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1" r:id="rId4"/>
    <p:sldId id="258" r:id="rId5"/>
    <p:sldId id="260" r:id="rId6"/>
    <p:sldId id="259" r:id="rId7"/>
    <p:sldId id="267" r:id="rId8"/>
    <p:sldId id="269" r:id="rId9"/>
    <p:sldId id="270" r:id="rId10"/>
    <p:sldId id="271" r:id="rId11"/>
    <p:sldId id="272" r:id="rId12"/>
    <p:sldId id="275" r:id="rId13"/>
    <p:sldId id="273" r:id="rId14"/>
    <p:sldId id="274" r:id="rId15"/>
    <p:sldId id="276" r:id="rId16"/>
    <p:sldId id="262" r:id="rId17"/>
    <p:sldId id="264" r:id="rId18"/>
    <p:sldId id="265" r:id="rId19"/>
    <p:sldId id="277" r:id="rId20"/>
    <p:sldId id="266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A167994-4473-494E-AFC3-9F2C862509C0}">
          <p14:sldIdLst>
            <p14:sldId id="256"/>
            <p14:sldId id="268"/>
            <p14:sldId id="261"/>
            <p14:sldId id="258"/>
            <p14:sldId id="260"/>
            <p14:sldId id="259"/>
            <p14:sldId id="267"/>
            <p14:sldId id="269"/>
            <p14:sldId id="270"/>
            <p14:sldId id="271"/>
            <p14:sldId id="272"/>
            <p14:sldId id="275"/>
            <p14:sldId id="273"/>
            <p14:sldId id="274"/>
            <p14:sldId id="276"/>
            <p14:sldId id="262"/>
            <p14:sldId id="264"/>
            <p14:sldId id="265"/>
            <p14:sldId id="277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603750-E2A1-4E64-94D6-BB5F59D14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D3A7DF-B511-47F4-B74A-0297D869D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CA9A32-CC84-4315-924E-474AFB985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4EED08-F30C-40B4-A7F0-2BF913ED4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BAF183-9521-4AEE-8CA3-8C3DB2D52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376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0DB93-F32E-4FB2-B0C5-B7A3E9390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E6C429-F049-4A59-B9AA-42C9746C0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2D64ED-7E15-4724-B7B7-00F55B475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D64EF7-6914-4777-85A8-95FC10CE2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8B612C-3435-41CF-9976-0082F070B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7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B48700-40DC-4E54-849B-7FBF3C369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F4CC9C-98DB-4E1C-93FF-BB577C237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798859-99D4-4F48-AB6B-9A57F18F8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DA9D24-FCE8-45DD-AD06-DD8A4E0DF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B0C11B-DC1F-4222-9F1B-C01F2678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520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B076D-7554-4B6E-B96C-6E1CE9050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9854B6-327B-415C-82C6-9816A4834A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630AF9-C106-4F9E-9541-DAF7E464D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988C2C-7183-428D-A30C-B177A4C6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33D000-30C5-4961-AB80-0FE990A26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7CE232-2677-477D-AA2E-0852D1BE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784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7CD8D7-0584-4CF5-99E6-42701CFD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007475-2E82-4119-8DE7-850EF5BF1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E6F576-409C-458A-99B7-13B90C925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84F9EF-2C5E-4910-AC85-2F3935954F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635A77B-7108-411A-80F0-3E8CE8038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AB757F9-DEB5-4B81-A309-F950FF3B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991FA98-1268-4595-A808-7CB84B152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4FEE3FD-4C0F-4CF0-AC96-05A97D304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19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1D2E30-D34C-4A76-8BD1-A17D28CD3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28D390-27B5-411B-AA7D-E1696D08F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CD2F17-7764-48E4-8453-AE7015F2C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D96FDDF-C77C-4B9E-8521-26A17C15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98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41746F-38CF-49A5-9F3B-CD6C216B4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B9F0729-7DBF-465A-8EDB-2D7EBBD33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0ECCF2-47D1-4CF6-84DF-07C73BBD3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639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A0CB8-C6FD-42D8-ADC4-4AF97949B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92CC08-8D13-4BE5-A826-1771FB50A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6F4ACA4-4CC4-4471-9F51-20D6850768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74B60B-3C45-45F1-ADBF-E67631CC5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14E96F-F8EB-46F9-99EA-93BB0238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B2A75A-E11A-40C3-A71E-BF68BD999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59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8564A-E472-4F3F-9688-419B4C959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D4201F8-C7C3-4005-B729-82EEFB6279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CA41E0-3233-4233-AAD8-A1D0F389C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8187CA-52A6-40C5-A5DF-D6DA923CB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3D88AC-A0FB-4D27-BDC5-3E6154E3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496475-7243-453D-BA8D-50521E8B1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68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206C2B-4DC5-4EB0-B388-0076D594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F1BCD7-C6B1-45D6-BEB6-7904BC8A07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B82825-8DBC-479B-93FB-DCAA5F98F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E770EA-4173-45CF-BB2C-7E2CE4BE3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5AC21D-6518-4115-B409-F3F3C7EC0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89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B0A9C9-5E6C-48C8-84A8-2FA8053D11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2C62A5-B5D8-481C-AAFE-A246620A7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93AC1D-4962-4848-9C4A-824EDF63D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8AE660-E96D-4926-A507-039EC7845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3EE850-11EB-4AD4-A2CF-09A1D53A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289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13A855-BD2C-4914-BDA4-FAB1B3ED9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2B1753-2FF3-466E-B25A-AE3E98DC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30222-FBF4-494F-8AFD-06D00A95FF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D9CBC-37AF-4FE6-8DD6-FDD2666FFBE4}" type="datetimeFigureOut">
              <a:rPr lang="ru-RU" smtClean="0"/>
              <a:t>20.11.2025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4D64C1-8C44-4946-8880-CE50747DE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15CBAE-1856-403E-B8C7-7C7F725E36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32EF9-40C8-40F1-BAEA-4C0D121F24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010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adminklr.ru/?cat=97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CFD31-8A12-4616-887A-C7E9F362BA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6C7AED-B479-49CA-8373-FDE89848A0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647842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sz="4000" b="1" dirty="0"/>
              <a:t>Изменения в охране труда с 1 сентября 2025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D473B0-4B40-4C41-B56A-9F536B844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22363"/>
            <a:ext cx="91440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47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FEEA57-BBA5-450C-9247-12C72ECE0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706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ИЗМЕНЕНИЯ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7026E4-152E-45F1-A75F-8D6CCB9F3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832"/>
            <a:ext cx="10515600" cy="539204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сроков действия 40 правил по охране труда до 2027, 2031 и 2032 годов (Приказ Минтруда России №287н)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перечня профессиональных заболеваний (Приказ Минздрава России №141н).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страховании от несчастных случаев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правила противопожарного режима и обучения по пожарной безопасности (Постановление Правительства РФ №90, Приказ МЧС России №1120).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порядке проведения экспертизы профпригодности и оформления медицинских заключений (Приказы Минздрава России №147н и №196н).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Трудовом кодексе РФ, регулирующие порядок привлечения лиц в возрасте до 18 лет к работе в выходные и нерабочие праздничные дни. </a:t>
            </a:r>
          </a:p>
        </p:txBody>
      </p:sp>
    </p:spTree>
    <p:extLst>
      <p:ext uri="{BB962C8B-B14F-4D97-AF65-F5344CB8AC3E}">
        <p14:creationId xmlns:p14="http://schemas.microsoft.com/office/powerpoint/2010/main" val="2315858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E6205-9888-406A-8E06-7C45116D4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сроков действия правил по охране труда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FC62FB-053D-4FDB-84AE-2FB0C6417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1" dirty="0"/>
          </a:p>
          <a:p>
            <a:r>
              <a:rPr lang="ru-RU" sz="2000" dirty="0"/>
              <a:t>Приказом Минтруда России от 29 апреля 2025 г. №287н продлены сроки действия 40 правил по охране труда до 1 сентября 2027, 2031 и 2032 годов</a:t>
            </a:r>
          </a:p>
          <a:p>
            <a:endParaRPr lang="ru-RU" sz="2000" b="1" dirty="0"/>
          </a:p>
          <a:p>
            <a:r>
              <a:rPr lang="ru-RU" sz="2000" dirty="0"/>
              <a:t> продление сроков действия правил по охране труда направлено на стабилизацию нормативной базы и снижение административной нагрузки на работодателей. Организации могут продолжать работу по действующим инструкциям и программам обучения до наступления новых сроков окончания действия правил.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574156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DC2AC-B986-4313-952B-C888E8D76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9513"/>
            <a:ext cx="10515600" cy="496009"/>
          </a:xfrm>
        </p:spPr>
        <p:txBody>
          <a:bodyPr>
            <a:no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 сентября 2027 года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08D22C-4AB7-47EF-BF9F-4525FEBBB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6544"/>
            <a:ext cx="10515600" cy="5397623"/>
          </a:xfrm>
        </p:spPr>
        <p:txBody>
          <a:bodyPr>
            <a:normAutofit fontScale="25000" lnSpcReduction="20000"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в морских и речных портах от 15 июня 2020 года № 343н.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в лесозаготовительном, деревообрабатывающем производствах и при выполнении лесохозяйственных работ от 23 сентября 2020 года № 644н.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эксплуатации объектов инфраструктуры железнодорожного транспорта от 25 сентября 2020 года № 652н.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в сельском хозяйстве от 27 октября 2020 года № 746н.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погрузочно-разгрузочных работах и размещении грузов от 28 октября 2020 года № 753н.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нанесении металлопокрытий от 12 ноября 2020 года № 776н.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осуществлении охраны (защиты) объектов и (или) имущества от 19 ноября 2020 года № 815н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проведении полиграфических работ от 27 ноября 2020 года № 832н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работе с инструментом и приспособлениями от 27 ноября 2020 года № 835н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осуществлении грузопассажирских перевозок на железнодорожном транспорте от 27 ноября 2020 года № 836н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выполнении работ на объектах связи от 7 декабря 2020 года № 867н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на автомобильном транспорте от 9 декабря 2020 года № 871н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на городском электрическом транспорте от 9 декабря 2020 года № 875н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в подразделениях пожарной охраны от 11 декабря 2020 года № 881н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на морских судах и судах внутреннего водного транспорта от 11 декабря 2020 года № 886н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обработке металлов от 11 декабря 2020 года № 887н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 при выполнении работ в театрах, концертных залах, цирках,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зоотеатрах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зоопарках и океанариумах от 16 декабря 2020 года № 914н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хранении, транспортировании и реализации нефтепродуктов от 16 декабря 2020 года № 915н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проведении водолазных работ от 17 декабря 2020 года № 922н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br>
              <a:rPr lang="ru-RU" dirty="0"/>
            </a:br>
            <a:br>
              <a:rPr lang="ru-RU" b="1" dirty="0"/>
            </a:br>
            <a:endParaRPr lang="ru-RU" sz="2000" dirty="0"/>
          </a:p>
          <a:p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2279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5BAE4-4F92-41A3-BA58-A8D48F788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397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 сентября 2031 года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BE1659-54D6-4FDA-96EB-4601122F7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5522"/>
            <a:ext cx="10515600" cy="5271441"/>
          </a:xfrm>
        </p:spPr>
        <p:txBody>
          <a:bodyPr>
            <a:normAutofit fontScale="25000" lnSpcReduction="20000"/>
          </a:bodyPr>
          <a:lstStyle/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в жилищно-коммунальном хозяйстве от 29 октября 2020 года № 758н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проведении работ в легкой промышленности от 16 ноября 2020 года № 780н.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производстве цемента от 16 ноября 2020 года № 781н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работе на высоте от 16 ноября 2020 года № 782н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эксплуатации промышленного транспорта 18 ноября 2020 года № 814н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размещении, монтаже, техническом обслуживании и ремонте технологического оборудования от 27 ноября 2020 года № 833н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использовании отдельных видов химических веществ и материалов, при химической чистке, стирке, обеззараживании и дезактивации от 27 ноября 2020 года № 834н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выполнении окрасочных работ от 2 декабря 2020 года № 849н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добыче (вылове), переработке водных биоресурсов и производстве отдельных видов продукции из водных биоресурсов от 4 декабря 2020 года № 858н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в целлюлозно-бумажной и лесохимической промышленности от 4 декабря 2020 года № 859н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производстве отдельных видов пищевой продукции от 7 декабря 2020 года № 866н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строительстве, реконструкции, ремонте и содержании мостов от 9 декабря 2020 года № 872н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производстве дорожных строительных и ремонтно-строительных работ  от 11 декабря 2020 года № 882н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строительстве, реконструкции и ремонте  от 11 декабря 2020 года № 883н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выполнении электросварочных и газосварочных работ от 11 декабря 2020 года № 884н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производстве строительных материалов  от 15 декабря 2020 года № 901н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работе в ограниченных и замкнутых пространствах от 15 декабря 2020 года № 902н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эксплуатации электроустановок от 15 декабря 2020 года № 903н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при эксплуатации объектов теплоснабжения и </a:t>
            </a:r>
            <a:r>
              <a:rPr lang="ru-RU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теплопотребляющих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установок 17 декабря 2020 года № 924н</a:t>
            </a:r>
          </a:p>
          <a:p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 охране труда в медицинских организациях от 18 декабря 2020 года № 928н</a:t>
            </a:r>
          </a:p>
          <a:p>
            <a:pPr marL="0" indent="0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 сентября 2032 года - Правила по охране труда при проведении работ в метрополитене от 13 октября 2020 года № 721н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br>
              <a:rPr lang="ru-RU" dirty="0"/>
            </a:br>
            <a:br>
              <a:rPr lang="ru-RU" dirty="0"/>
            </a:br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br>
              <a:rPr lang="ru-RU" dirty="0"/>
            </a:br>
            <a:br>
              <a:rPr lang="ru-RU" dirty="0"/>
            </a:br>
            <a:br>
              <a:rPr lang="ru-RU" b="1" dirty="0"/>
            </a:br>
            <a:br>
              <a:rPr lang="ru-RU" b="1" dirty="0"/>
            </a:br>
            <a:br>
              <a:rPr lang="ru-RU" dirty="0"/>
            </a:br>
            <a:br>
              <a:rPr lang="ru-RU" dirty="0"/>
            </a:br>
            <a:br>
              <a:rPr lang="ru-RU" b="1" dirty="0"/>
            </a:br>
            <a:br>
              <a:rPr lang="ru-RU" b="1" dirty="0"/>
            </a:b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883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D2B51-FA73-4C09-A45B-A6E724FC6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1318"/>
          </a:xfrm>
        </p:spPr>
        <p:txBody>
          <a:bodyPr>
            <a:no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шаги для организаций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C0AE02-54B4-4CBC-AA10-77F221922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6444"/>
            <a:ext cx="10515600" cy="5120519"/>
          </a:xfrm>
        </p:spPr>
        <p:txBody>
          <a:bodyPr>
            <a:norm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приказ Минтруда России от 29.04.2025 № 287н.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применяемые правила охраны труда.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внутренние документы (при необходимости).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Информировать ответственных лиц.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Скорректировать график обучения и инструктажей.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документацию по СОУТ (специальной оценке условий труда).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Проконтролировать соблюдение обновлённых требований.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Вести учёт и хранение документов.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Отслеживать дальнейшие изменения в законодательстве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внутренний аудит готовности</a:t>
            </a:r>
          </a:p>
          <a:p>
            <a:pPr marL="0" indent="0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496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2CBD6-E8BB-4DC0-87B7-7411CD355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7547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перечня профессиональных заболеваний (Приказ Минздрава России №141н).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EDB35D-55A5-4CD0-9D0A-C6AABE986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Минздрава России от 21 марта 2025 г. №141н обновлён перечень профессиональных заболеваний.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дополнен списком злокачественных новообразований, вызванных воздействием химических веществ, физических и биологических факторов. Также включены смешанная бронхиальная астма (J45.8) и хронический ларингит (J37.0) при нагрузке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голосоречевой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 более 20 часов в неделю.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Исключены прогрессирующая близорукость (Н52.1), биссиноз и профессиональная дискинезия</a:t>
            </a:r>
          </a:p>
        </p:txBody>
      </p:sp>
    </p:spTree>
    <p:extLst>
      <p:ext uri="{BB962C8B-B14F-4D97-AF65-F5344CB8AC3E}">
        <p14:creationId xmlns:p14="http://schemas.microsoft.com/office/powerpoint/2010/main" val="3288382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D2B51-FA73-4C09-A45B-A6E724FC6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1318"/>
          </a:xfrm>
        </p:spPr>
        <p:txBody>
          <a:bodyPr>
            <a:no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шаги для организаций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C0AE02-54B4-4CBC-AA10-77F221922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6444"/>
            <a:ext cx="10515600" cy="51205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обновлённым перечнем актуальность локальных документов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условия труда и риски: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Скорректировать программы профилактики: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Пересмотреть перечень сотрудников, направляемых на медосмотр: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Проинформировать работников: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Актуализировать нормативно-правовые акты (НПА):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Отслеживать случаи профзаболеваний: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Подготовиться к расследованию профзаболеваний: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статистическую отчётность: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мониторинг изменений:</a:t>
            </a:r>
            <a:br>
              <a:rPr lang="ru-RU" dirty="0"/>
            </a:b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778275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ABAAF8-C9C4-4244-BC98-36CFB756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5807"/>
          </a:xfrm>
        </p:spPr>
        <p:txBody>
          <a:bodyPr>
            <a:normAutofit fontScale="90000"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страховании от несчастных случаев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C4E277-737F-4824-9EB4-5091899ED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от 28 декабря 2024 г. №529-ФЗ отменено ежегодное подтверждение видов экономической деятельности для установления страховых тарифов.                                          Теперь класс профессионального риска определяется по основному виду экономической деятельности, содержащемуся в ЕГРЮЛ или ЕГРИП. </a:t>
            </a:r>
          </a:p>
        </p:txBody>
      </p:sp>
    </p:spTree>
    <p:extLst>
      <p:ext uri="{BB962C8B-B14F-4D97-AF65-F5344CB8AC3E}">
        <p14:creationId xmlns:p14="http://schemas.microsoft.com/office/powerpoint/2010/main" val="3859819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6E783-BB75-4CE8-956C-8E405DA6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правила противопожарного режима и обучения по пожарной безопасности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E99E2B-BF1C-40CD-9BDD-82BD4A5E5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Правительства РФ от 3 февраля 2025 г. №90 скорректированы Правила противопожарного режима в РФ. Введены новые требования, например, запрет на курение в местах работ с огнеопасными веществами при погрузке и выгрузке.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МЧС России от 16 декабря 2024 г. №1120 установлены новые порядок, виды и сроки обучения лиц, работающих в организациях, по программам противопожарного инструктажа. Теперь обучение обязаны проводить все работодатели, включая ИП.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600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C9479-72F6-4364-A3D3-1BB49B253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шаги для организаций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7EBC04-3DB6-41CE-B54F-01702A9E2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новые требования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аудит противопожарного состояния объекта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документацию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работы по модернизации противопожарных систем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работы с учётом новых правил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обучение персонала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план-график внедрения изменений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проверку и приёмку выполненных работ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мониторинг соблюдения новых требований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Взаимодействовать с надзорными органами</a:t>
            </a:r>
          </a:p>
        </p:txBody>
      </p:sp>
    </p:spTree>
    <p:extLst>
      <p:ext uri="{BB962C8B-B14F-4D97-AF65-F5344CB8AC3E}">
        <p14:creationId xmlns:p14="http://schemas.microsoft.com/office/powerpoint/2010/main" val="892395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69101-0A37-4710-A707-EF27C81B8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шаги для организаций - обучение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5A1A0E-6484-4109-B8DA-EF2A03677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новые требования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категории обучаемых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Назначить ответственных за обучение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и утвердить программы инструктажа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Организовать обучение ответственных лиц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противопожарные инструктажи с работниками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Внедрить смешанный формат обучения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Вести учёт и документацию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локальные акты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Проконтролировать соблюдение сроков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Взаимодействовать с учебными центрами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разъяснительную работу с персоналом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17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17B6F6-B0CD-4CFF-920D-52664B3AB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7344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порядке проведения экспертизы профпригодности и оформления медицинских заключений (Приказы Минздрава России №147н и №196н)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82BBD8-C322-4987-B09B-DF6ADE571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Минздрава России от 11 апреля 2025 г. №196н утверждены новые формы медицинских заключений для оформления материалов расследования несчастных случаев на производстве (формы №315-1/у и №316-1/у)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Минздрава России от 25 марта 2025 г. №147н изменён порядок проведения экспертизы профпригодности.                          К базовому пакету документов добавлены СНИЛС и полисы    ОМС/ДМС. Председателем врачебной комиссии может быть руководитель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медорганизации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его зам или начальник подразделения с высшим образованием по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профпатологии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898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8ACD49-61C0-4F0B-8A9C-DC73276C6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3461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шаги для организаций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116243-B2A3-4D7D-B744-36FB5C7AB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8687"/>
            <a:ext cx="10515600" cy="513827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Информировать ответственных сотрудников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перечень документов для экспертизы профпригодности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Адаптировать процесс оформления медицинских заключений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Учесть новые требования к содержанию медицинских заключений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Скорректировать внутренние локальные акты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обучение персонала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Настроить взаимодействие с медицинскими организациями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Обновить информационные стенды и памятки для работников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Проконтролировать исполнение новых требований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 влияние изменений на график медосмотров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хранение и защиту персональных данных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Взаимодействовать с надзорными органами</a:t>
            </a:r>
          </a:p>
        </p:txBody>
      </p:sp>
    </p:spTree>
    <p:extLst>
      <p:ext uri="{BB962C8B-B14F-4D97-AF65-F5344CB8AC3E}">
        <p14:creationId xmlns:p14="http://schemas.microsoft.com/office/powerpoint/2010/main" val="2271563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81511-06C3-41B5-A512-5F1D15F66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Трудовом кодексе РФ, регулирующие порядок привлечения лиц в возрасте до 18 лет к работе в выходные и нерабочие праздничные дни.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27CA92-2F18-4358-A88F-D5FB3F6FB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Разрешено привлекать несовершеннолетних (14–18 лет) к работе в выходные и праздничные дни, но только в период летних школьных каникул. 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Установлены жёсткие условия для допуска к работе: подросток должен быть направлен на работу органами службы занятости населения;  либо являться членом студенческого отряда, официально зарегистрированного в реестре молодёжных и детских объединений, получающих государственную поддержку.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порядок получения согласий: для подростков от 15 лет — достаточно письменного согласия самого работника; для лиц младше 15 лет — требуется двойное согласие: письменное согласие самого несовершеннолетнего; письменное разрешение одного из родителей (или законного опекуна).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правила для подопечных государства: если подросток находится под опекой государства, необходимо согласие органа опеки и попечительства (в соответствии с ч. 4 ст. 63 ТК РФ).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Введены меры ответственности: несоблюдение требований закона влечёт административную или уголовную ответственность для работодателя.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519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A0D469-B1F3-453F-9993-14C4AEE72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339"/>
          </a:xfrm>
        </p:spPr>
        <p:txBody>
          <a:bodyPr>
            <a:no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не изменилось?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5D817D-8B76-442A-994A-FBA6002B5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правил: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требования к безопасности, СИЗ, обучению остаются прежними.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работодателей: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инструктажей;</a:t>
            </a:r>
          </a:p>
          <a:p>
            <a:pPr lvl="1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спецоценка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условий труда (СОУТ);</a:t>
            </a:r>
          </a:p>
          <a:p>
            <a:pPr lvl="1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расследование несчастных случаев.</a:t>
            </a:r>
          </a:p>
          <a:p>
            <a:pPr lvl="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за нарушения: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сохраняется в полном объёме.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727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3BE20A-67FF-42FC-81BE-1B1275310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2137"/>
          </a:xfrm>
        </p:spPr>
        <p:txBody>
          <a:bodyPr>
            <a:no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Официальные источники: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6066DD-556B-4185-A9A1-1F36ACDE1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Портал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«Официальный интернет‑портал правовой информации» 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publication.pravo.gov.ru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Приказа № 287н)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Минтруда России-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rosmintrud.ru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Справочные системы: «ГАРАНТ»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garant.ru)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КонсультантПлюс»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consultant.ru)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845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50A30-1A36-45FF-A9D5-82C82D7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на частые вопросы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F2C980-35BB-41DB-B83D-5C9EC6031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5320"/>
            <a:ext cx="10515600" cy="5111643"/>
          </a:xfrm>
        </p:spPr>
        <p:txBody>
          <a:bodyPr>
            <a:normAutofit/>
          </a:bodyPr>
          <a:lstStyle/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Нужно ли пересматривать инструкции по охране труда?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Нет, если они соответствуют продлённым правилам.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исключили прогрессирующую близорукость из перечня профессиональных заболеваний? 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показали отсутствие однозначной корреляции между близорукостью и условиями труда (например, у программистов и ювелиров). Считается, что близорукость может возникать из-за совокупности факторов: наследственности, образа жизни, окружающей среды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изменится в страховании от несчастных случаев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организаций с 2026 года?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2026 года организации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будут ежегодно подтверждать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СФР основной вид экономической деятельности (ОВЭД). Обязанность останется только у обособленных подразделений, которые имеют банковские счета и перечисляют выплаты физлицам.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0839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50A30-1A36-45FF-A9D5-82C82D7E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на частые вопросы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F2C980-35BB-41DB-B83D-5C9EC6031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5320"/>
            <a:ext cx="10515600" cy="5584055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Кто обязан проходить дополнительное профессиональное обучение по пожарной безопасности?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Согласно Приложению № 4 к Приказу № 1120: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руководители и их заместители; ответственные за ПБ;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работники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пожаро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и взрывоопасных объектах; дежурный персонал;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охрана; иные ответственные лица по решению работодателя.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теперь оформляется медицинское заключение о профпригодности?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заключение оформляется:</a:t>
            </a:r>
          </a:p>
          <a:p>
            <a:pPr marL="0" lv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на бумажном носителе;</a:t>
            </a:r>
          </a:p>
          <a:p>
            <a:pPr marL="0" lv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или в форме электронного документа (без дублирования на бумаге, если работник не подал заявление о ведении    документации в бумажном виде). Ранее заключение оформлялось только на бумажном носителе.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привлекать несовершеннолетних к работе в выходные вне периода летних каникул?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Нет. Новая редакция статьи 268 ТК РФ прямо указывает, что работа в выходные/праздничные дни возможна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период летних каникул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2836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C8865-CDD5-4698-93A1-0EDDC2A26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для консультаций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1F08B8-6B51-4F08-A273-2E58297B3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инспекция труда в Иркутской области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Сайт: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https://git38.rostrud.gov.ru/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Телефон: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(3952) 20-54-21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Казачинско-Ленского муниципального района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Сайт: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https://adminklr.ru/?cat=979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Телефон: 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(39562) 21136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4385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2158</Words>
  <Application>Microsoft Office PowerPoint</Application>
  <PresentationFormat>Широкоэкранный</PresentationFormat>
  <Paragraphs>185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ОСНОВНЫЕ ИЗМЕНЕНИЯ</vt:lpstr>
      <vt:lpstr> Продление сроков действия правил по охране труда </vt:lpstr>
      <vt:lpstr>   До 1 сентября 2027 года   </vt:lpstr>
      <vt:lpstr>До 1 сентября 2031 года</vt:lpstr>
      <vt:lpstr> Практические шаги для организаций </vt:lpstr>
      <vt:lpstr>Обновление перечня профессиональных заболеваний (Приказ Минздрава России №141н).</vt:lpstr>
      <vt:lpstr> Практические шаги для организаций </vt:lpstr>
      <vt:lpstr>  Изменения в страховании от несчастных случаев  </vt:lpstr>
      <vt:lpstr>Новые правила противопожарного режима и обучения по пожарной безопасности</vt:lpstr>
      <vt:lpstr> Практические шаги для организаций </vt:lpstr>
      <vt:lpstr> Практические шаги для организаций - обучение </vt:lpstr>
      <vt:lpstr>Изменения в порядке проведения экспертизы профпригодности и оформления медицинских заключений (Приказы Минздрава России №147н и №196н)</vt:lpstr>
      <vt:lpstr>Практические шаги для организаций</vt:lpstr>
      <vt:lpstr> Изменения в Трудовом кодексе РФ, регулирующие порядок привлечения лиц в возрасте до 18 лет к работе в выходные и нерабочие праздничные дни.  </vt:lpstr>
      <vt:lpstr> Что не изменилось? </vt:lpstr>
      <vt:lpstr>  Официальные источники:  </vt:lpstr>
      <vt:lpstr>Ответы на частые вопросы </vt:lpstr>
      <vt:lpstr>Ответы на частые вопросы </vt:lpstr>
      <vt:lpstr> Контакты для консультаций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Добрынина</dc:creator>
  <cp:lastModifiedBy>Светлана Добрынина</cp:lastModifiedBy>
  <cp:revision>40</cp:revision>
  <dcterms:created xsi:type="dcterms:W3CDTF">2025-11-20T01:34:40Z</dcterms:created>
  <dcterms:modified xsi:type="dcterms:W3CDTF">2025-11-20T08:15:20Z</dcterms:modified>
</cp:coreProperties>
</file>