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11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2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5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6.xml" ContentType="application/vnd.openxmlformats-officedocument.drawingml.chart+xml"/>
  <Override PartName="/ppt/notesSlides/notesSlide16.xml" ContentType="application/vnd.openxmlformats-officedocument.presentationml.notesSlide+xml"/>
  <Override PartName="/ppt/charts/chart27.xml" ContentType="application/vnd.openxmlformats-officedocument.drawingml.chart+xml"/>
  <Override PartName="/ppt/notesSlides/notesSlide17.xml" ContentType="application/vnd.openxmlformats-officedocument.presentationml.notesSlide+xml"/>
  <Override PartName="/ppt/charts/chart28.xml" ContentType="application/vnd.openxmlformats-officedocument.drawingml.chart+xml"/>
  <Override PartName="/ppt/notesSlides/notesSlide18.xml" ContentType="application/vnd.openxmlformats-officedocument.presentationml.notesSlide+xml"/>
  <Override PartName="/ppt/charts/chart29.xml" ContentType="application/vnd.openxmlformats-officedocument.drawingml.chart+xml"/>
  <Override PartName="/ppt/notesSlides/notesSlide19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drawings/drawing2.xml" ContentType="application/vnd.openxmlformats-officedocument.drawingml.chartshapes+xml"/>
  <Override PartName="/ppt/charts/chart32.xml" ContentType="application/vnd.openxmlformats-officedocument.drawingml.chart+xml"/>
  <Override PartName="/ppt/drawings/drawing3.xml" ContentType="application/vnd.openxmlformats-officedocument.drawingml.chartshapes+xml"/>
  <Override PartName="/ppt/charts/chart33.xml" ContentType="application/vnd.openxmlformats-officedocument.drawingml.chart+xml"/>
  <Override PartName="/ppt/drawings/drawing4.xml" ContentType="application/vnd.openxmlformats-officedocument.drawingml.chartshapes+xml"/>
  <Override PartName="/ppt/charts/chart34.xml" ContentType="application/vnd.openxmlformats-officedocument.drawingml.chart+xml"/>
  <Override PartName="/ppt/drawings/drawing5.xml" ContentType="application/vnd.openxmlformats-officedocument.drawingml.chartshapes+xml"/>
  <Override PartName="/ppt/charts/chart35.xml" ContentType="application/vnd.openxmlformats-officedocument.drawingml.chart+xml"/>
  <Override PartName="/ppt/drawings/drawing6.xml" ContentType="application/vnd.openxmlformats-officedocument.drawingml.chartshapes+xml"/>
  <Override PartName="/ppt/charts/chart36.xml" ContentType="application/vnd.openxmlformats-officedocument.drawingml.chart+xml"/>
  <Override PartName="/ppt/drawings/drawing7.xml" ContentType="application/vnd.openxmlformats-officedocument.drawingml.chartshapes+xml"/>
  <Override PartName="/ppt/charts/chart37.xml" ContentType="application/vnd.openxmlformats-officedocument.drawingml.chart+xml"/>
  <Override PartName="/ppt/drawings/drawing8.xml" ContentType="application/vnd.openxmlformats-officedocument.drawingml.chartshapes+xml"/>
  <Override PartName="/ppt/charts/chart38.xml" ContentType="application/vnd.openxmlformats-officedocument.drawingml.chart+xml"/>
  <Override PartName="/ppt/drawings/drawing9.xml" ContentType="application/vnd.openxmlformats-officedocument.drawingml.chartshapes+xml"/>
  <Override PartName="/ppt/charts/chart39.xml" ContentType="application/vnd.openxmlformats-officedocument.drawingml.chart+xml"/>
  <Override PartName="/ppt/drawings/drawing10.xml" ContentType="application/vnd.openxmlformats-officedocument.drawingml.chartshapes+xml"/>
  <Override PartName="/ppt/charts/chart40.xml" ContentType="application/vnd.openxmlformats-officedocument.drawingml.chart+xml"/>
  <Override PartName="/ppt/drawings/drawing11.xml" ContentType="application/vnd.openxmlformats-officedocument.drawingml.chartshapes+xml"/>
  <Override PartName="/ppt/charts/chart41.xml" ContentType="application/vnd.openxmlformats-officedocument.drawingml.chart+xml"/>
  <Override PartName="/ppt/drawings/drawing12.xml" ContentType="application/vnd.openxmlformats-officedocument.drawingml.chartshapes+xml"/>
  <Override PartName="/ppt/charts/chart42.xml" ContentType="application/vnd.openxmlformats-officedocument.drawingml.chart+xml"/>
  <Override PartName="/ppt/drawings/drawing13.xml" ContentType="application/vnd.openxmlformats-officedocument.drawingml.chartshapes+xml"/>
  <Override PartName="/ppt/charts/chart43.xml" ContentType="application/vnd.openxmlformats-officedocument.drawingml.chart+xml"/>
  <Override PartName="/ppt/drawings/drawing14.xml" ContentType="application/vnd.openxmlformats-officedocument.drawingml.chartshapes+xml"/>
  <Override PartName="/ppt/charts/chart44.xml" ContentType="application/vnd.openxmlformats-officedocument.drawingml.chart+xml"/>
  <Override PartName="/ppt/drawings/drawing15.xml" ContentType="application/vnd.openxmlformats-officedocument.drawingml.chartshapes+xml"/>
  <Override PartName="/ppt/charts/chart45.xml" ContentType="application/vnd.openxmlformats-officedocument.drawingml.chart+xml"/>
  <Override PartName="/ppt/drawings/drawing16.xml" ContentType="application/vnd.openxmlformats-officedocument.drawingml.chartshapes+xml"/>
  <Override PartName="/ppt/charts/chart46.xml" ContentType="application/vnd.openxmlformats-officedocument.drawingml.chart+xml"/>
  <Override PartName="/ppt/drawings/drawing17.xml" ContentType="application/vnd.openxmlformats-officedocument.drawingml.chartshapes+xml"/>
  <Override PartName="/ppt/charts/chart47.xml" ContentType="application/vnd.openxmlformats-officedocument.drawingml.chart+xml"/>
  <Override PartName="/ppt/drawings/drawing18.xml" ContentType="application/vnd.openxmlformats-officedocument.drawingml.chartshapes+xml"/>
  <Override PartName="/ppt/charts/chart48.xml" ContentType="application/vnd.openxmlformats-officedocument.drawingml.chart+xml"/>
  <Override PartName="/ppt/drawings/drawing19.xml" ContentType="application/vnd.openxmlformats-officedocument.drawingml.chartshapes+xml"/>
  <Override PartName="/ppt/charts/chart49.xml" ContentType="application/vnd.openxmlformats-officedocument.drawingml.chart+xml"/>
  <Override PartName="/ppt/drawings/drawing20.xml" ContentType="application/vnd.openxmlformats-officedocument.drawingml.chartshapes+xml"/>
  <Override PartName="/ppt/charts/chart50.xml" ContentType="application/vnd.openxmlformats-officedocument.drawingml.chart+xml"/>
  <Override PartName="/ppt/drawings/drawing21.xml" ContentType="application/vnd.openxmlformats-officedocument.drawingml.chartshapes+xml"/>
  <Override PartName="/ppt/charts/chart51.xml" ContentType="application/vnd.openxmlformats-officedocument.drawingml.chart+xml"/>
  <Override PartName="/ppt/drawings/drawing22.xml" ContentType="application/vnd.openxmlformats-officedocument.drawingml.chartshapes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notesSlides/notesSlide20.xml" ContentType="application/vnd.openxmlformats-officedocument.presentationml.notesSlide+xml"/>
  <Override PartName="/ppt/charts/chart55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919" r:id="rId1"/>
  </p:sldMasterIdLst>
  <p:notesMasterIdLst>
    <p:notesMasterId r:id="rId61"/>
  </p:notesMasterIdLst>
  <p:handoutMasterIdLst>
    <p:handoutMasterId r:id="rId62"/>
  </p:handoutMasterIdLst>
  <p:sldIdLst>
    <p:sldId id="642" r:id="rId2"/>
    <p:sldId id="643" r:id="rId3"/>
    <p:sldId id="659" r:id="rId4"/>
    <p:sldId id="663" r:id="rId5"/>
    <p:sldId id="661" r:id="rId6"/>
    <p:sldId id="664" r:id="rId7"/>
    <p:sldId id="670" r:id="rId8"/>
    <p:sldId id="644" r:id="rId9"/>
    <p:sldId id="645" r:id="rId10"/>
    <p:sldId id="646" r:id="rId11"/>
    <p:sldId id="647" r:id="rId12"/>
    <p:sldId id="648" r:id="rId13"/>
    <p:sldId id="649" r:id="rId14"/>
    <p:sldId id="650" r:id="rId15"/>
    <p:sldId id="651" r:id="rId16"/>
    <p:sldId id="652" r:id="rId17"/>
    <p:sldId id="653" r:id="rId18"/>
    <p:sldId id="654" r:id="rId19"/>
    <p:sldId id="655" r:id="rId20"/>
    <p:sldId id="656" r:id="rId21"/>
    <p:sldId id="657" r:id="rId22"/>
    <p:sldId id="672" r:id="rId23"/>
    <p:sldId id="673" r:id="rId24"/>
    <p:sldId id="674" r:id="rId25"/>
    <p:sldId id="667" r:id="rId26"/>
    <p:sldId id="668" r:id="rId27"/>
    <p:sldId id="586" r:id="rId28"/>
    <p:sldId id="587" r:id="rId29"/>
    <p:sldId id="588" r:id="rId30"/>
    <p:sldId id="589" r:id="rId31"/>
    <p:sldId id="590" r:id="rId32"/>
    <p:sldId id="675" r:id="rId33"/>
    <p:sldId id="600" r:id="rId34"/>
    <p:sldId id="676" r:id="rId35"/>
    <p:sldId id="677" r:id="rId36"/>
    <p:sldId id="678" r:id="rId37"/>
    <p:sldId id="679" r:id="rId38"/>
    <p:sldId id="680" r:id="rId39"/>
    <p:sldId id="681" r:id="rId40"/>
    <p:sldId id="682" r:id="rId41"/>
    <p:sldId id="683" r:id="rId42"/>
    <p:sldId id="684" r:id="rId43"/>
    <p:sldId id="685" r:id="rId44"/>
    <p:sldId id="686" r:id="rId45"/>
    <p:sldId id="688" r:id="rId46"/>
    <p:sldId id="689" r:id="rId47"/>
    <p:sldId id="690" r:id="rId48"/>
    <p:sldId id="687" r:id="rId49"/>
    <p:sldId id="691" r:id="rId50"/>
    <p:sldId id="692" r:id="rId51"/>
    <p:sldId id="693" r:id="rId52"/>
    <p:sldId id="694" r:id="rId53"/>
    <p:sldId id="695" r:id="rId54"/>
    <p:sldId id="591" r:id="rId55"/>
    <p:sldId id="595" r:id="rId56"/>
    <p:sldId id="618" r:id="rId57"/>
    <p:sldId id="658" r:id="rId58"/>
    <p:sldId id="601" r:id="rId59"/>
    <p:sldId id="602" r:id="rId60"/>
  </p:sldIdLst>
  <p:sldSz cx="9906000" cy="6858000" type="A4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A97E63"/>
    <a:srgbClr val="423F04"/>
    <a:srgbClr val="FFFF66"/>
    <a:srgbClr val="543232"/>
    <a:srgbClr val="664A38"/>
    <a:srgbClr val="FF3300"/>
    <a:srgbClr val="423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85814" autoAdjust="0"/>
  </p:normalViewPr>
  <p:slideViewPr>
    <p:cSldViewPr snapToGrid="0" snapToObjects="1">
      <p:cViewPr varScale="1">
        <p:scale>
          <a:sx n="99" d="100"/>
          <a:sy n="99" d="100"/>
        </p:scale>
        <p:origin x="996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1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9" d="100"/>
          <a:sy n="29" d="100"/>
        </p:scale>
        <p:origin x="-1262" y="-82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7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3.xlsx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24.xlsx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25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26.xlsx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27.xlsx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28.xlsx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29.xlsx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30.xlsx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_____Microsoft_Excel32.xlsx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_____Microsoft_Excel33.xlsx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_____Microsoft_Excel34.xlsx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package" Target="../embeddings/_____Microsoft_Excel35.xlsx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package" Target="../embeddings/_____Microsoft_Excel36.xlsx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package" Target="../embeddings/_____Microsoft_Excel37.xlsx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package" Target="../embeddings/_____Microsoft_Excel38.xlsx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package" Target="../embeddings/_____Microsoft_Excel39.xlsx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package" Target="../embeddings/_____Microsoft_Excel40.xlsx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package" Target="../embeddings/_____Microsoft_Excel4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package" Target="../embeddings/_____Microsoft_Excel42.xlsx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package" Target="../embeddings/_____Microsoft_Excel43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4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5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6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7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4;&#1099;&#1090;&#1090;&#1077;%20&#1053;&#1072;&#1090;&#1072;&#1083;&#1100;&#1103;\Documents\&#1055;&#1088;&#1086;&#1075;&#1085;&#1086;&#1079;\&#1082;%20&#1087;&#1088;&#1077;&#1079;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5852292656966267E-2"/>
                  <c:y val="-6.884878973461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C-4024-A581-3CDD0FC70529}"/>
                </c:ext>
              </c:extLst>
            </c:dLbl>
            <c:dLbl>
              <c:idx val="1"/>
              <c:layout>
                <c:manualLayout>
                  <c:x val="6.4043929992621887E-2"/>
                  <c:y val="7.168671624380286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C-4024-A581-3CDD0FC70529}"/>
                </c:ext>
              </c:extLst>
            </c:dLbl>
            <c:dLbl>
              <c:idx val="2"/>
              <c:layout>
                <c:manualLayout>
                  <c:x val="-4.5163709375037938E-3"/>
                  <c:y val="-6.50809273840769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C-4024-A581-3CDD0FC705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Лист1!$A$1:$C$1</c:f>
              <c:strCache>
                <c:ptCount val="3"/>
                <c:pt idx="0">
                  <c:v>Моложе трудоспособного возраста</c:v>
                </c:pt>
                <c:pt idx="1">
                  <c:v>Трудоспособного возраста</c:v>
                </c:pt>
                <c:pt idx="2">
                  <c:v>старше трудоспособного возраста</c:v>
                </c:pt>
              </c:strCache>
            </c:strRef>
          </c:cat>
          <c:val>
            <c:numRef>
              <c:f>Лист1!$A$2:$C$2</c:f>
              <c:numCache>
                <c:formatCode>General</c:formatCode>
                <c:ptCount val="3"/>
                <c:pt idx="0">
                  <c:v>3044</c:v>
                </c:pt>
                <c:pt idx="1">
                  <c:v>8801</c:v>
                </c:pt>
                <c:pt idx="2">
                  <c:v>3065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FC-4024-A581-3CDD0FC705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7C1A-4BD0-A783-4807246E98AE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7C1A-4BD0-A783-4807246E98A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7C1A-4BD0-A783-4807246E98AE}"/>
              </c:ext>
            </c:extLst>
          </c:dPt>
          <c:cat>
            <c:strRef>
              <c:f>Лист1!$A$2:$A$6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802378.8</c:v>
                </c:pt>
                <c:pt idx="1">
                  <c:v>67214.600000000006</c:v>
                </c:pt>
                <c:pt idx="2">
                  <c:v>1020800.4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1A-4BD0-A783-4807246E98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1707-46FE-8391-E6AC4D7FB69F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1707-46FE-8391-E6AC4D7FB69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1707-46FE-8391-E6AC4D7FB69F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1070732</c:v>
                </c:pt>
                <c:pt idx="1">
                  <c:v>89277</c:v>
                </c:pt>
                <c:pt idx="2">
                  <c:v>1025259.9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07-46FE-8391-E6AC4D7FB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03F6-4CB4-BCD4-813DF856826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03F6-4CB4-BCD4-813DF856826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03F6-4CB4-BCD4-813DF8568262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850591.6</c:v>
                </c:pt>
                <c:pt idx="1">
                  <c:v>49556</c:v>
                </c:pt>
                <c:pt idx="2">
                  <c:v>930330.8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F6-4CB4-BCD4-813DF85682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2027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1BB9-45DA-87F8-30B5BA714F1B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1BB9-45DA-87F8-30B5BA714F1B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1BB9-45DA-87F8-30B5BA714F1B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616562.19999999995</c:v>
                </c:pt>
                <c:pt idx="1">
                  <c:v>36518</c:v>
                </c:pt>
                <c:pt idx="2">
                  <c:v>987262.9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B9-45DA-87F8-30B5BA714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2028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0-F4A8-456E-BD49-E12F62F8CF5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1-F4A8-456E-BD49-E12F62F8CF53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2-F4A8-456E-BD49-E12F62F8CF53}"/>
              </c:ext>
            </c:extLst>
          </c:dPt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570136.30000000005</c:v>
                </c:pt>
                <c:pt idx="1">
                  <c:v>37766</c:v>
                </c:pt>
                <c:pt idx="2">
                  <c:v>893155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A8-456E-BD49-E12F62F8C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367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2026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2806908416091733"/>
                  <c:y val="-0.137403182671249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88,2%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1B2-4D81-ACFB-C81612261CC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4,6%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CDB-4081-B0DE-E773705BAFEC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CDB-4081-B0DE-E773705BAFEC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1,1%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CDB-4081-B0DE-E773705BAFEC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1,4%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CDB-4081-B0DE-E773705BAFE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9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750000</c:v>
                </c:pt>
                <c:pt idx="1">
                  <c:v>39140.6</c:v>
                </c:pt>
                <c:pt idx="2">
                  <c:v>39687</c:v>
                </c:pt>
                <c:pt idx="3">
                  <c:v>1</c:v>
                </c:pt>
                <c:pt idx="4">
                  <c:v>9496</c:v>
                </c:pt>
                <c:pt idx="5">
                  <c:v>14</c:v>
                </c:pt>
                <c:pt idx="6">
                  <c:v>12253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2-4D81-ACFB-C81612261C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79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8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2028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C-446B-8555-3E5FB770D8A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77B-4822-8055-48460EEF855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7,2%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77B-4822-8055-48460EEF855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77B-4822-8055-48460EEF855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2,2%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77B-4822-8055-48460EEF855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98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450000</c:v>
                </c:pt>
                <c:pt idx="1">
                  <c:v>56201.3</c:v>
                </c:pt>
                <c:pt idx="2">
                  <c:v>41291</c:v>
                </c:pt>
                <c:pt idx="3">
                  <c:v>1</c:v>
                </c:pt>
                <c:pt idx="4">
                  <c:v>9880</c:v>
                </c:pt>
                <c:pt idx="5">
                  <c:v>15</c:v>
                </c:pt>
                <c:pt idx="6">
                  <c:v>12748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4C-446B-8555-3E5FB770D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2805">
          <a:noFill/>
        </a:ln>
      </c:spPr>
    </c:plotArea>
    <c:legend>
      <c:legendPos val="r"/>
      <c:layout>
        <c:manualLayout>
          <c:xMode val="edge"/>
          <c:yMode val="edge"/>
          <c:x val="0.5575082541499099"/>
          <c:y val="0"/>
          <c:w val="0.4424917458500901"/>
          <c:h val="1"/>
        </c:manualLayout>
      </c:layout>
      <c:overlay val="0"/>
      <c:txPr>
        <a:bodyPr/>
        <a:lstStyle/>
        <a:p>
          <a:pPr>
            <a:defRPr sz="1257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16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2027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7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81,1%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F6F-4E5D-9D38-40ACD85AD08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2F-4731-ACFD-4C34697AE24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6,6%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2F-4731-ACFD-4C34697AE24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42F-4731-ACFD-4C34697AE248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2,0%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2F-4731-ACFD-4C34697AE24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6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ЕСХН</c:v>
                </c:pt>
                <c:pt idx="4">
                  <c:v>патент</c:v>
                </c:pt>
                <c:pt idx="5">
                  <c:v>земельный налог</c:v>
                </c:pt>
                <c:pt idx="6">
                  <c:v>гос.пошлина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500000</c:v>
                </c:pt>
                <c:pt idx="1">
                  <c:v>53879.199999999997</c:v>
                </c:pt>
                <c:pt idx="2">
                  <c:v>40483</c:v>
                </c:pt>
                <c:pt idx="3">
                  <c:v>1</c:v>
                </c:pt>
                <c:pt idx="4">
                  <c:v>9686</c:v>
                </c:pt>
                <c:pt idx="5">
                  <c:v>15</c:v>
                </c:pt>
                <c:pt idx="6">
                  <c:v>12498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6F-4E5D-9D38-40ACD85AD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chemeClr val="bg2"/>
        </a:solidFill>
        <a:ln w="24421">
          <a:noFill/>
        </a:ln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6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3738">
          <a:noFill/>
        </a:ln>
      </c:spPr>
    </c:sideWall>
    <c:backWall>
      <c:thickness val="0"/>
      <c:spPr>
        <a:noFill/>
        <a:ln w="23738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2806908416091739"/>
                  <c:y val="-0.1374031826712490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48,0%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B41-419A-9FF1-F139902E94B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F9-497E-A18E-0760D1F6FE6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48,4%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F9-497E-A18E-0760D1F6FE6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F9-497E-A18E-0760D1F6FE6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3,3%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F9-497E-A18E-0760D1F6FE6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35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 formatCode="General">
                  <c:v>23794</c:v>
                </c:pt>
                <c:pt idx="1">
                  <c:v>0</c:v>
                </c:pt>
                <c:pt idx="2">
                  <c:v>23989</c:v>
                </c:pt>
                <c:pt idx="3" formatCode="General">
                  <c:v>124</c:v>
                </c:pt>
                <c:pt idx="4" formatCode="General">
                  <c:v>1649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41-419A-9FF1-F139902E9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effectLst>
          <a:innerShdw blurRad="63500" dist="50800" dir="10800000">
            <a:prstClr val="black">
              <a:alpha val="50000"/>
            </a:prstClr>
          </a:innerShdw>
        </a:effectLst>
      </c:spPr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82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7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2873">
          <a:noFill/>
        </a:ln>
      </c:spPr>
    </c:sideWall>
    <c:backWall>
      <c:thickness val="0"/>
      <c:spPr>
        <a:noFill/>
        <a:ln w="22873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003905055795186"/>
                  <c:y val="-0.1089474845133121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26,4%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271-46B7-8F9B-6EBBD14CE0C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A0E-4F10-AAAA-E8E125005D1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68,2%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0E-4F10-AAAA-E8E125005D1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A0E-4F10-AAAA-E8E125005D1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4,8%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A0E-4F10-AAAA-E8E125005D1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 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9627</c:v>
                </c:pt>
                <c:pt idx="1">
                  <c:v>0</c:v>
                </c:pt>
                <c:pt idx="2">
                  <c:v>24891</c:v>
                </c:pt>
                <c:pt idx="3">
                  <c:v>242</c:v>
                </c:pt>
                <c:pt idx="4">
                  <c:v>1758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71-46B7-8F9B-6EBBD14CE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621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4049168853893262"/>
                  <c:y val="0.114566564596092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99,22%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995-4407-9FF0-D877ACDC7FA9}"/>
                </c:ext>
              </c:extLst>
            </c:dLbl>
            <c:dLbl>
              <c:idx val="1"/>
              <c:layout>
                <c:manualLayout>
                  <c:x val="-0.10469761592300963"/>
                  <c:y val="-4.07812044327792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0,78%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995-4407-9FF0-D877ACDC7F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Лист1!$A$46:$B$46</c:f>
              <c:strCache>
                <c:ptCount val="2"/>
                <c:pt idx="0">
                  <c:v>Деревообработка</c:v>
                </c:pt>
                <c:pt idx="1">
                  <c:v>Пластмассовых изделий, пищевых продуктов,  напитков, бумажных изделий </c:v>
                </c:pt>
              </c:strCache>
            </c:strRef>
          </c:cat>
          <c:val>
            <c:numRef>
              <c:f>Лист1!$A$47:$B$47</c:f>
              <c:numCache>
                <c:formatCode>0.00%</c:formatCode>
                <c:ptCount val="2"/>
                <c:pt idx="0">
                  <c:v>0.99139999999999995</c:v>
                </c:pt>
                <c:pt idx="1">
                  <c:v>8.6E-3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95-4407-9FF0-D877ACDC7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8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0305">
          <a:noFill/>
        </a:ln>
      </c:spPr>
    </c:sideWall>
    <c:backWall>
      <c:thickness val="0"/>
      <c:spPr>
        <a:noFill/>
        <a:ln w="20305">
          <a:noFill/>
        </a:ln>
      </c:spPr>
    </c:backWall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26,0%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EEA-4E36-85EA-FF0B2EE611D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509-482F-B6B8-597EDEB7F8C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68,4%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509-482F-B6B8-597EDEB7F8C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509-482F-B6B8-597EDEB7F8C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9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Доходы от исп. имущества</c:v>
                </c:pt>
                <c:pt idx="1">
                  <c:v>Платежи при пользовании природными ресурсами</c:v>
                </c:pt>
                <c:pt idx="2">
                  <c:v>Платные услуги</c:v>
                </c:pt>
                <c:pt idx="3">
                  <c:v>Доходы от продажи</c:v>
                </c:pt>
                <c:pt idx="4">
                  <c:v>Штрафы, санкции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9835</c:v>
                </c:pt>
                <c:pt idx="1">
                  <c:v>0</c:v>
                </c:pt>
                <c:pt idx="2">
                  <c:v>25830</c:v>
                </c:pt>
                <c:pt idx="3">
                  <c:v>228</c:v>
                </c:pt>
                <c:pt idx="4">
                  <c:v>1873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EA-4E36-85EA-FF0B2EE611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5575082541499099"/>
          <c:y val="0"/>
          <c:w val="0.29640344635721411"/>
          <c:h val="1"/>
        </c:manualLayout>
      </c:layout>
      <c:overlay val="0"/>
      <c:txPr>
        <a:bodyPr/>
        <a:lstStyle/>
        <a:p>
          <a:pPr>
            <a:defRPr sz="1119"/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439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6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5379">
          <a:noFill/>
        </a:ln>
      </c:spPr>
    </c:sideWall>
    <c:backWall>
      <c:thickness val="0"/>
      <c:spPr>
        <a:noFill/>
        <a:ln w="25379">
          <a:noFill/>
        </a:ln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9241819858293943E-2"/>
                  <c:y val="-3.85470212449858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EDA-43A8-A986-87EF66F62EEE}"/>
                </c:ext>
              </c:extLst>
            </c:dLbl>
            <c:dLbl>
              <c:idx val="1"/>
              <c:layout>
                <c:manualLayout>
                  <c:x val="0.20826396208574399"/>
                  <c:y val="1.4000891398009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84,1%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EDA-43A8-A986-87EF66F62EEE}"/>
                </c:ext>
              </c:extLst>
            </c:dLbl>
            <c:dLbl>
              <c:idx val="2"/>
              <c:layout>
                <c:manualLayout>
                  <c:x val="-6.0192705639873056E-2"/>
                  <c:y val="-1.73206061506462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EDA-43A8-A986-87EF66F62EE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8"/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Дотация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126344.8</c:v>
                </c:pt>
                <c:pt idx="1">
                  <c:v>783062.8</c:v>
                </c:pt>
                <c:pt idx="2">
                  <c:v>0</c:v>
                </c:pt>
                <c:pt idx="3">
                  <c:v>20923.2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DA-43A8-A986-87EF66F62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6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202</a:t>
            </a:r>
            <a:r>
              <a:rPr lang="en-US" dirty="0" smtClean="0"/>
              <a:t>7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37293751159892891"/>
          <c:y val="0"/>
        </c:manualLayout>
      </c:layout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  <c:spPr>
        <a:noFill/>
        <a:ln w="25379">
          <a:noFill/>
        </a:ln>
      </c:spPr>
    </c:sideWall>
    <c:backWall>
      <c:thickness val="0"/>
      <c:spPr>
        <a:noFill/>
        <a:ln w="25379">
          <a:noFill/>
        </a:ln>
      </c:spPr>
    </c:backWall>
    <c:plotArea>
      <c:layout>
        <c:manualLayout>
          <c:layoutTarget val="inner"/>
          <c:xMode val="edge"/>
          <c:yMode val="edge"/>
          <c:x val="0.12705777153569428"/>
          <c:y val="0.31468169662754419"/>
          <c:w val="0.80086368732130897"/>
          <c:h val="0.58651651999382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131251009917541"/>
                  <c:y val="-0.1089474075174565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21,9%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EF-4F47-BEC0-41DC5D3E0E0F}"/>
                </c:ext>
              </c:extLst>
            </c:dLbl>
            <c:dLbl>
              <c:idx val="1"/>
              <c:layout>
                <c:manualLayout>
                  <c:x val="-6.4010487348239012E-2"/>
                  <c:y val="5.247771504976972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78,0%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FEF-4F47-BEC0-41DC5D3E0E0F}"/>
                </c:ext>
              </c:extLst>
            </c:dLbl>
            <c:dLbl>
              <c:idx val="2"/>
              <c:layout>
                <c:manualLayout>
                  <c:x val="-3.9140090901690829E-2"/>
                  <c:y val="4.29401277670479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FEF-4F47-BEC0-41DC5D3E0E0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98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Дотация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216022.5</c:v>
                </c:pt>
                <c:pt idx="1">
                  <c:v>769640.1</c:v>
                </c:pt>
                <c:pt idx="3">
                  <c:v>1600.3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EF-4F47-BEC0-41DC5D3E0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chemeClr val="bg2"/>
    </a:solidFill>
  </c:spPr>
  <c:txPr>
    <a:bodyPr/>
    <a:lstStyle/>
    <a:p>
      <a:pPr>
        <a:defRPr sz="1796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39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</a:t>
            </a:r>
            <a:r>
              <a:rPr lang="en-US" dirty="0" smtClean="0"/>
              <a:t>8</a:t>
            </a:r>
            <a:r>
              <a:rPr lang="ru-RU" dirty="0" smtClean="0"/>
              <a:t> год</a:t>
            </a:r>
            <a:endParaRPr lang="ru-RU" dirty="0"/>
          </a:p>
        </c:rich>
      </c:tx>
      <c:layout>
        <c:manualLayout>
          <c:xMode val="edge"/>
          <c:yMode val="edge"/>
          <c:x val="0.16752918167726533"/>
          <c:y val="4.715948967917469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39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75"/>
      <c:rotY val="0"/>
      <c:rAngAx val="0"/>
    </c:view3D>
    <c:floor>
      <c:thickness val="0"/>
      <c:spPr>
        <a:noFill/>
        <a:ln w="12700" cap="rnd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 w="23998">
          <a:noFill/>
        </a:ln>
        <a:effectLst/>
        <a:sp3d/>
      </c:spPr>
    </c:sideWall>
    <c:backWall>
      <c:thickness val="0"/>
      <c:spPr>
        <a:noFill/>
        <a:ln w="23998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47532951090609"/>
          <c:y val="0.16126393356301891"/>
          <c:w val="0.19979861389838641"/>
          <c:h val="0.69725595423322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018-43D1-8DEA-C9685FDBFA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018-43D1-8DEA-C9685FDBFA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018-43D1-8DEA-C9685FDBFAD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1D4-43F9-84AA-6FC83B8D1CD2}"/>
              </c:ext>
            </c:extLst>
          </c:dPt>
          <c:dLbls>
            <c:dLbl>
              <c:idx val="0"/>
              <c:layout>
                <c:manualLayout>
                  <c:x val="3.1419785849301142E-2"/>
                  <c:y val="-8.936158677558289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018-43D1-8DEA-C9685FDBFADE}"/>
                </c:ext>
              </c:extLst>
            </c:dLbl>
            <c:dLbl>
              <c:idx val="1"/>
              <c:layout>
                <c:manualLayout>
                  <c:x val="-2.4627687628773105E-2"/>
                  <c:y val="-8.74715575560340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86,4%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18-43D1-8DEA-C9685FDBFADE}"/>
                </c:ext>
              </c:extLst>
            </c:dLbl>
            <c:dLbl>
              <c:idx val="2"/>
              <c:layout>
                <c:manualLayout>
                  <c:x val="-2.9751620159438063E-2"/>
                  <c:y val="5.315056234774927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018-43D1-8DEA-C9685FDBFAD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44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12700" cap="rnd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Дотация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121614.2</c:v>
                </c:pt>
                <c:pt idx="1">
                  <c:v>771540.8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18-43D1-8DEA-C9685FDBFA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75082541499099"/>
          <c:y val="0"/>
          <c:w val="0.42703089802895355"/>
          <c:h val="0.940687896043106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2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2"/>
    </a:solidFill>
    <a:ln w="12700" cap="rnd" cmpd="sng" algn="ctr">
      <a:noFill/>
      <a:prstDash val="solid"/>
    </a:ln>
    <a:effectLst/>
  </c:spPr>
  <c:txPr>
    <a:bodyPr/>
    <a:lstStyle/>
    <a:p>
      <a:pPr>
        <a:defRPr sz="1699"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48195200354494E-2"/>
          <c:y val="5.6500805545545124E-2"/>
          <c:w val="0.90430488935421849"/>
          <c:h val="0.626042373285570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C5FF99"/>
              </a:solidFill>
            </c:spPr>
            <c:extLst>
              <c:ext xmlns:c16="http://schemas.microsoft.com/office/drawing/2014/chart" uri="{C3380CC4-5D6E-409C-BE32-E72D297353CC}">
                <c16:uniqueId val="{00000000-D1C8-40E4-A064-2938D75FC8A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D1C8-40E4-A064-2938D75FC8AD}"/>
              </c:ext>
            </c:extLst>
          </c:dPt>
          <c:dPt>
            <c:idx val="3"/>
            <c:bubble3D val="0"/>
            <c:spPr>
              <a:ln>
                <a:solidFill>
                  <a:prstClr val="black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D1C8-40E4-A064-2938D75FC8AD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3-D1C8-40E4-A064-2938D75FC8AD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4-D1C8-40E4-A064-2938D75FC8AD}"/>
              </c:ext>
            </c:extLst>
          </c:dPt>
          <c:dPt>
            <c:idx val="6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5-D1C8-40E4-A064-2938D75FC8AD}"/>
              </c:ext>
            </c:extLst>
          </c:dPt>
          <c:dPt>
            <c:idx val="7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6-D1C8-40E4-A064-2938D75FC8AD}"/>
              </c:ext>
            </c:extLst>
          </c:dPt>
          <c:dPt>
            <c:idx val="8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7-D1C8-40E4-A064-2938D75FC8AD}"/>
              </c:ext>
            </c:extLst>
          </c:dPt>
          <c:dPt>
            <c:idx val="1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8-D1C8-40E4-A064-2938D75FC8AD}"/>
              </c:ext>
            </c:extLst>
          </c:dPt>
          <c:dLbls>
            <c:dLbl>
              <c:idx val="0"/>
              <c:layout>
                <c:manualLayout>
                  <c:x val="0.10262464788630056"/>
                  <c:y val="-0.16822950893519598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 smtClean="0"/>
                      <a:t>Общегосудар</a:t>
                    </a:r>
                    <a:r>
                      <a:rPr lang="ru-RU" dirty="0" smtClean="0"/>
                      <a:t>-</a:t>
                    </a:r>
                  </a:p>
                  <a:p>
                    <a:r>
                      <a:rPr lang="ru-RU" dirty="0" err="1" smtClean="0"/>
                      <a:t>ственные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вопросы
</a:t>
                    </a:r>
                    <a:r>
                      <a:rPr lang="ru-RU" dirty="0" smtClean="0"/>
                      <a:t>220 618,3</a:t>
                    </a:r>
                    <a:r>
                      <a:rPr lang="ru-RU" dirty="0"/>
                      <a:t>
6,5%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55174214327707"/>
                      <c:h val="0.123547566934475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1C8-40E4-A064-2938D75FC8AD}"/>
                </c:ext>
              </c:extLst>
            </c:dLbl>
            <c:dLbl>
              <c:idx val="1"/>
              <c:layout>
                <c:manualLayout>
                  <c:x val="-9.9379372182070453E-3"/>
                  <c:y val="2.009044501091726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1C8-40E4-A064-2938D75FC8AD}"/>
                </c:ext>
              </c:extLst>
            </c:dLbl>
            <c:dLbl>
              <c:idx val="2"/>
              <c:layout>
                <c:manualLayout>
                  <c:x val="-3.2652854989688243E-2"/>
                  <c:y val="-8.897137928476037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1C8-40E4-A064-2938D75FC8AD}"/>
                </c:ext>
              </c:extLst>
            </c:dLbl>
            <c:dLbl>
              <c:idx val="3"/>
              <c:layout>
                <c:manualLayout>
                  <c:x val="-4.7684794087474031E-3"/>
                  <c:y val="0.1403949624255400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1C8-40E4-A064-2938D75FC8AD}"/>
                </c:ext>
              </c:extLst>
            </c:dLbl>
            <c:dLbl>
              <c:idx val="4"/>
              <c:layout>
                <c:manualLayout>
                  <c:x val="2.4036123157044811E-2"/>
                  <c:y val="-0.22495273382019382"/>
                </c:manualLayout>
              </c:layout>
              <c:tx>
                <c:rich>
                  <a:bodyPr/>
                  <a:lstStyle/>
                  <a:p>
                    <a:endParaRPr lang="ru-RU" dirty="0" smtClean="0"/>
                  </a:p>
                  <a:p>
                    <a:r>
                      <a:rPr lang="ru-RU" dirty="0" smtClean="0"/>
                      <a:t>Культура</a:t>
                    </a:r>
                    <a:r>
                      <a:rPr lang="ru-RU" dirty="0"/>
                      <a:t>, </a:t>
                    </a:r>
                    <a:endParaRPr lang="ru-RU" dirty="0" smtClean="0"/>
                  </a:p>
                  <a:p>
                    <a:r>
                      <a:rPr lang="ru-RU" dirty="0" smtClean="0"/>
                      <a:t>кинематография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102 907,0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5,4%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1C8-40E4-A064-2938D75FC8AD}"/>
                </c:ext>
              </c:extLst>
            </c:dLbl>
            <c:dLbl>
              <c:idx val="5"/>
              <c:layout>
                <c:manualLayout>
                  <c:x val="2.5888091142714661E-2"/>
                  <c:y val="3.344802641341445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1C8-40E4-A064-2938D75FC8AD}"/>
                </c:ext>
              </c:extLst>
            </c:dLbl>
            <c:dLbl>
              <c:idx val="6"/>
              <c:layout>
                <c:manualLayout>
                  <c:x val="-3.0659365215531777E-2"/>
                  <c:y val="0.168029613073156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1C8-40E4-A064-2938D75FC8AD}"/>
                </c:ext>
              </c:extLst>
            </c:dLbl>
            <c:dLbl>
              <c:idx val="7"/>
              <c:layout>
                <c:manualLayout>
                  <c:x val="-0.14057104377014046"/>
                  <c:y val="-0.288667345462446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1C8-40E4-A064-2938D75FC8AD}"/>
                </c:ext>
              </c:extLst>
            </c:dLbl>
            <c:dLbl>
              <c:idx val="8"/>
              <c:layout>
                <c:manualLayout>
                  <c:x val="0.25902914040940039"/>
                  <c:y val="5.539284919339452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1C8-40E4-A064-2938D75FC8AD}"/>
                </c:ext>
              </c:extLst>
            </c:dLbl>
            <c:dLbl>
              <c:idx val="9"/>
              <c:layout>
                <c:manualLayout>
                  <c:x val="0.16588198088919284"/>
                  <c:y val="0.1036462528883047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1C8-40E4-A064-2938D75FC8AD}"/>
                </c:ext>
              </c:extLst>
            </c:dLbl>
            <c:dLbl>
              <c:idx val="10"/>
              <c:layout>
                <c:manualLayout>
                  <c:x val="1.3591569236293214E-2"/>
                  <c:y val="7.248667802556549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1C8-40E4-A064-2938D75FC8AD}"/>
                </c:ext>
              </c:extLst>
            </c:dLbl>
            <c:dLbl>
              <c:idx val="11"/>
              <c:layout>
                <c:manualLayout>
                  <c:x val="-8.8191549405356978E-2"/>
                  <c:y val="2.34123267017149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D1C8-40E4-A064-2938D75FC8AD}"/>
                </c:ext>
              </c:extLst>
            </c:dLbl>
            <c:dLbl>
              <c:idx val="12"/>
              <c:layout>
                <c:manualLayout>
                  <c:x val="-4.1920855337120845E-2"/>
                  <c:y val="-9.3422747122295468E-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1C8-40E4-A064-2938D75FC8A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Образование</c:v>
                </c:pt>
                <c:pt idx="4">
                  <c:v>Культура, кинематография</c:v>
                </c:pt>
                <c:pt idx="5">
                  <c:v>Социальная политика</c:v>
                </c:pt>
                <c:pt idx="6">
                  <c:v>Средства массовой информации</c:v>
                </c:pt>
                <c:pt idx="7">
                  <c:v>Межбюджетные трансферты</c:v>
                </c:pt>
                <c:pt idx="8">
                  <c:v>Охрана окружающей среды</c:v>
                </c:pt>
                <c:pt idx="9">
                  <c:v>Физическая культура и спорт</c:v>
                </c:pt>
                <c:pt idx="10">
                  <c:v>Жилищно-коммунальное хозяйство</c:v>
                </c:pt>
                <c:pt idx="11">
                  <c:v>Прочие</c:v>
                </c:pt>
              </c:strCache>
            </c:strRef>
          </c:cat>
          <c:val>
            <c:numRef>
              <c:f>Лист1!$B$2:$B$13</c:f>
              <c:numCache>
                <c:formatCode>#\ ##0.0</c:formatCode>
                <c:ptCount val="12"/>
                <c:pt idx="0">
                  <c:v>220618.3</c:v>
                </c:pt>
                <c:pt idx="1">
                  <c:v>24230.3</c:v>
                </c:pt>
                <c:pt idx="2">
                  <c:v>120199</c:v>
                </c:pt>
                <c:pt idx="3">
                  <c:v>1124516.2</c:v>
                </c:pt>
                <c:pt idx="4">
                  <c:v>102907</c:v>
                </c:pt>
                <c:pt idx="5">
                  <c:v>97358.3</c:v>
                </c:pt>
                <c:pt idx="6">
                  <c:v>9373</c:v>
                </c:pt>
                <c:pt idx="7">
                  <c:v>155597.9</c:v>
                </c:pt>
                <c:pt idx="8">
                  <c:v>7856.9</c:v>
                </c:pt>
                <c:pt idx="9">
                  <c:v>1600</c:v>
                </c:pt>
                <c:pt idx="10">
                  <c:v>48799.5</c:v>
                </c:pt>
                <c:pt idx="11" formatCode="#,##0">
                  <c:v>7422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1C8-40E4-A064-2938D75FC8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7176399825022252E-2"/>
          <c:y val="4.4858665394098524E-2"/>
          <c:w val="0.9458231627296585"/>
          <c:h val="0.77977093772370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'Слайд 3'!$A$6</c:f>
              <c:strCache>
                <c:ptCount val="1"/>
                <c:pt idx="0">
                  <c:v>средства муниципального района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6.5775371828521454E-3"/>
                  <c:y val="1.2417331971952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5C1-40F2-8960-F194AA63715D}"/>
                </c:ext>
              </c:extLst>
            </c:dLbl>
            <c:dLbl>
              <c:idx val="1"/>
              <c:layout>
                <c:manualLayout>
                  <c:x val="1.7112204724409462E-2"/>
                  <c:y val="1.6101256853978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5C1-40F2-8960-F194AA63715D}"/>
                </c:ext>
              </c:extLst>
            </c:dLbl>
            <c:dLbl>
              <c:idx val="2"/>
              <c:layout>
                <c:manualLayout>
                  <c:x val="1.5146762904636919E-2"/>
                  <c:y val="9.76546097402675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805555555555558E-2"/>
                      <c:h val="4.1237537532330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5C1-40F2-8960-F194AA63715D}"/>
                </c:ext>
              </c:extLst>
            </c:dLbl>
            <c:dLbl>
              <c:idx val="3"/>
              <c:layout>
                <c:manualLayout>
                  <c:x val="1.2368985126859041E-2"/>
                  <c:y val="-2.7643957375580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5C1-40F2-8960-F194AA63715D}"/>
                </c:ext>
              </c:extLst>
            </c:dLbl>
            <c:dLbl>
              <c:idx val="4"/>
              <c:layout>
                <c:manualLayout>
                  <c:x val="1.1792432195975503E-2"/>
                  <c:y val="9.20082169858035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5C1-40F2-8960-F194AA6371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3'!$B$5:$E$5</c:f>
              <c:strCache>
                <c:ptCount val="4"/>
                <c:pt idx="0">
                  <c:v>План 2025 год</c:v>
                </c:pt>
                <c:pt idx="1">
                  <c:v>План на  2026 год</c:v>
                </c:pt>
                <c:pt idx="2">
                  <c:v>План на  2027 год</c:v>
                </c:pt>
                <c:pt idx="3">
                  <c:v>План на  2028 год</c:v>
                </c:pt>
              </c:strCache>
            </c:strRef>
          </c:cat>
          <c:val>
            <c:numRef>
              <c:f>'Слайд 3'!$B$6:$E$6</c:f>
              <c:numCache>
                <c:formatCode>#,##0</c:formatCode>
                <c:ptCount val="4"/>
                <c:pt idx="0">
                  <c:v>86555.199999999997</c:v>
                </c:pt>
                <c:pt idx="1">
                  <c:v>65000</c:v>
                </c:pt>
                <c:pt idx="2">
                  <c:v>43000</c:v>
                </c:pt>
                <c:pt idx="3">
                  <c:v>39000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C1-40F2-8960-F194AA63715D}"/>
            </c:ext>
          </c:extLst>
        </c:ser>
        <c:ser>
          <c:idx val="1"/>
          <c:order val="1"/>
          <c:tx>
            <c:strRef>
              <c:f>'Слайд 3'!$A$7</c:f>
              <c:strCache>
                <c:ptCount val="1"/>
                <c:pt idx="0">
                  <c:v>средства областного бюджета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6-15C1-40F2-8960-F194AA63715D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7-15C1-40F2-8960-F194AA63715D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8-15C1-40F2-8960-F194AA63715D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9-15C1-40F2-8960-F194AA63715D}"/>
              </c:ext>
            </c:extLst>
          </c:dPt>
          <c:dLbls>
            <c:dLbl>
              <c:idx val="0"/>
              <c:layout>
                <c:manualLayout>
                  <c:x val="1.5277777777777763E-2"/>
                  <c:y val="2.30013556009578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5C1-40F2-8960-F194AA63715D}"/>
                </c:ext>
              </c:extLst>
            </c:dLbl>
            <c:dLbl>
              <c:idx val="1"/>
              <c:layout>
                <c:manualLayout>
                  <c:x val="1.5277777777777815E-2"/>
                  <c:y val="1.8401643397160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5C1-40F2-8960-F194AA63715D}"/>
                </c:ext>
              </c:extLst>
            </c:dLbl>
            <c:dLbl>
              <c:idx val="2"/>
              <c:layout>
                <c:manualLayout>
                  <c:x val="1.2500000000000041E-2"/>
                  <c:y val="2.0701848821806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5C1-40F2-8960-F194AA63715D}"/>
                </c:ext>
              </c:extLst>
            </c:dLbl>
            <c:dLbl>
              <c:idx val="3"/>
              <c:layout>
                <c:manualLayout>
                  <c:x val="1.8055555555555609E-2"/>
                  <c:y val="9.20082169858035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5C1-40F2-8960-F194AA63715D}"/>
                </c:ext>
              </c:extLst>
            </c:dLbl>
            <c:dLbl>
              <c:idx val="4"/>
              <c:layout>
                <c:manualLayout>
                  <c:x val="1.38888888888891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5C1-40F2-8960-F194AA6371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'Слайд 3'!$B$5:$E$5</c:f>
              <c:strCache>
                <c:ptCount val="4"/>
                <c:pt idx="0">
                  <c:v>План 2025 год</c:v>
                </c:pt>
                <c:pt idx="1">
                  <c:v>План на  2026 год</c:v>
                </c:pt>
                <c:pt idx="2">
                  <c:v>План на  2027 год</c:v>
                </c:pt>
                <c:pt idx="3">
                  <c:v>План на  2028 год</c:v>
                </c:pt>
              </c:strCache>
            </c:strRef>
          </c:cat>
          <c:val>
            <c:numRef>
              <c:f>'Слайд 3'!$B$7:$E$7</c:f>
              <c:numCache>
                <c:formatCode>#,##0</c:formatCode>
                <c:ptCount val="4"/>
                <c:pt idx="0">
                  <c:v>86592.2</c:v>
                </c:pt>
                <c:pt idx="1">
                  <c:v>90597.9</c:v>
                </c:pt>
                <c:pt idx="2">
                  <c:v>72657.3</c:v>
                </c:pt>
                <c:pt idx="3">
                  <c:v>71862.399999999994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5C1-40F2-8960-F194AA6371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0290816"/>
        <c:axId val="150292352"/>
        <c:axId val="0"/>
      </c:bar3DChart>
      <c:catAx>
        <c:axId val="150290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50292352"/>
        <c:crosses val="autoZero"/>
        <c:auto val="1"/>
        <c:lblAlgn val="ctr"/>
        <c:lblOffset val="100"/>
        <c:noMultiLvlLbl val="0"/>
      </c:catAx>
      <c:valAx>
        <c:axId val="15029235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502908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600" b="1" i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tx2">
        <a:lumMod val="20000"/>
        <a:lumOff val="80000"/>
      </a:schemeClr>
    </a:solidFill>
  </c:sp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795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75-489E-90A3-F4B0152A2046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75-489E-90A3-F4B0152A2046}"/>
            </c:ext>
          </c:extLst>
        </c:ser>
        <c:ser>
          <c:idx val="2"/>
          <c:order val="2"/>
          <c:tx>
            <c:strRef>
              <c:f>Лист1!$G$1</c:f>
              <c:strCache>
                <c:ptCount val="1"/>
                <c:pt idx="0">
                  <c:v>Функционирование высшего должностного лица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52E-3"/>
                  <c:y val="1.9490284325784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C75-489E-90A3-F4B0152A20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4582.2</c:v>
                </c:pt>
                <c:pt idx="1">
                  <c:v>5829</c:v>
                </c:pt>
                <c:pt idx="2">
                  <c:v>5924.2</c:v>
                </c:pt>
                <c:pt idx="3">
                  <c:v>5424.2</c:v>
                </c:pt>
                <c:pt idx="4">
                  <c:v>5424.2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75-489E-90A3-F4B0152A2046}"/>
            </c:ext>
          </c:extLst>
        </c:ser>
        <c:ser>
          <c:idx val="3"/>
          <c:order val="3"/>
          <c:tx>
            <c:strRef>
              <c:f>Лист1!$F$1</c:f>
              <c:strCache>
                <c:ptCount val="1"/>
                <c:pt idx="0">
                  <c:v>Функционирование представительных органов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Лист1!$F$2:$F$6</c:f>
              <c:numCache>
                <c:formatCode>#\ ##0.0</c:formatCode>
                <c:ptCount val="5"/>
                <c:pt idx="0">
                  <c:v>545.4</c:v>
                </c:pt>
                <c:pt idx="1">
                  <c:v>753</c:v>
                </c:pt>
                <c:pt idx="2">
                  <c:v>1058</c:v>
                </c:pt>
                <c:pt idx="3">
                  <c:v>158</c:v>
                </c:pt>
                <c:pt idx="4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75-489E-90A3-F4B0152A2046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Функционирование местных администраций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130205.9</c:v>
                </c:pt>
                <c:pt idx="1">
                  <c:v>148295</c:v>
                </c:pt>
                <c:pt idx="2">
                  <c:v>165884.79999999999</c:v>
                </c:pt>
                <c:pt idx="3">
                  <c:v>76962</c:v>
                </c:pt>
                <c:pt idx="4">
                  <c:v>74441.3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75-489E-90A3-F4B0152A2046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Обеспечение деятельности финансовых органов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40618.6</c:v>
                </c:pt>
                <c:pt idx="1">
                  <c:v>47375</c:v>
                </c:pt>
                <c:pt idx="2">
                  <c:v>40348.6</c:v>
                </c:pt>
                <c:pt idx="3">
                  <c:v>37518</c:v>
                </c:pt>
                <c:pt idx="4">
                  <c:v>24313.4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75-489E-90A3-F4B0152A2046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Резервные фонды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400</c:v>
                </c:pt>
                <c:pt idx="3">
                  <c:v>400</c:v>
                </c:pt>
                <c:pt idx="4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75-489E-90A3-F4B0152A2046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Другие общегосударственные вопросы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13198.5</c:v>
                </c:pt>
                <c:pt idx="1">
                  <c:v>11496</c:v>
                </c:pt>
                <c:pt idx="2">
                  <c:v>6935.8</c:v>
                </c:pt>
                <c:pt idx="3">
                  <c:v>3774.1</c:v>
                </c:pt>
                <c:pt idx="4">
                  <c:v>3774.1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75-489E-90A3-F4B0152A2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627392"/>
        <c:axId val="125649664"/>
        <c:axId val="0"/>
      </c:bar3DChart>
      <c:catAx>
        <c:axId val="125627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5649664"/>
        <c:crosses val="autoZero"/>
        <c:auto val="1"/>
        <c:lblAlgn val="ctr"/>
        <c:lblOffset val="100"/>
        <c:noMultiLvlLbl val="0"/>
      </c:catAx>
      <c:valAx>
        <c:axId val="12564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62739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21"/>
          <c:w val="0.91951069243661931"/>
          <c:h val="0.17224920551652262"/>
        </c:manualLayout>
      </c:layout>
      <c:overlay val="0"/>
      <c:txPr>
        <a:bodyPr/>
        <a:lstStyle/>
        <a:p>
          <a:pPr>
            <a:defRPr sz="900" b="1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16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2E-42EF-A5BA-0844FAC8F0AF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2E-42EF-A5BA-0844FAC8F0AF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7E-3"/>
                  <c:y val="1.94902843257841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2E-42EF-A5BA-0844FAC8F0A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2E-42EF-A5BA-0844FAC8F0AF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2E-42EF-A5BA-0844FAC8F0AF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2407.1999999999998</c:v>
                </c:pt>
                <c:pt idx="1">
                  <c:v>2001.4</c:v>
                </c:pt>
                <c:pt idx="2">
                  <c:v>3131.8</c:v>
                </c:pt>
                <c:pt idx="3">
                  <c:v>1461.8</c:v>
                </c:pt>
                <c:pt idx="4">
                  <c:v>596.5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2E-42EF-A5BA-0844FAC8F0AF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Дорожное хозяйство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26457.3</c:v>
                </c:pt>
                <c:pt idx="1">
                  <c:v>97366</c:v>
                </c:pt>
                <c:pt idx="2">
                  <c:v>100567.2</c:v>
                </c:pt>
                <c:pt idx="3">
                  <c:v>111755.5</c:v>
                </c:pt>
                <c:pt idx="4">
                  <c:v>114077.6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2E-42EF-A5BA-0844FAC8F0AF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Транспорт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12830</c:v>
                </c:pt>
                <c:pt idx="1">
                  <c:v>19069</c:v>
                </c:pt>
                <c:pt idx="2">
                  <c:v>16000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2E-42EF-A5BA-0844FAC8F0AF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Сельское хозяйство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499.9</c:v>
                </c:pt>
                <c:pt idx="1">
                  <c:v>500</c:v>
                </c:pt>
                <c:pt idx="2">
                  <c:v>500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2E-42EF-A5BA-0844FAC8F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798272"/>
        <c:axId val="125799808"/>
        <c:axId val="0"/>
      </c:bar3DChart>
      <c:catAx>
        <c:axId val="125798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5799808"/>
        <c:crosses val="autoZero"/>
        <c:auto val="1"/>
        <c:lblAlgn val="ctr"/>
        <c:lblOffset val="100"/>
        <c:noMultiLvlLbl val="0"/>
      </c:catAx>
      <c:valAx>
        <c:axId val="12579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798272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44"/>
          <c:w val="0.91951069243661931"/>
          <c:h val="0.1722492055165227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50A-8B26-3448D5009F5C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50A-8B26-3448D5009F5C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46C-450A-8B26-3448D5009F5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6C-450A-8B26-3448D5009F5C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C-450A-8B26-3448D5009F5C}"/>
            </c:ext>
          </c:extLst>
        </c:ser>
        <c:ser>
          <c:idx val="4"/>
          <c:order val="4"/>
          <c:tx>
            <c:strRef>
              <c:f>Лист1!$G$1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Лист1!$G$2:$G$6</c:f>
              <c:numCache>
                <c:formatCode>#\ ##0.0</c:formatCode>
                <c:ptCount val="5"/>
                <c:pt idx="0">
                  <c:v>79337.600000000006</c:v>
                </c:pt>
                <c:pt idx="1">
                  <c:v>91011.5</c:v>
                </c:pt>
                <c:pt idx="2">
                  <c:v>76149.100000000006</c:v>
                </c:pt>
                <c:pt idx="3">
                  <c:v>68699.100000000006</c:v>
                </c:pt>
                <c:pt idx="4">
                  <c:v>66699.100000000006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6C-450A-8B26-3448D5009F5C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Дополнительное образование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156041.70000000001</c:v>
                </c:pt>
                <c:pt idx="1">
                  <c:v>176045.8</c:v>
                </c:pt>
                <c:pt idx="2">
                  <c:v>164826.1</c:v>
                </c:pt>
                <c:pt idx="3">
                  <c:v>140912.4</c:v>
                </c:pt>
                <c:pt idx="4">
                  <c:v>137051.9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6C-450A-8B26-3448D5009F5C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Общее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746139.3</c:v>
                </c:pt>
                <c:pt idx="1">
                  <c:v>753537.1</c:v>
                </c:pt>
                <c:pt idx="2">
                  <c:v>602467.4</c:v>
                </c:pt>
                <c:pt idx="3">
                  <c:v>550939.1</c:v>
                </c:pt>
                <c:pt idx="4">
                  <c:v>545671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46C-450A-8B26-3448D5009F5C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Дошкольное образование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319739.90000000002</c:v>
                </c:pt>
                <c:pt idx="1">
                  <c:v>325235.5</c:v>
                </c:pt>
                <c:pt idx="2">
                  <c:v>269252.2</c:v>
                </c:pt>
                <c:pt idx="3">
                  <c:v>374929.1</c:v>
                </c:pt>
                <c:pt idx="4">
                  <c:v>239095.2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C-450A-8B26-3448D5009F5C}"/>
            </c:ext>
          </c:extLst>
        </c:ser>
        <c:ser>
          <c:idx val="8"/>
          <c:order val="8"/>
          <c:tx>
            <c:strRef>
              <c:f>Лист1!$F$1</c:f>
              <c:strCache>
                <c:ptCount val="1"/>
                <c:pt idx="0">
                  <c:v>Молодежная политика и оздоровление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Лист1!$F$2</c:f>
              <c:numCache>
                <c:formatCode>#\ ##0.0</c:formatCode>
                <c:ptCount val="1"/>
                <c:pt idx="0">
                  <c:v>13870.2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46C-450A-8B26-3448D5009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8736256"/>
        <c:axId val="128766720"/>
        <c:axId val="0"/>
      </c:bar3DChart>
      <c:catAx>
        <c:axId val="12873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8766720"/>
        <c:crosses val="autoZero"/>
        <c:auto val="1"/>
        <c:lblAlgn val="ctr"/>
        <c:lblOffset val="100"/>
        <c:noMultiLvlLbl val="0"/>
      </c:catAx>
      <c:valAx>
        <c:axId val="128766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873625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4422170982845314"/>
          <c:y val="0.86220926110043761"/>
          <c:w val="0.7115564801966392"/>
          <c:h val="0.12609564743074803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1-4A81-B7CE-976F3E5AFE4D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01-4A81-B7CE-976F3E5AFE4D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01-4A81-B7CE-976F3E5AFE4D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01-4A81-B7CE-976F3E5AFE4D}"/>
            </c:ext>
          </c:extLst>
        </c:ser>
        <c:ser>
          <c:idx val="4"/>
          <c:order val="4"/>
          <c:tx>
            <c:strRef>
              <c:f>Лист1!$C$1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20964.5</c:v>
                </c:pt>
                <c:pt idx="1">
                  <c:v>22404</c:v>
                </c:pt>
                <c:pt idx="2">
                  <c:v>21076.5</c:v>
                </c:pt>
                <c:pt idx="3">
                  <c:v>19307.099999999999</c:v>
                </c:pt>
                <c:pt idx="4">
                  <c:v>19307.099999999999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01-4A81-B7CE-976F3E5AFE4D}"/>
            </c:ext>
          </c:extLst>
        </c:ser>
        <c:ser>
          <c:idx val="5"/>
          <c:order val="5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01-4A81-B7CE-976F3E5AFE4D}"/>
            </c:ext>
          </c:extLst>
        </c:ser>
        <c:ser>
          <c:idx val="6"/>
          <c:order val="6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01-4A81-B7CE-976F3E5AFE4D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70349.7</c:v>
                </c:pt>
                <c:pt idx="1">
                  <c:v>93419</c:v>
                </c:pt>
                <c:pt idx="2">
                  <c:v>81830.5</c:v>
                </c:pt>
                <c:pt idx="3">
                  <c:v>62139.6</c:v>
                </c:pt>
                <c:pt idx="4">
                  <c:v>115762.7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01-4A81-B7CE-976F3E5AF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108224"/>
        <c:axId val="129114112"/>
        <c:axId val="0"/>
      </c:bar3DChart>
      <c:catAx>
        <c:axId val="12910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114112"/>
        <c:crosses val="autoZero"/>
        <c:auto val="1"/>
        <c:lblAlgn val="ctr"/>
        <c:lblOffset val="100"/>
        <c:noMultiLvlLbl val="0"/>
      </c:catAx>
      <c:valAx>
        <c:axId val="129114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108224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Прогноз объема </a:t>
            </a:r>
            <a:r>
              <a:rPr lang="ru-RU" dirty="0">
                <a:solidFill>
                  <a:schemeClr val="tx1"/>
                </a:solidFill>
              </a:rPr>
              <a:t>промышленного производства, </a:t>
            </a:r>
            <a:r>
              <a:rPr lang="ru-RU" dirty="0" err="1">
                <a:solidFill>
                  <a:schemeClr val="tx1"/>
                </a:solidFill>
              </a:rPr>
              <a:t>млн.руб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24166666666666667"/>
          <c:w val="0.93888888888888888"/>
          <c:h val="0.679722222222222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Лист1!$B$28</c:f>
              <c:strCache>
                <c:ptCount val="1"/>
                <c:pt idx="0">
                  <c:v>Объем промышленного производства, млн.руб.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1.1111111111111124E-2"/>
                  <c:y val="-4.166666666666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1AE-49FF-8150-26D97DC82E45}"/>
                </c:ext>
              </c:extLst>
            </c:dLbl>
            <c:dLbl>
              <c:idx val="1"/>
              <c:layout>
                <c:manualLayout>
                  <c:x val="-2.7777777777777779E-3"/>
                  <c:y val="-2.777777777777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1AE-49FF-8150-26D97DC82E45}"/>
                </c:ext>
              </c:extLst>
            </c:dLbl>
            <c:dLbl>
              <c:idx val="2"/>
              <c:layout>
                <c:manualLayout>
                  <c:x val="-1.3888888888888888E-2"/>
                  <c:y val="-3.24074074074073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2-11AE-49FF-8150-26D97DC82E45}"/>
                </c:ext>
              </c:extLst>
            </c:dLbl>
            <c:dLbl>
              <c:idx val="3"/>
              <c:layout>
                <c:manualLayout>
                  <c:x val="-5.5555555555555558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1AE-49FF-8150-26D97DC82E45}"/>
                </c:ext>
              </c:extLst>
            </c:dLbl>
            <c:dLbl>
              <c:idx val="4"/>
              <c:layout>
                <c:manualLayout>
                  <c:x val="-1.0185067526415994E-16"/>
                  <c:y val="-6.4814814814814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1AE-49FF-8150-26D97DC82E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Лист1!$A$29:$A$33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Лист1!$B$29:$B$33</c:f>
              <c:numCache>
                <c:formatCode>General</c:formatCode>
                <c:ptCount val="5"/>
                <c:pt idx="0">
                  <c:v>7574.23</c:v>
                </c:pt>
                <c:pt idx="1">
                  <c:v>9212.06</c:v>
                </c:pt>
                <c:pt idx="2">
                  <c:v>10855.82</c:v>
                </c:pt>
                <c:pt idx="3">
                  <c:v>11272.3</c:v>
                </c:pt>
                <c:pt idx="4">
                  <c:v>11583.64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1AE-49FF-8150-26D97DC82E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52822927"/>
        <c:axId val="752823343"/>
        <c:axId val="0"/>
      </c:bar3DChart>
      <c:catAx>
        <c:axId val="752822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2823343"/>
        <c:crosses val="autoZero"/>
        <c:auto val="1"/>
        <c:lblAlgn val="ctr"/>
        <c:lblOffset val="100"/>
        <c:noMultiLvlLbl val="0"/>
      </c:catAx>
      <c:valAx>
        <c:axId val="7528233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52822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942358166767619E-2"/>
          <c:y val="4.4363883048420837E-2"/>
          <c:w val="0.93258146577831558"/>
          <c:h val="0.708810708897811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10-4816-B7AB-D7B317149E17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10-4816-B7AB-D7B317149E17}"/>
            </c:ext>
          </c:extLst>
        </c:ser>
        <c:ser>
          <c:idx val="2"/>
          <c:order val="2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6311598081033787E-3"/>
                  <c:y val="1.9490284325784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C10-4816-B7AB-D7B317149E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10-4816-B7AB-D7B317149E17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10-4816-B7AB-D7B317149E17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Другие вопросы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Лист1!$E$2:$E$6</c:f>
              <c:numCache>
                <c:formatCode>#\ ##0.0</c:formatCode>
                <c:ptCount val="5"/>
                <c:pt idx="0">
                  <c:v>1660.6</c:v>
                </c:pt>
                <c:pt idx="1">
                  <c:v>1509.1</c:v>
                </c:pt>
                <c:pt idx="2">
                  <c:v>1530.5</c:v>
                </c:pt>
                <c:pt idx="3">
                  <c:v>1438.7</c:v>
                </c:pt>
                <c:pt idx="4">
                  <c:v>1438.7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10-4816-B7AB-D7B317149E17}"/>
            </c:ext>
          </c:extLst>
        </c:ser>
        <c:ser>
          <c:idx val="5"/>
          <c:order val="5"/>
          <c:tx>
            <c:strRef>
              <c:f>Лист1!$D$1</c:f>
              <c:strCache>
                <c:ptCount val="1"/>
                <c:pt idx="0">
                  <c:v>Охрана семтьи и детства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Лист1!$D$2:$D$6</c:f>
              <c:numCache>
                <c:formatCode>#\ ##0.0</c:formatCode>
                <c:ptCount val="5"/>
                <c:pt idx="0">
                  <c:v>9779.1</c:v>
                </c:pt>
                <c:pt idx="1">
                  <c:v>9882.6</c:v>
                </c:pt>
                <c:pt idx="2">
                  <c:v>14614.2</c:v>
                </c:pt>
                <c:pt idx="3">
                  <c:v>7181.3</c:v>
                </c:pt>
                <c:pt idx="4">
                  <c:v>7181.3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10-4816-B7AB-D7B317149E17}"/>
            </c:ext>
          </c:extLst>
        </c:ser>
        <c:ser>
          <c:idx val="6"/>
          <c:order val="6"/>
          <c:tx>
            <c:strRef>
              <c:f>Лист1!$C$1</c:f>
              <c:strCache>
                <c:ptCount val="1"/>
                <c:pt idx="0">
                  <c:v>Социальное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10429.6</c:v>
                </c:pt>
                <c:pt idx="1">
                  <c:v>12966</c:v>
                </c:pt>
                <c:pt idx="2">
                  <c:v>70812.600000000006</c:v>
                </c:pt>
                <c:pt idx="3">
                  <c:v>56906.5</c:v>
                </c:pt>
                <c:pt idx="4">
                  <c:v>1120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10-4816-B7AB-D7B317149E17}"/>
            </c:ext>
          </c:extLst>
        </c:ser>
        <c:ser>
          <c:idx val="7"/>
          <c:order val="7"/>
          <c:tx>
            <c:strRef>
              <c:f>Лист1!$B$1</c:f>
              <c:strCache>
                <c:ptCount val="1"/>
                <c:pt idx="0">
                  <c:v>Пенсионное обеспечение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8694.4</c:v>
                </c:pt>
                <c:pt idx="1">
                  <c:v>10380.1</c:v>
                </c:pt>
                <c:pt idx="2">
                  <c:v>10401</c:v>
                </c:pt>
                <c:pt idx="3">
                  <c:v>4401</c:v>
                </c:pt>
                <c:pt idx="4">
                  <c:v>4401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10-4816-B7AB-D7B317149E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9313408"/>
        <c:axId val="129327488"/>
        <c:axId val="0"/>
      </c:bar3DChart>
      <c:catAx>
        <c:axId val="12931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9327488"/>
        <c:crosses val="autoZero"/>
        <c:auto val="1"/>
        <c:lblAlgn val="ctr"/>
        <c:lblOffset val="100"/>
        <c:noMultiLvlLbl val="0"/>
      </c:catAx>
      <c:valAx>
        <c:axId val="1293274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9313408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8.0489307563380671E-2"/>
          <c:y val="0.82775079448347866"/>
          <c:w val="0.91951069243661931"/>
          <c:h val="0.17224920551652276"/>
        </c:manualLayout>
      </c:layout>
      <c:overlay val="0"/>
      <c:txPr>
        <a:bodyPr/>
        <a:lstStyle/>
        <a:p>
          <a:pPr>
            <a:defRPr sz="9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1044306.3</c:v>
                </c:pt>
                <c:pt idx="1">
                  <c:v>1074974.5</c:v>
                </c:pt>
                <c:pt idx="2">
                  <c:v>925805.1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7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171189.1</c:v>
                </c:pt>
                <c:pt idx="1">
                  <c:v>138128.79999999999</c:v>
                </c:pt>
                <c:pt idx="2">
                  <c:v>190751.9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190366.9</c:v>
                </c:pt>
                <c:pt idx="1">
                  <c:v>87047.5</c:v>
                </c:pt>
                <c:pt idx="2">
                  <c:v>90549.7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197221.5</c:v>
                </c:pt>
                <c:pt idx="1">
                  <c:v>169297</c:v>
                </c:pt>
                <c:pt idx="2">
                  <c:v>161100.79999999999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24345.200000000001</c:v>
                </c:pt>
                <c:pt idx="1">
                  <c:v>13760.1</c:v>
                </c:pt>
                <c:pt idx="2">
                  <c:v>10944.3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500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900</c:v>
                </c:pt>
                <c:pt idx="1">
                  <c:v>1000</c:v>
                </c:pt>
                <c:pt idx="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16000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100567.2</c:v>
                </c:pt>
                <c:pt idx="1">
                  <c:v>111755.5</c:v>
                </c:pt>
                <c:pt idx="2">
                  <c:v>114077.6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673150246088629E-2"/>
          <c:y val="0.12624646762666911"/>
          <c:w val="0.55672352245756374"/>
          <c:h val="0.8244301934384503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90328544641837E-2"/>
          <c:y val="0.29898302966331131"/>
          <c:w val="0.91034021806790588"/>
          <c:h val="0.3838638195435169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15068.6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90328544641837E-2"/>
          <c:y val="4.89244957630873E-2"/>
          <c:w val="0.91034021806790588"/>
          <c:h val="0.633922353443741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15068.6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23530.3</c:v>
                </c:pt>
                <c:pt idx="1">
                  <c:v>14238.3</c:v>
                </c:pt>
                <c:pt idx="2">
                  <c:v>14238.3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18380.7</c:v>
                </c:pt>
                <c:pt idx="1">
                  <c:v>7811.3</c:v>
                </c:pt>
                <c:pt idx="2">
                  <c:v>7811.3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1600</c:v>
                </c:pt>
                <c:pt idx="1">
                  <c:v>210</c:v>
                </c:pt>
                <c:pt idx="2">
                  <c:v>210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8771.7999999999993</c:v>
                </c:pt>
                <c:pt idx="1">
                  <c:v>5327.8</c:v>
                </c:pt>
                <c:pt idx="2">
                  <c:v>5327.8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4942</c:v>
                </c:pt>
                <c:pt idx="1">
                  <c:v>180</c:v>
                </c:pt>
                <c:pt idx="2">
                  <c:v>180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4223.5</c:v>
                </c:pt>
                <c:pt idx="1">
                  <c:v>50</c:v>
                </c:pt>
                <c:pt idx="2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3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56.5</c:v>
                </c:pt>
                <c:pt idx="1">
                  <c:v>56.5</c:v>
                </c:pt>
                <c:pt idx="2">
                  <c:v>56.5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74</c:v>
                </c:pt>
                <c:pt idx="1">
                  <c:v>74</c:v>
                </c:pt>
                <c:pt idx="2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5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936570428696408E-2"/>
          <c:y val="0.11342592592592593"/>
          <c:w val="0.52444772528433947"/>
          <c:h val="0.7731481481481481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700</c:v>
                </c:pt>
                <c:pt idx="1">
                  <c:v>40</c:v>
                </c:pt>
                <c:pt idx="2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1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488147474987241E-2"/>
          <c:y val="0.15329409878071701"/>
          <c:w val="0.91838378045431435"/>
          <c:h val="0.527292902086627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09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2026 год</c:v>
                </c:pt>
                <c:pt idx="1">
                  <c:v>2027 год</c:v>
                </c:pt>
                <c:pt idx="2">
                  <c:v>2028 год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92210.4</c:v>
                </c:pt>
                <c:pt idx="1">
                  <c:v>55786.5</c:v>
                </c:pt>
                <c:pt idx="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017152"/>
        <c:axId val="130018688"/>
      </c:lineChart>
      <c:catAx>
        <c:axId val="13001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18688"/>
        <c:crosses val="autoZero"/>
        <c:auto val="1"/>
        <c:lblAlgn val="ctr"/>
        <c:lblOffset val="100"/>
        <c:noMultiLvlLbl val="0"/>
      </c:catAx>
      <c:valAx>
        <c:axId val="130018688"/>
        <c:scaling>
          <c:orientation val="minMax"/>
          <c:min val="3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3001715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773065792388713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38885.1</c:v>
                </c:pt>
                <c:pt idx="1">
                  <c:v>45039.4</c:v>
                </c:pt>
                <c:pt idx="2">
                  <c:v>44851.7</c:v>
                </c:pt>
                <c:pt idx="3">
                  <c:v>29467.3</c:v>
                </c:pt>
                <c:pt idx="4">
                  <c:v>28892.3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417344"/>
        <c:axId val="145418880"/>
      </c:lineChart>
      <c:catAx>
        <c:axId val="14541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45418880"/>
        <c:crosses val="autoZero"/>
        <c:auto val="1"/>
        <c:lblAlgn val="ctr"/>
        <c:lblOffset val="100"/>
        <c:noMultiLvlLbl val="0"/>
      </c:catAx>
      <c:valAx>
        <c:axId val="145418880"/>
        <c:scaling>
          <c:logBase val="10"/>
          <c:orientation val="minMax"/>
          <c:min val="1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45417344"/>
        <c:crosses val="autoZero"/>
        <c:crossBetween val="between"/>
        <c:majorUnit val="25000"/>
      </c:valAx>
    </c:plotArea>
    <c:legend>
      <c:legendPos val="r"/>
      <c:layout>
        <c:manualLayout>
          <c:xMode val="edge"/>
          <c:yMode val="edge"/>
          <c:x val="0.17823266733960103"/>
          <c:y val="0.7874831540093824"/>
          <c:w val="0.81343853990360671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34497.699999999997</c:v>
                </c:pt>
                <c:pt idx="1">
                  <c:v>35100.800000000003</c:v>
                </c:pt>
                <c:pt idx="2">
                  <c:v>27508.6</c:v>
                </c:pt>
                <c:pt idx="3">
                  <c:v>18550.099999999999</c:v>
                </c:pt>
                <c:pt idx="4">
                  <c:v>16470.099999999999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858368"/>
        <c:axId val="150933888"/>
      </c:lineChart>
      <c:catAx>
        <c:axId val="15085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0933888"/>
        <c:crosses val="autoZero"/>
        <c:auto val="1"/>
        <c:lblAlgn val="ctr"/>
        <c:lblOffset val="100"/>
        <c:noMultiLvlLbl val="0"/>
      </c:catAx>
      <c:valAx>
        <c:axId val="15093388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0858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1154783836676969"/>
          <c:y val="0.7874831540093824"/>
          <c:w val="0.78012336887643807"/>
          <c:h val="0.21251684599061763"/>
        </c:manualLayout>
      </c:layout>
      <c:overlay val="0"/>
      <c:txPr>
        <a:bodyPr/>
        <a:lstStyle/>
        <a:p>
          <a:pPr>
            <a:defRPr sz="16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70722653933E-2"/>
          <c:y val="0.13672418622316923"/>
          <c:w val="0.89850283938600839"/>
          <c:h val="0.44674161328122886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355E-2"/>
                  <c:y val="-0.14181427836102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207-4801-93EA-ADD2E1E3669B}"/>
                </c:ext>
              </c:extLst>
            </c:dLbl>
            <c:dLbl>
              <c:idx val="1"/>
              <c:layout>
                <c:manualLayout>
                  <c:x val="-6.940660630660133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207-4801-93EA-ADD2E1E3669B}"/>
                </c:ext>
              </c:extLst>
            </c:dLbl>
            <c:dLbl>
              <c:idx val="2"/>
              <c:layout>
                <c:manualLayout>
                  <c:x val="-4.997275654075288E-2"/>
                  <c:y val="-0.11462532610464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207-4801-93EA-ADD2E1E3669B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207-4801-93EA-ADD2E1E3669B}"/>
                </c:ext>
              </c:extLst>
            </c:dLbl>
            <c:dLbl>
              <c:idx val="4"/>
              <c:layout>
                <c:manualLayout>
                  <c:x val="1.3881321261320259E-3"/>
                  <c:y val="-4.2292051918646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207-4801-93EA-ADD2E1E3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188988</c:v>
                </c:pt>
                <c:pt idx="1">
                  <c:v>173147.4</c:v>
                </c:pt>
                <c:pt idx="2">
                  <c:v>155597.9</c:v>
                </c:pt>
                <c:pt idx="3">
                  <c:v>115657.3</c:v>
                </c:pt>
                <c:pt idx="4">
                  <c:v>110862.39999999999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207-4801-93EA-ADD2E1E36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251584"/>
        <c:axId val="151261568"/>
      </c:lineChart>
      <c:catAx>
        <c:axId val="15125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151261568"/>
        <c:crosses val="autoZero"/>
        <c:auto val="1"/>
        <c:lblAlgn val="ctr"/>
        <c:lblOffset val="100"/>
        <c:noMultiLvlLbl val="0"/>
      </c:catAx>
      <c:valAx>
        <c:axId val="151261568"/>
        <c:scaling>
          <c:orientation val="minMax"/>
          <c:min val="5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5125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91936755825939"/>
          <c:y val="0.7874831540093824"/>
          <c:w val="0.2387518396849487"/>
          <c:h val="0.21251684599061763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86891198143462"/>
          <c:y val="9.390780377804897E-2"/>
          <c:w val="0.61122804428327826"/>
          <c:h val="0.6476020601498582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Кредиты кредитных организаций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2023 года</c:v>
                </c:pt>
                <c:pt idx="1">
                  <c:v>на конец 2024 года</c:v>
                </c:pt>
                <c:pt idx="2">
                  <c:v>на конец 2025 года</c:v>
                </c:pt>
                <c:pt idx="3">
                  <c:v>на конец 2026 года</c:v>
                </c:pt>
                <c:pt idx="4">
                  <c:v>на конец 2027 года</c:v>
                </c:pt>
                <c:pt idx="5">
                  <c:v>на конец 2028 года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90000</c:v>
                </c:pt>
                <c:pt idx="4">
                  <c:v>148000</c:v>
                </c:pt>
                <c:pt idx="5">
                  <c:v>202000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3F3-4A62-B828-1327F3D194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ln w="57140"/>
          </c:spPr>
          <c:marker>
            <c:symbol val="square"/>
            <c:size val="9"/>
          </c:marker>
          <c:cat>
            <c:strRef>
              <c:f>Лист1!$A$2:$A$7</c:f>
              <c:strCache>
                <c:ptCount val="6"/>
                <c:pt idx="0">
                  <c:v>на конец 2023 года</c:v>
                </c:pt>
                <c:pt idx="1">
                  <c:v>на конец 2024 года</c:v>
                </c:pt>
                <c:pt idx="2">
                  <c:v>на конец 2025 года</c:v>
                </c:pt>
                <c:pt idx="3">
                  <c:v>на конец 2026 года</c:v>
                </c:pt>
                <c:pt idx="4">
                  <c:v>на конец 2027 года</c:v>
                </c:pt>
                <c:pt idx="5">
                  <c:v>на конец 2028 года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3F3-4A62-B828-1327F3D19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724736"/>
        <c:axId val="38726272"/>
      </c:lineChart>
      <c:catAx>
        <c:axId val="38724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>
              <a:lumMod val="95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38726272"/>
        <c:crosses val="autoZero"/>
        <c:auto val="1"/>
        <c:lblAlgn val="ctr"/>
        <c:lblOffset val="100"/>
        <c:noMultiLvlLbl val="0"/>
      </c:catAx>
      <c:valAx>
        <c:axId val="38726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38724736"/>
        <c:crosses val="autoZero"/>
        <c:crossBetween val="between"/>
      </c:valAx>
      <c:spPr>
        <a:ln w="22221" cmpd="sng"/>
      </c:spPr>
    </c:plotArea>
    <c:legend>
      <c:legendPos val="r"/>
      <c:layout>
        <c:manualLayout>
          <c:xMode val="edge"/>
          <c:yMode val="edge"/>
          <c:x val="0.80041500399042298"/>
          <c:y val="0"/>
          <c:w val="0.19000798084597004"/>
          <c:h val="1"/>
        </c:manualLayout>
      </c:layout>
      <c:overlay val="0"/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tx1"/>
                </a:solidFill>
              </a:rPr>
              <a:t>Прогноз объема инвестиций в основной капитал, млн.руб.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Лист1!$B$64</c:f>
              <c:strCache>
                <c:ptCount val="1"/>
                <c:pt idx="0">
                  <c:v>Прогноз объема инвестиций в основной капитал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Лист1!$A$65:$A$69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Лист1!$B$65:$B$69</c:f>
              <c:numCache>
                <c:formatCode>General</c:formatCode>
                <c:ptCount val="5"/>
                <c:pt idx="0">
                  <c:v>4161.79</c:v>
                </c:pt>
                <c:pt idx="1">
                  <c:v>4203.3999999999996</c:v>
                </c:pt>
                <c:pt idx="2">
                  <c:v>3000</c:v>
                </c:pt>
                <c:pt idx="3">
                  <c:v>2000</c:v>
                </c:pt>
                <c:pt idx="4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05-4E99-AFEB-EEAD3174C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8759183"/>
        <c:axId val="868757103"/>
      </c:barChart>
      <c:catAx>
        <c:axId val="868759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8757103"/>
        <c:crosses val="autoZero"/>
        <c:auto val="1"/>
        <c:lblAlgn val="ctr"/>
        <c:lblOffset val="100"/>
        <c:noMultiLvlLbl val="0"/>
      </c:catAx>
      <c:valAx>
        <c:axId val="86875710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68759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Лист1!$A$73:$C$73</c:f>
              <c:strCache>
                <c:ptCount val="3"/>
                <c:pt idx="0">
                  <c:v>Собственные средства</c:v>
                </c:pt>
                <c:pt idx="1">
                  <c:v>Заемные средства др.предприятий</c:v>
                </c:pt>
                <c:pt idx="2">
                  <c:v>Бюджетные средства</c:v>
                </c:pt>
              </c:strCache>
            </c:strRef>
          </c:cat>
          <c:val>
            <c:numRef>
              <c:f>Лист1!$A$74:$C$74</c:f>
              <c:numCache>
                <c:formatCode>General</c:formatCode>
                <c:ptCount val="3"/>
                <c:pt idx="0">
                  <c:v>2463.02</c:v>
                </c:pt>
                <c:pt idx="1">
                  <c:v>1603.68</c:v>
                </c:pt>
                <c:pt idx="2">
                  <c:v>95.09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06-42A8-B958-4DD13E96B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75436735"/>
        <c:axId val="875427167"/>
      </c:barChart>
      <c:catAx>
        <c:axId val="8754367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75427167"/>
        <c:crosses val="autoZero"/>
        <c:auto val="1"/>
        <c:lblAlgn val="ctr"/>
        <c:lblOffset val="100"/>
        <c:noMultiLvlLbl val="0"/>
      </c:catAx>
      <c:valAx>
        <c:axId val="87542716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75436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solidFill>
          <a:schemeClr val="accent3">
            <a:lumMod val="20000"/>
            <a:lumOff val="80000"/>
          </a:schemeClr>
        </a:solidFill>
      </c:spPr>
    </c:sideWall>
    <c:backWall>
      <c:thickness val="0"/>
      <c:spPr>
        <a:solidFill>
          <a:schemeClr val="accent3">
            <a:lumMod val="20000"/>
            <a:lumOff val="80000"/>
          </a:schemeClr>
        </a:solidFill>
      </c:spPr>
    </c:backWall>
    <c:plotArea>
      <c:layout>
        <c:manualLayout>
          <c:layoutTarget val="inner"/>
          <c:xMode val="edge"/>
          <c:yMode val="edge"/>
          <c:x val="6.4942358166767619E-2"/>
          <c:y val="4.4363883048420857E-2"/>
          <c:w val="0.93258146577831558"/>
          <c:h val="0.7088107088978115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46,0 %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02D-4A42-BA89-CF2318F54ED4}"/>
                </c:ext>
              </c:extLst>
            </c:dLbl>
            <c:dLbl>
              <c:idx val="1"/>
              <c:layout>
                <c:manualLayout>
                  <c:x val="7.631159808103378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/>
                      <a:t>53,1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2D-4A42-BA89-CF2318F54ED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50,5%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02D-4A42-BA89-CF2318F54ED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43,7</a:t>
                    </a:r>
                    <a:r>
                      <a:rPr lang="en-US" sz="1000" baseline="0" dirty="0" smtClean="0"/>
                      <a:t> 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02D-4A42-BA89-CF2318F54ED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00" dirty="0" smtClean="0"/>
                      <a:t>40,5%</a:t>
                    </a:r>
                    <a:endParaRPr lang="en-US" sz="10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02D-4A42-BA89-CF2318F54E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869593.4</c:v>
                </c:pt>
                <c:pt idx="1">
                  <c:v>1160009</c:v>
                </c:pt>
                <c:pt idx="2">
                  <c:v>900147.6</c:v>
                </c:pt>
                <c:pt idx="3">
                  <c:v>653080.19999999995</c:v>
                </c:pt>
                <c:pt idx="4">
                  <c:v>607902.30000000005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2D-4A42-BA89-CF2318F54ED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54,0 %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02D-4A42-BA89-CF2318F54ED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46,9 %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02D-4A42-BA89-CF2318F54ED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49,5%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02D-4A42-BA89-CF2318F54ED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56,3 %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02D-4A42-BA89-CF2318F54ED4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000" dirty="0" smtClean="0"/>
                      <a:t>59,5%</a:t>
                    </a:r>
                    <a:endParaRPr lang="en-US" sz="1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02D-4A42-BA89-CF2318F54E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1020800.4</c:v>
                </c:pt>
                <c:pt idx="1">
                  <c:v>1025259.9</c:v>
                </c:pt>
                <c:pt idx="2">
                  <c:v>882507.6</c:v>
                </c:pt>
                <c:pt idx="3">
                  <c:v>842943.6</c:v>
                </c:pt>
                <c:pt idx="4">
                  <c:v>893217.4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02D-4A42-BA89-CF2318F54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8250496"/>
        <c:axId val="118276864"/>
        <c:axId val="0"/>
      </c:bar3DChart>
      <c:catAx>
        <c:axId val="11825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18276864"/>
        <c:crosses val="autoZero"/>
        <c:auto val="1"/>
        <c:lblAlgn val="ctr"/>
        <c:lblOffset val="100"/>
        <c:noMultiLvlLbl val="0"/>
      </c:catAx>
      <c:valAx>
        <c:axId val="1182768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18250496"/>
        <c:crosses val="autoZero"/>
        <c:crossBetween val="between"/>
      </c:valAx>
      <c:spPr>
        <a:noFill/>
        <a:ln w="57150"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0.65409816623255901"/>
          <c:y val="0.90599730960174218"/>
          <c:w val="0.264296907797964"/>
          <c:h val="9.4002675849362866E-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132576860459867E-2"/>
          <c:y val="1.8264539298112174E-2"/>
          <c:w val="0.90256540286448994"/>
          <c:h val="0.864557156806071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 w="57140" cap="sq"/>
          </c:spPr>
          <c:marker>
            <c:symbol val="diamond"/>
            <c:size val="11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869 593,4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62F-4B29-8A34-288CED1F540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1 160 009,0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62F-4B29-8A34-288CED1F540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900 147,6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62F-4B29-8A34-288CED1F540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653</a:t>
                    </a:r>
                    <a:r>
                      <a:rPr lang="en-US" baseline="0" dirty="0" smtClean="0"/>
                      <a:t> 080,2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62F-4B29-8A34-288CED1F540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607 902,3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62F-4B29-8A34-288CED1F54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#\ ##0.0</c:formatCode>
                <c:ptCount val="5"/>
                <c:pt idx="0">
                  <c:v>869593.4</c:v>
                </c:pt>
                <c:pt idx="1">
                  <c:v>1160009</c:v>
                </c:pt>
                <c:pt idx="2">
                  <c:v>900147.6</c:v>
                </c:pt>
                <c:pt idx="3">
                  <c:v>653080.19999999995</c:v>
                </c:pt>
                <c:pt idx="4">
                  <c:v>607902.30000000005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62F-4B29-8A34-288CED1F54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</c:v>
                </c:pt>
              </c:strCache>
            </c:strRef>
          </c:tx>
          <c:spPr>
            <a:ln w="57140"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1 020 800,4</a:t>
                    </a:r>
                  </a:p>
                  <a:p>
                    <a:endParaRPr lang="en-US" sz="1200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62F-4B29-8A34-288CED1F540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1 025 259,9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62F-4B29-8A34-288CED1F540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930330,8      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62F-4B29-8A34-288CED1F5402}"/>
                </c:ext>
              </c:extLst>
            </c:dLbl>
            <c:dLbl>
              <c:idx val="3"/>
              <c:layout>
                <c:manualLayout>
                  <c:x val="-4.1189599386510616E-2"/>
                  <c:y val="-4.59434557059463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987262,9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62F-4B29-8A34-288CED1F540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893 155,0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62F-4B29-8A34-288CED1F5402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w="19050"/>
              </a:sp3d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ожидаемое исполнение 2025 года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#\ ##0.0</c:formatCode>
                <c:ptCount val="5"/>
                <c:pt idx="0">
                  <c:v>1020800.4</c:v>
                </c:pt>
                <c:pt idx="1">
                  <c:v>1025259.9</c:v>
                </c:pt>
                <c:pt idx="2">
                  <c:v>930330.8</c:v>
                </c:pt>
                <c:pt idx="3">
                  <c:v>987262.9</c:v>
                </c:pt>
                <c:pt idx="4">
                  <c:v>893155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62F-4B29-8A34-288CED1F54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363648"/>
        <c:axId val="118365184"/>
      </c:lineChart>
      <c:catAx>
        <c:axId val="11836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tx2">
              <a:lumMod val="20000"/>
              <a:lumOff val="80000"/>
            </a:schemeClr>
          </a:solidFill>
        </c:spPr>
        <c:txPr>
          <a:bodyPr/>
          <a:lstStyle/>
          <a:p>
            <a:pPr>
              <a:defRPr sz="1000"/>
            </a:pPr>
            <a:endParaRPr lang="ru-RU"/>
          </a:p>
        </c:txPr>
        <c:crossAx val="118365184"/>
        <c:crosses val="autoZero"/>
        <c:auto val="1"/>
        <c:lblAlgn val="ctr"/>
        <c:lblOffset val="100"/>
        <c:noMultiLvlLbl val="0"/>
      </c:catAx>
      <c:valAx>
        <c:axId val="118365184"/>
        <c:scaling>
          <c:orientation val="minMax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8363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916641719738743"/>
          <c:y val="0"/>
          <c:w val="0.19888425718984135"/>
          <c:h val="9.1747636063030324E-2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0.15306</cdr:x>
      <cdr:y>0.06062</cdr:y>
    </cdr:from>
    <cdr:to>
      <cdr:x>0.26516</cdr:x>
      <cdr:y>0.11471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399574" y="356576"/>
          <a:ext cx="1025042" cy="31817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173 147</a:t>
          </a:r>
          <a:endParaRPr lang="ru-RU" sz="16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0.14844</cdr:x>
      <cdr:y>0.71988</cdr:y>
    </cdr:from>
    <cdr:to>
      <cdr:x>0.21875</cdr:x>
      <cdr:y>0.77558</cdr:y>
    </cdr:to>
    <cdr:sp macro="" textlink="">
      <cdr:nvSpPr>
        <cdr:cNvPr id="23" name="TextBox 6"/>
        <cdr:cNvSpPr txBox="1"/>
      </cdr:nvSpPr>
      <cdr:spPr>
        <a:xfrm xmlns:a="http://schemas.openxmlformats.org/drawingml/2006/main">
          <a:off x="1357335" y="4234523"/>
          <a:ext cx="642915" cy="3276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Verdan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Verdan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Verdan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Verdan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Verdan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Verdan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Verdan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Verdan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Verdana"/>
            </a:defRPr>
          </a:lvl9pPr>
        </a:lstStyle>
        <a:p xmlns:a="http://schemas.openxmlformats.org/drawingml/2006/main">
          <a:r>
            <a: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50%</a:t>
          </a:r>
          <a:endParaRPr lang="ru-RU" sz="14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0.78125</cdr:x>
      <cdr:y>0.75305</cdr:y>
    </cdr:from>
    <cdr:to>
      <cdr:x>0.87009</cdr:x>
      <cdr:y>0.81849</cdr:y>
    </cdr:to>
    <cdr:sp macro="" textlink="">
      <cdr:nvSpPr>
        <cdr:cNvPr id="26" name="TextBox 6"/>
        <cdr:cNvSpPr txBox="1"/>
      </cdr:nvSpPr>
      <cdr:spPr>
        <a:xfrm xmlns:a="http://schemas.openxmlformats.org/drawingml/2006/main">
          <a:off x="7143750" y="4429655"/>
          <a:ext cx="812353" cy="3849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Verdan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Verdan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Verdan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Verdan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Verdan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Verdan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Verdan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Verdan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Verdana"/>
            </a:defRPr>
          </a:lvl9pPr>
        </a:lstStyle>
        <a:p xmlns:a="http://schemas.openxmlformats.org/drawingml/2006/main">
          <a:r>
            <a: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35%</a:t>
          </a:r>
          <a:endParaRPr lang="ru-RU" sz="14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0.67099</cdr:x>
      <cdr:y>0.2109</cdr:y>
    </cdr:from>
    <cdr:to>
      <cdr:x>0.76474</cdr:x>
      <cdr:y>0.32623</cdr:y>
    </cdr:to>
    <cdr:sp macro="" textlink="">
      <cdr:nvSpPr>
        <cdr:cNvPr id="27" name="Стрелка вправо 26"/>
        <cdr:cNvSpPr/>
      </cdr:nvSpPr>
      <cdr:spPr>
        <a:xfrm xmlns:a="http://schemas.openxmlformats.org/drawingml/2006/main">
          <a:off x="6135553" y="1240580"/>
          <a:ext cx="857250" cy="678402"/>
        </a:xfrm>
        <a:prstGeom xmlns:a="http://schemas.openxmlformats.org/drawingml/2006/main" prst="rightArrow">
          <a:avLst/>
        </a:prstGeom>
        <a:gradFill xmlns:a="http://schemas.openxmlformats.org/drawingml/2006/main" rotWithShape="1">
          <a:gsLst>
            <a:gs pos="0">
              <a:srgbClr val="6BB1C9">
                <a:shade val="60000"/>
              </a:srgbClr>
            </a:gs>
            <a:gs pos="33000">
              <a:srgbClr val="6BB1C9">
                <a:tint val="86500"/>
              </a:srgbClr>
            </a:gs>
            <a:gs pos="46750">
              <a:srgbClr val="6BB1C9">
                <a:tint val="71000"/>
                <a:satMod val="112000"/>
              </a:srgbClr>
            </a:gs>
            <a:gs pos="53000">
              <a:srgbClr val="6BB1C9">
                <a:tint val="71000"/>
                <a:satMod val="112000"/>
              </a:srgbClr>
            </a:gs>
            <a:gs pos="68000">
              <a:srgbClr val="6BB1C9">
                <a:tint val="86000"/>
              </a:srgbClr>
            </a:gs>
            <a:gs pos="100000">
              <a:srgbClr val="6BB1C9">
                <a:shade val="60000"/>
              </a:srgbClr>
            </a:gs>
          </a:gsLst>
          <a:lin ang="8350000" scaled="1"/>
        </a:gradFill>
        <a:ln xmlns:a="http://schemas.openxmlformats.org/drawingml/2006/main">
          <a:noFill/>
        </a:ln>
        <a:effectLst xmlns:a="http://schemas.openxmlformats.org/drawingml/2006/main">
          <a:outerShdw blurRad="190500" dist="228600" dir="2700000" sy="90000" rotWithShape="0">
            <a:srgbClr val="000000">
              <a:alpha val="25500"/>
            </a:srgbClr>
          </a:outerShdw>
        </a:effectLst>
        <a:scene3d xmlns:a="http://schemas.openxmlformats.org/drawingml/2006/main">
          <a:camera prst="orthographicFront" fov="0">
            <a:rot lat="0" lon="0" rev="0"/>
          </a:camera>
          <a:lightRig rig="soft" dir="tl">
            <a:rot lat="0" lon="0" rev="20100000"/>
          </a:lightRig>
        </a:scene3d>
        <a:sp3d xmlns:a="http://schemas.openxmlformats.org/drawingml/2006/main">
          <a:bevelT w="50800" h="50800"/>
        </a:sp3d>
      </cdr:spPr>
      <cdr:style>
        <a:lnRef xmlns:a="http://schemas.openxmlformats.org/drawingml/2006/main" idx="0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3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Book Antiqua"/>
            </a:defRPr>
          </a:lvl1pPr>
          <a:lvl2pPr marL="457200" indent="0">
            <a:defRPr sz="1100">
              <a:solidFill>
                <a:sysClr val="window" lastClr="FFFFFF"/>
              </a:solidFill>
              <a:latin typeface="Book Antiqua"/>
            </a:defRPr>
          </a:lvl2pPr>
          <a:lvl3pPr marL="914400" indent="0">
            <a:defRPr sz="1100">
              <a:solidFill>
                <a:sysClr val="window" lastClr="FFFFFF"/>
              </a:solidFill>
              <a:latin typeface="Book Antiqua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Book Antiqua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Book Antiqua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Book Antiqua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Book Antiqua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Book Antiqua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Book Antiqua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-4 795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0.66229</cdr:x>
      <cdr:y>0.16285</cdr:y>
    </cdr:from>
    <cdr:to>
      <cdr:x>0.75781</cdr:x>
      <cdr:y>0.20641</cdr:y>
    </cdr:to>
    <cdr:sp macro="" textlink="">
      <cdr:nvSpPr>
        <cdr:cNvPr id="57" name="TextBox 6"/>
        <cdr:cNvSpPr txBox="1"/>
      </cdr:nvSpPr>
      <cdr:spPr>
        <a:xfrm xmlns:a="http://schemas.openxmlformats.org/drawingml/2006/main">
          <a:off x="6056020" y="957941"/>
          <a:ext cx="873435" cy="2562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1" dirty="0">
              <a:solidFill>
                <a:srgbClr val="FF0000"/>
              </a:solidFill>
              <a:cs typeface="Times New Roman" pitchFamily="18" charset="0"/>
            </a:rPr>
            <a:t>4,15</a:t>
          </a:r>
          <a:r>
            <a:rPr lang="en-US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cs typeface="Times New Roman" pitchFamily="18" charset="0"/>
          </a:endParaRPr>
        </a:p>
        <a:p xmlns:a="http://schemas.openxmlformats.org/drawingml/2006/main"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ru-RU" sz="14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0.36719</cdr:x>
      <cdr:y>0.71988</cdr:y>
    </cdr:from>
    <cdr:to>
      <cdr:x>0.45603</cdr:x>
      <cdr:y>0.75414</cdr:y>
    </cdr:to>
    <cdr:sp macro="" textlink="">
      <cdr:nvSpPr>
        <cdr:cNvPr id="21" name="TextBox 6"/>
        <cdr:cNvSpPr txBox="1"/>
      </cdr:nvSpPr>
      <cdr:spPr>
        <a:xfrm xmlns:a="http://schemas.openxmlformats.org/drawingml/2006/main">
          <a:off x="3357554" y="4234547"/>
          <a:ext cx="812353" cy="201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41,8%</a:t>
          </a:r>
          <a:endParaRPr lang="ru-RU" sz="1400" b="1" i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0.34225</cdr:x>
      <cdr:y>0.03978</cdr:y>
    </cdr:from>
    <cdr:to>
      <cdr:x>0.45435</cdr:x>
      <cdr:y>0.09387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3129552" y="233996"/>
          <a:ext cx="1025042" cy="3181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155 598</a:t>
          </a:r>
          <a:endParaRPr lang="ru-RU" sz="16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0.55061</cdr:x>
      <cdr:y>0.1508</cdr:y>
    </cdr:from>
    <cdr:to>
      <cdr:x>0.66271</cdr:x>
      <cdr:y>0.20489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5034785" y="887072"/>
          <a:ext cx="1025043" cy="3181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115 657</a:t>
          </a:r>
          <a:endParaRPr lang="ru-RU" sz="16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0.24219</cdr:x>
      <cdr:y>0.07622</cdr:y>
    </cdr:from>
    <cdr:to>
      <cdr:x>0.33888</cdr:x>
      <cdr:y>0.17305</cdr:y>
    </cdr:to>
    <cdr:sp macro="" textlink="">
      <cdr:nvSpPr>
        <cdr:cNvPr id="28" name="Стрелка вправо 27"/>
        <cdr:cNvSpPr/>
      </cdr:nvSpPr>
      <cdr:spPr>
        <a:xfrm xmlns:a="http://schemas.openxmlformats.org/drawingml/2006/main">
          <a:off x="2214546" y="448333"/>
          <a:ext cx="884133" cy="569580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3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- 9 885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0.27167</cdr:x>
      <cdr:y>0.06297</cdr:y>
    </cdr:from>
    <cdr:to>
      <cdr:x>0.36719</cdr:x>
      <cdr:y>0.10652</cdr:y>
    </cdr:to>
    <cdr:sp macro="" textlink="">
      <cdr:nvSpPr>
        <cdr:cNvPr id="29" name="TextBox 6"/>
        <cdr:cNvSpPr txBox="1"/>
      </cdr:nvSpPr>
      <cdr:spPr>
        <a:xfrm xmlns:a="http://schemas.openxmlformats.org/drawingml/2006/main">
          <a:off x="2484119" y="370425"/>
          <a:ext cx="873435" cy="2561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-6,0</a:t>
          </a:r>
          <a:r>
            <a: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0.46094</cdr:x>
      <cdr:y>0.11265</cdr:y>
    </cdr:from>
    <cdr:to>
      <cdr:x>0.55646</cdr:x>
      <cdr:y>0.1562</cdr:y>
    </cdr:to>
    <cdr:sp macro="" textlink="">
      <cdr:nvSpPr>
        <cdr:cNvPr id="30" name="TextBox 6"/>
        <cdr:cNvSpPr txBox="1"/>
      </cdr:nvSpPr>
      <cdr:spPr>
        <a:xfrm xmlns:a="http://schemas.openxmlformats.org/drawingml/2006/main">
          <a:off x="4214810" y="662647"/>
          <a:ext cx="873435" cy="2561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-25,7</a:t>
          </a:r>
          <a:r>
            <a: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0.2376</cdr:x>
      <cdr:y>0.33035</cdr:y>
    </cdr:from>
    <cdr:to>
      <cdr:x>0.34053</cdr:x>
      <cdr:y>0.42835</cdr:y>
    </cdr:to>
    <cdr:sp macro="" textlink="">
      <cdr:nvSpPr>
        <cdr:cNvPr id="31" name="Стрелка вправо 30"/>
        <cdr:cNvSpPr/>
      </cdr:nvSpPr>
      <cdr:spPr>
        <a:xfrm xmlns:a="http://schemas.openxmlformats.org/drawingml/2006/main">
          <a:off x="2172578" y="1943181"/>
          <a:ext cx="941192" cy="57646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+4 006</a:t>
          </a:r>
        </a:p>
      </cdr:txBody>
    </cdr:sp>
  </cdr:relSizeAnchor>
  <cdr:relSizeAnchor xmlns:cdr="http://schemas.openxmlformats.org/drawingml/2006/chartDrawing">
    <cdr:from>
      <cdr:x>0.44531</cdr:x>
      <cdr:y>0.37983</cdr:y>
    </cdr:from>
    <cdr:to>
      <cdr:x>0.54688</cdr:x>
      <cdr:y>0.47783</cdr:y>
    </cdr:to>
    <cdr:sp macro="" textlink="">
      <cdr:nvSpPr>
        <cdr:cNvPr id="32" name="Стрелка вправо 31"/>
        <cdr:cNvSpPr/>
      </cdr:nvSpPr>
      <cdr:spPr>
        <a:xfrm xmlns:a="http://schemas.openxmlformats.org/drawingml/2006/main">
          <a:off x="4071934" y="2234283"/>
          <a:ext cx="928756" cy="57646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- 17 941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0.66831</cdr:x>
      <cdr:y>0.42029</cdr:y>
    </cdr:from>
    <cdr:to>
      <cdr:x>0.76207</cdr:x>
      <cdr:y>0.51829</cdr:y>
    </cdr:to>
    <cdr:sp macro="" textlink="">
      <cdr:nvSpPr>
        <cdr:cNvPr id="33" name="Стрелка вправо 32"/>
        <cdr:cNvSpPr/>
      </cdr:nvSpPr>
      <cdr:spPr>
        <a:xfrm xmlns:a="http://schemas.openxmlformats.org/drawingml/2006/main">
          <a:off x="6110992" y="2472252"/>
          <a:ext cx="857341" cy="576462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0">
          <a:schemeClr val="accent6"/>
        </a:lnRef>
        <a:fillRef xmlns:a="http://schemas.openxmlformats.org/drawingml/2006/main" idx="3">
          <a:schemeClr val="accent6"/>
        </a:fillRef>
        <a:effectRef xmlns:a="http://schemas.openxmlformats.org/drawingml/2006/main" idx="3">
          <a:schemeClr val="accent6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-795</a:t>
          </a:r>
          <a:endParaRPr lang="ru-RU" sz="1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0.66406</cdr:x>
      <cdr:y>0.51343</cdr:y>
    </cdr:from>
    <cdr:to>
      <cdr:x>0.75958</cdr:x>
      <cdr:y>0.55698</cdr:y>
    </cdr:to>
    <cdr:sp macro="" textlink="">
      <cdr:nvSpPr>
        <cdr:cNvPr id="34" name="TextBox 6"/>
        <cdr:cNvSpPr txBox="1"/>
      </cdr:nvSpPr>
      <cdr:spPr>
        <a:xfrm xmlns:a="http://schemas.openxmlformats.org/drawingml/2006/main">
          <a:off x="6072198" y="3020101"/>
          <a:ext cx="873435" cy="2561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-0,01</a:t>
          </a:r>
          <a:r>
            <a:rPr lang="en-US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sz="14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t" anchorCtr="0" compatLnSpc="1">
            <a:prstTxWarp prst="textNoShape">
              <a:avLst/>
            </a:prstTxWarp>
          </a:bodyPr>
          <a:lstStyle>
            <a:lvl1pPr algn="l" defTabSz="92507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1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t" anchorCtr="0" compatLnSpc="1">
            <a:prstTxWarp prst="textNoShape">
              <a:avLst/>
            </a:prstTxWarp>
          </a:bodyPr>
          <a:lstStyle>
            <a:lvl1pPr algn="r" defTabSz="92507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254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b" anchorCtr="0" compatLnSpc="1">
            <a:prstTxWarp prst="textNoShape">
              <a:avLst/>
            </a:prstTxWarp>
          </a:bodyPr>
          <a:lstStyle>
            <a:lvl1pPr algn="l" defTabSz="925078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64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46254"/>
            <a:ext cx="2972547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49" tIns="46175" rIns="92349" bIns="46175" numCol="1" anchor="b" anchorCtr="0" compatLnSpc="1">
            <a:prstTxWarp prst="textNoShape">
              <a:avLst/>
            </a:prstTxWarp>
          </a:bodyPr>
          <a:lstStyle>
            <a:lvl1pPr algn="r" defTabSz="925078" eaLnBrk="1" hangingPunct="1">
              <a:defRPr sz="1200"/>
            </a:lvl1pPr>
          </a:lstStyle>
          <a:p>
            <a:pPr>
              <a:defRPr/>
            </a:pPr>
            <a:fld id="{3DC2B7CD-0266-4A57-911A-CAF7EC9C9E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70946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t" anchorCtr="0" compatLnSpc="1">
            <a:prstTxWarp prst="textNoShape">
              <a:avLst/>
            </a:prstTxWarp>
          </a:bodyPr>
          <a:lstStyle>
            <a:lvl1pPr algn="l" defTabSz="93464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055" y="1"/>
            <a:ext cx="2970945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t" anchorCtr="0" compatLnSpc="1">
            <a:prstTxWarp prst="textNoShape">
              <a:avLst/>
            </a:prstTxWarp>
          </a:bodyPr>
          <a:lstStyle>
            <a:lvl1pPr algn="r" defTabSz="93464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5013" y="746125"/>
            <a:ext cx="53879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508" y="4727103"/>
            <a:ext cx="5028986" cy="447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7844"/>
            <a:ext cx="2970946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b" anchorCtr="0" compatLnSpc="1">
            <a:prstTxWarp prst="textNoShape">
              <a:avLst/>
            </a:prstTxWarp>
          </a:bodyPr>
          <a:lstStyle>
            <a:lvl1pPr algn="l" defTabSz="93464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055" y="9447844"/>
            <a:ext cx="2970945" cy="49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1" tIns="46715" rIns="93431" bIns="46715" numCol="1" anchor="b" anchorCtr="0" compatLnSpc="1">
            <a:prstTxWarp prst="textNoShape">
              <a:avLst/>
            </a:prstTxWarp>
          </a:bodyPr>
          <a:lstStyle>
            <a:lvl1pPr algn="r" defTabSz="934647" eaLnBrk="1" hangingPunct="1">
              <a:defRPr sz="1200"/>
            </a:lvl1pPr>
          </a:lstStyle>
          <a:p>
            <a:pPr>
              <a:defRPr/>
            </a:pPr>
            <a:fld id="{4079B259-211A-4ADA-AB42-27C707327F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163395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EBF3E-D26B-4539-A126-C70AC2D41EDC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56550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7DEE69-7C16-497F-8CC7-22B359D65DA4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19480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46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B5262-1FC4-426E-9DC1-FE665D5D01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46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034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Порядок формирования и использования бюджетных ассигнований муниципального дорожного фонда Зиминского районного муниципального образования утвержден решением Думы Зиминского муниципального района от 27.11.2013 г. № 321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B5262-1FC4-426E-9DC1-FE665D5D01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139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B5262-1FC4-426E-9DC1-FE665D5D01F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836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29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31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832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A31AA3-0690-4B60-81EB-30010F004D7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0832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889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1E1E78-D9F4-4A20-8BD3-70B06795FBE2}" type="slidenum">
              <a:rPr lang="ru-RU" altLang="ru-RU" smtClean="0"/>
              <a:pPr/>
              <a:t>57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91001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748045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59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6293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67DD1-90D5-440B-90C0-C07B219EFF1E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94019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59459B-FAA5-4857-81F9-FF2FD6A3D3E0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2699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07593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932D2F-3177-431F-ADAD-129B763E9A12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68191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7A44C8-E1DA-4C19-8B8F-EE5C0E78929B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326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3A99E-485A-4FAC-9466-8B1128F151A6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885866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D8798C-2EF8-4978-BB1E-E48B57EA2430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74216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10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15.01.2026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5446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15.01.2026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0121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15.01.2026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8843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15.01.2026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2631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15.01.2026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47231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18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171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82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3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28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67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23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89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27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18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7F2C2F-CA06-47BE-B997-1A3A5D1FD4C7}" type="datetime1">
              <a:rPr lang="ru-RU" smtClean="0"/>
              <a:pPr>
                <a:defRPr/>
              </a:pPr>
              <a:t>15.01.2026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F4720F9-A43F-4224-98A3-A02C460F6E4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8566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20" r:id="rId1"/>
    <p:sldLayoutId id="2147485921" r:id="rId2"/>
    <p:sldLayoutId id="2147485922" r:id="rId3"/>
    <p:sldLayoutId id="2147485923" r:id="rId4"/>
    <p:sldLayoutId id="2147485924" r:id="rId5"/>
    <p:sldLayoutId id="2147485925" r:id="rId6"/>
    <p:sldLayoutId id="2147485926" r:id="rId7"/>
    <p:sldLayoutId id="2147485927" r:id="rId8"/>
    <p:sldLayoutId id="2147485928" r:id="rId9"/>
    <p:sldLayoutId id="2147485929" r:id="rId10"/>
    <p:sldLayoutId id="2147485930" r:id="rId11"/>
    <p:sldLayoutId id="2147485931" r:id="rId12"/>
    <p:sldLayoutId id="2147485932" r:id="rId13"/>
    <p:sldLayoutId id="2147485933" r:id="rId14"/>
    <p:sldLayoutId id="2147485934" r:id="rId15"/>
    <p:sldLayoutId id="2147485935" r:id="rId16"/>
    <p:sldLayoutId id="21474859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chart" Target="../charts/chart18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6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0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11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1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14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5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17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18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19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20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fin21@govirk.ru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66750" y="1085850"/>
            <a:ext cx="42862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54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4339" name="Picture 8" descr="Flag_of_Kazachinsko-Lensky_rayon_(Irkutsk_oblast)"/>
          <p:cNvPicPr>
            <a:picLocks noChangeAspect="1" noChangeArrowheads="1"/>
          </p:cNvPicPr>
          <p:nvPr/>
        </p:nvPicPr>
        <p:blipFill>
          <a:blip r:embed="rId3" cstate="print">
            <a:lum bright="38000" contrast="18000"/>
          </a:blip>
          <a:srcRect/>
          <a:stretch>
            <a:fillRect/>
          </a:stretch>
        </p:blipFill>
        <p:spPr bwMode="auto">
          <a:xfrm>
            <a:off x="7635875" y="219075"/>
            <a:ext cx="20383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350" y="276225"/>
            <a:ext cx="30099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11"/>
          <p:cNvSpPr txBox="1">
            <a:spLocks noChangeArrowheads="1"/>
          </p:cNvSpPr>
          <p:nvPr/>
        </p:nvSpPr>
        <p:spPr bwMode="auto">
          <a:xfrm>
            <a:off x="2441575" y="133350"/>
            <a:ext cx="5597525" cy="120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КАЗАЧИНСКО-ЛЕНСКОГО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 МУНИЦИПАЛЬНОГО РАЙОНА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31813" y="2411413"/>
            <a:ext cx="5256212" cy="25545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Бюджет района</a:t>
            </a:r>
          </a:p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на 2026 год и на плановый период     2027 и 2028 годов</a:t>
            </a:r>
            <a:r>
              <a:rPr lang="ru-RU" altLang="ru-RU" sz="32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833438" y="5934075"/>
            <a:ext cx="4432300" cy="646113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Бюджет для граждан</a:t>
            </a:r>
          </a:p>
        </p:txBody>
      </p:sp>
      <p:pic>
        <p:nvPicPr>
          <p:cNvPr id="14344" name="Picture 6" descr="кар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88075" y="1504950"/>
            <a:ext cx="3486150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1780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629619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Структура </a:t>
            </a:r>
            <a:r>
              <a:rPr lang="ru-RU" altLang="ru-RU" dirty="0" smtClean="0"/>
              <a:t>доходов бюджета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2476368"/>
              </p:ext>
            </p:extLst>
          </p:nvPr>
        </p:nvGraphicFramePr>
        <p:xfrm>
          <a:off x="-331788" y="836613"/>
          <a:ext cx="9985376" cy="569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84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616325" y="201613"/>
            <a:ext cx="2673350" cy="46037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 smtClean="0"/>
              <a:t>Динамика </a:t>
            </a:r>
            <a:r>
              <a:rPr lang="ru-RU" altLang="ru-RU" dirty="0"/>
              <a:t>доходов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 rot="10800000" flipV="1">
            <a:off x="7880350" y="862013"/>
            <a:ext cx="1787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  <p:graphicFrame>
        <p:nvGraphicFramePr>
          <p:cNvPr id="5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95753"/>
              </p:ext>
            </p:extLst>
          </p:nvPr>
        </p:nvGraphicFramePr>
        <p:xfrm>
          <a:off x="0" y="1262064"/>
          <a:ext cx="9754040" cy="5341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80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195263" y="301625"/>
            <a:ext cx="947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Структура доходов бюджета </a:t>
            </a:r>
          </a:p>
          <a:p>
            <a:pPr algn="ctr" eaLnBrk="1" hangingPunct="1"/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479109"/>
              </p:ext>
            </p:extLst>
          </p:nvPr>
        </p:nvGraphicFramePr>
        <p:xfrm>
          <a:off x="311150" y="1257300"/>
          <a:ext cx="9386294" cy="4290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9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9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85800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поступление  за  2024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год, оценка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ДОХОДЫ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802 378,8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1 070 732,0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850 591,6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616 562,2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570 136,3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удельный вес,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8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НЕНАЛОГОВЫЕ ДОХОДЫ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67 214,6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89 277,0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49 556,0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36 518,0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37 766,0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удельный вес,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8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   ПОСТУПЛЕНИЯ ОТ ДРУГИХ БЮДЖЕТОВ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1 020 800,4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1 025 259,9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930 330,8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987 262,9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893 155,0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удельный вес, 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1 890 393,8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2 185 268,9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1 830 478,4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1 640 343,1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1 501 057,3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774861"/>
              </p:ext>
            </p:extLst>
          </p:nvPr>
        </p:nvGraphicFramePr>
        <p:xfrm>
          <a:off x="2333626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06" name="Прямоугольник 7"/>
          <p:cNvSpPr>
            <a:spLocks noChangeArrowheads="1"/>
          </p:cNvSpPr>
          <p:nvPr/>
        </p:nvSpPr>
        <p:spPr bwMode="auto">
          <a:xfrm rot="10800000" flipV="1">
            <a:off x="2333626" y="6566107"/>
            <a:ext cx="1826250" cy="2616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Налоговые доходы</a:t>
            </a:r>
            <a:endParaRPr lang="ru-RU" altLang="ru-RU" sz="1100" dirty="0"/>
          </a:p>
        </p:txBody>
      </p:sp>
      <p:sp>
        <p:nvSpPr>
          <p:cNvPr id="2107" name="Прямоугольник 8"/>
          <p:cNvSpPr>
            <a:spLocks noChangeArrowheads="1"/>
          </p:cNvSpPr>
          <p:nvPr/>
        </p:nvSpPr>
        <p:spPr bwMode="auto">
          <a:xfrm rot="10800000" flipV="1">
            <a:off x="4610637" y="6542957"/>
            <a:ext cx="2202286" cy="26161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Неналоговые доходы</a:t>
            </a:r>
            <a:endParaRPr lang="ru-RU" altLang="ru-RU" sz="1100" dirty="0"/>
          </a:p>
        </p:txBody>
      </p:sp>
      <p:sp>
        <p:nvSpPr>
          <p:cNvPr id="2108" name="Прямоугольник 9"/>
          <p:cNvSpPr>
            <a:spLocks noChangeArrowheads="1"/>
          </p:cNvSpPr>
          <p:nvPr/>
        </p:nvSpPr>
        <p:spPr bwMode="auto">
          <a:xfrm rot="10800000" flipV="1">
            <a:off x="7143748" y="6511455"/>
            <a:ext cx="2525711" cy="261610"/>
          </a:xfrm>
          <a:prstGeom prst="rect">
            <a:avLst/>
          </a:prstGeom>
          <a:solidFill>
            <a:srgbClr val="FFC000"/>
          </a:solidFill>
          <a:ln w="38100">
            <a:solidFill>
              <a:srgbClr val="423F0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100" b="1" dirty="0">
                <a:solidFill>
                  <a:srgbClr val="672020"/>
                </a:solidFill>
              </a:rPr>
              <a:t>Безвозмездные поступления</a:t>
            </a:r>
            <a:endParaRPr lang="ru-RU" altLang="ru-RU" sz="1100" dirty="0"/>
          </a:p>
        </p:txBody>
      </p:sp>
      <p:graphicFrame>
        <p:nvGraphicFramePr>
          <p:cNvPr id="1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467649"/>
              </p:ext>
            </p:extLst>
          </p:nvPr>
        </p:nvGraphicFramePr>
        <p:xfrm>
          <a:off x="3752324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4940840"/>
              </p:ext>
            </p:extLst>
          </p:nvPr>
        </p:nvGraphicFramePr>
        <p:xfrm>
          <a:off x="517683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123988"/>
              </p:ext>
            </p:extLst>
          </p:nvPr>
        </p:nvGraphicFramePr>
        <p:xfrm>
          <a:off x="6812488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0358047"/>
              </p:ext>
            </p:extLst>
          </p:nvPr>
        </p:nvGraphicFramePr>
        <p:xfrm>
          <a:off x="8189377" y="5422900"/>
          <a:ext cx="1716623" cy="98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Прямоугольник 3"/>
          <p:cNvSpPr>
            <a:spLocks noChangeArrowheads="1"/>
          </p:cNvSpPr>
          <p:nvPr/>
        </p:nvSpPr>
        <p:spPr bwMode="auto">
          <a:xfrm rot="10800000" flipV="1">
            <a:off x="8324066" y="931863"/>
            <a:ext cx="137337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7023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82575" y="165100"/>
            <a:ext cx="94361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К налоговым доходам относятся доходы от федеральных налогов и сборов, региональных и местных налогов, а также пеней и штрафов по ним</a:t>
            </a:r>
          </a:p>
        </p:txBody>
      </p:sp>
      <p:pic>
        <p:nvPicPr>
          <p:cNvPr id="19459" name="Picture 2" descr="C:\Users\Галина Ивановна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" y="1682750"/>
            <a:ext cx="8434388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39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273050" y="161925"/>
            <a:ext cx="93678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Состав налоговых доходов </a:t>
            </a:r>
          </a:p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932919"/>
              </p:ext>
            </p:extLst>
          </p:nvPr>
        </p:nvGraphicFramePr>
        <p:xfrm>
          <a:off x="273050" y="992188"/>
          <a:ext cx="9367838" cy="566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2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5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48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дохода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2025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2026 год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2027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2028 год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на доходы физических лиц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711 363,5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980 200,0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750 000,0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500 000,0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450 000,0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Акцизы по подакцизным</a:t>
                      </a:r>
                      <a:r>
                        <a:rPr lang="ru-RU" sz="1500" baseline="0" dirty="0" smtClean="0"/>
                        <a:t> товарам (продукции)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23 006,8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37 499,0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39 140,6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53 879,2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56 201,3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УСН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52 912,6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34 000,0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39 687,0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40 483,0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41 291,0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ЕНВД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45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Единый сельхозналог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8083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Налог по патентной системе налогообложения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9 304,9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10 000,0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9 496,0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9 686,0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9 880,0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000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Земельный налог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63,7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Государственная пошлина</a:t>
                      </a:r>
                      <a:endParaRPr lang="ru-RU" sz="150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5 707,1</a:t>
                      </a:r>
                    </a:p>
                  </a:txBody>
                  <a:tcPr marL="9525" marR="857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9 000,0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12 253,0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12 498,0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12 748,0</a:t>
                      </a:r>
                    </a:p>
                  </a:txBody>
                  <a:tcPr marL="9525" marR="85725" marT="9525" marB="0"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5114">
                <a:tc>
                  <a:txBody>
                    <a:bodyPr/>
                    <a:lstStyle/>
                    <a:p>
                      <a:r>
                        <a:rPr lang="ru-RU" sz="1500" b="0" dirty="0" smtClean="0"/>
                        <a:t>Задолженность по отмененным налогам</a:t>
                      </a:r>
                      <a:endParaRPr lang="ru-RU" sz="1500" b="0" dirty="0"/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0,0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1441" marR="91441" marT="45714" marB="45714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1320">
                <a:tc>
                  <a:txBody>
                    <a:bodyPr/>
                    <a:lstStyle/>
                    <a:p>
                      <a:endParaRPr lang="ru-RU" sz="1500" b="1" dirty="0" smtClean="0"/>
                    </a:p>
                    <a:p>
                      <a:r>
                        <a:rPr lang="ru-RU" sz="1500" b="1" dirty="0" smtClean="0"/>
                        <a:t>Итого</a:t>
                      </a:r>
                      <a:endParaRPr lang="ru-RU" sz="15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802 378,8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1 070 732,0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850 591,6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616 562,2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570 136,3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535" name="Прямоугольник 4"/>
          <p:cNvSpPr>
            <a:spLocks noChangeArrowheads="1"/>
          </p:cNvSpPr>
          <p:nvPr/>
        </p:nvSpPr>
        <p:spPr bwMode="auto">
          <a:xfrm>
            <a:off x="8578850" y="867039"/>
            <a:ext cx="106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800" dirty="0" err="1" smtClean="0"/>
              <a:t>тыс.руб</a:t>
            </a:r>
            <a:r>
              <a:rPr lang="ru-RU" alt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72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361296"/>
              </p:ext>
            </p:extLst>
          </p:nvPr>
        </p:nvGraphicFramePr>
        <p:xfrm>
          <a:off x="609600" y="1198562"/>
          <a:ext cx="3916680" cy="2695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53793"/>
              </p:ext>
            </p:extLst>
          </p:nvPr>
        </p:nvGraphicFramePr>
        <p:xfrm>
          <a:off x="609600" y="3992562"/>
          <a:ext cx="8583613" cy="2621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7" name="Прямоугольник 2"/>
          <p:cNvSpPr>
            <a:spLocks noChangeArrowheads="1"/>
          </p:cNvSpPr>
          <p:nvPr/>
        </p:nvSpPr>
        <p:spPr bwMode="auto">
          <a:xfrm>
            <a:off x="2476500" y="215900"/>
            <a:ext cx="5778500" cy="646331"/>
          </a:xfrm>
          <a:prstGeom prst="rect">
            <a:avLst/>
          </a:prstGeom>
          <a:solidFill>
            <a:srgbClr val="CCECFF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Структура</a:t>
            </a:r>
          </a:p>
          <a:p>
            <a:pPr algn="ctr"/>
            <a:r>
              <a:rPr lang="ru-RU" altLang="ru-RU" dirty="0"/>
              <a:t> налоговых доходов на </a:t>
            </a:r>
            <a:r>
              <a:rPr lang="ru-RU" altLang="ru-RU" dirty="0" smtClean="0"/>
              <a:t>2026 </a:t>
            </a:r>
            <a:r>
              <a:rPr lang="ru-RU" altLang="ru-RU" dirty="0"/>
              <a:t>- </a:t>
            </a:r>
            <a:r>
              <a:rPr lang="ru-RU" altLang="ru-RU" dirty="0" smtClean="0"/>
              <a:t>2028 </a:t>
            </a:r>
            <a:r>
              <a:rPr lang="ru-RU" altLang="ru-RU" dirty="0"/>
              <a:t>годы.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530556"/>
              </p:ext>
            </p:extLst>
          </p:nvPr>
        </p:nvGraphicFramePr>
        <p:xfrm>
          <a:off x="4975225" y="1198563"/>
          <a:ext cx="4107815" cy="269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090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231775" y="141288"/>
            <a:ext cx="9424988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К неналоговым доходам бюджета относятся доходы от использования имущества, находящегося в государственной и муниципальной собственности, доходы от его продажи, плата за негативное воздействие на окружающую среду, доходы от оказания платных услуг (работ) получателями средств бюджета района, а также различные штрафы, санкции, возмещение ущерба.</a:t>
            </a:r>
          </a:p>
        </p:txBody>
      </p:sp>
      <p:pic>
        <p:nvPicPr>
          <p:cNvPr id="21507" name="Picture 2" descr="Если действительно с помощью инвестиций можно хорошо заработать, то почему люди разоряются? Во-первых, это связанно с финансовой неграмотностью. Человек по ТВ или в интернете увидел компанию, которая предлагает выгодно вложить деньги, пошёл в банк, к друзьям и набрал кучу долгов. В итоге, компания обанкротилась, деньги пропали, долги остались. Во-вторых, губит большинство граждан жадность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388" y="2451100"/>
            <a:ext cx="7626350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20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341313" y="220663"/>
            <a:ext cx="92646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Состав неналоговых доходов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24359"/>
              </p:ext>
            </p:extLst>
          </p:nvPr>
        </p:nvGraphicFramePr>
        <p:xfrm>
          <a:off x="160023" y="1440179"/>
          <a:ext cx="9646918" cy="4642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6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77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2027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2028 год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использования имущества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21 270,3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19 794,0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23 794,0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9 627,0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9 835,0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Платежи при пользовании природными ресурсами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2 666,3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6 566,0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1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28 559,7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24 401,0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23 989,0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24 891,0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25 830,0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продажи материальных и нематериальных активов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242,0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7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Штрафы, санкции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13 026,8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36 383,0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1 649,0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1 758,0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1 873,0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Прочие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0025">
                <a:tc>
                  <a:txBody>
                    <a:bodyPr/>
                    <a:lstStyle/>
                    <a:p>
                      <a:endParaRPr lang="ru-RU" sz="1600" b="1" dirty="0" smtClean="0"/>
                    </a:p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67 214,6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89 277,0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49 556,0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36 518,0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37 766,0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568" name="Прямоугольник 3"/>
          <p:cNvSpPr>
            <a:spLocks noChangeArrowheads="1"/>
          </p:cNvSpPr>
          <p:nvPr/>
        </p:nvSpPr>
        <p:spPr bwMode="auto">
          <a:xfrm rot="10800000" flipV="1">
            <a:off x="8027988" y="687388"/>
            <a:ext cx="1577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800" b="1">
              <a:solidFill>
                <a:srgbClr val="672020"/>
              </a:solidFill>
            </a:endParaRPr>
          </a:p>
          <a:p>
            <a:pPr algn="ctr"/>
            <a:r>
              <a:rPr lang="ru-RU" altLang="ru-RU" sz="1800" b="1">
                <a:solidFill>
                  <a:srgbClr val="672020"/>
                </a:solidFill>
              </a:rPr>
              <a:t>Тыс.руб.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38613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002713"/>
              </p:ext>
            </p:extLst>
          </p:nvPr>
        </p:nvGraphicFramePr>
        <p:xfrm>
          <a:off x="503238" y="1257300"/>
          <a:ext cx="3626802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1" name="Прямоугольник 2"/>
          <p:cNvSpPr>
            <a:spLocks noChangeArrowheads="1"/>
          </p:cNvSpPr>
          <p:nvPr/>
        </p:nvSpPr>
        <p:spPr bwMode="auto">
          <a:xfrm>
            <a:off x="708661" y="215900"/>
            <a:ext cx="699516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</a:t>
            </a:r>
          </a:p>
          <a:p>
            <a:pPr algn="ctr"/>
            <a:r>
              <a:rPr lang="ru-RU" altLang="ru-RU" b="1" dirty="0"/>
              <a:t> неналоговых доходов на </a:t>
            </a:r>
            <a:r>
              <a:rPr lang="ru-RU" altLang="ru-RU" b="1" dirty="0" smtClean="0"/>
              <a:t>2026 </a:t>
            </a:r>
            <a:r>
              <a:rPr lang="ru-RU" altLang="ru-RU" b="1" dirty="0"/>
              <a:t>- </a:t>
            </a:r>
            <a:r>
              <a:rPr lang="ru-RU" altLang="ru-RU" b="1" dirty="0" smtClean="0"/>
              <a:t>2028 годы</a:t>
            </a:r>
            <a:endParaRPr lang="ru-RU" altLang="ru-RU" dirty="0"/>
          </a:p>
        </p:txBody>
      </p:sp>
      <p:graphicFrame>
        <p:nvGraphicFramePr>
          <p:cNvPr id="10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763322"/>
              </p:ext>
            </p:extLst>
          </p:nvPr>
        </p:nvGraphicFramePr>
        <p:xfrm>
          <a:off x="4358640" y="1257300"/>
          <a:ext cx="3558223" cy="259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3023409"/>
              </p:ext>
            </p:extLst>
          </p:nvPr>
        </p:nvGraphicFramePr>
        <p:xfrm>
          <a:off x="503238" y="4160838"/>
          <a:ext cx="7413625" cy="2590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102" name="Picture 5" descr="C:\Users\Галина Ивановна\Desktop\589cea2b9518fe7915a77e694855fae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55000" y="1206500"/>
            <a:ext cx="14620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55000" y="3295650"/>
            <a:ext cx="1416050" cy="1477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10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55000" y="5024438"/>
            <a:ext cx="1416050" cy="1466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004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42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180975" y="201613"/>
            <a:ext cx="9575800" cy="193833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К безвозмездным поступлениям относятся дотации, субсидии, субвенции и иные межбюджетные трансферты из других бюджетов бюджетной системы РФ, а также безвозмездные поступления от физических и юридических лиц, в том числе добровольные пожертвования</a:t>
            </a:r>
          </a:p>
        </p:txBody>
      </p:sp>
    </p:spTree>
    <p:extLst>
      <p:ext uri="{BB962C8B-B14F-4D97-AF65-F5344CB8AC3E}">
        <p14:creationId xmlns:p14="http://schemas.microsoft.com/office/powerpoint/2010/main" val="30217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273136" y="180975"/>
            <a:ext cx="634870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dirty="0"/>
              <a:t>«Бюджет для граждан» – это упрощенная версия бюджетного документа, которая облегчит гражданам понимание бюджета, это документ, содержащий основные положения главного финансового документа </a:t>
            </a:r>
            <a:r>
              <a:rPr lang="ru-RU" altLang="ru-RU" dirty="0" err="1"/>
              <a:t>Казачинско</a:t>
            </a:r>
            <a:r>
              <a:rPr lang="ru-RU" altLang="ru-RU" dirty="0"/>
              <a:t>-Ленского муниципального района - бюджета муниципального района на </a:t>
            </a:r>
            <a:r>
              <a:rPr lang="ru-RU" altLang="ru-RU" dirty="0" smtClean="0"/>
              <a:t>2026 </a:t>
            </a:r>
            <a:r>
              <a:rPr lang="ru-RU" altLang="ru-RU" dirty="0"/>
              <a:t>год и на плановый период </a:t>
            </a:r>
            <a:r>
              <a:rPr lang="ru-RU" altLang="ru-RU" dirty="0" smtClean="0"/>
              <a:t>2027 </a:t>
            </a:r>
            <a:r>
              <a:rPr lang="ru-RU" altLang="ru-RU" dirty="0"/>
              <a:t>и </a:t>
            </a:r>
            <a:r>
              <a:rPr lang="ru-RU" altLang="ru-RU" dirty="0" smtClean="0"/>
              <a:t>2028 </a:t>
            </a:r>
            <a:r>
              <a:rPr lang="ru-RU" altLang="ru-RU" dirty="0"/>
              <a:t>годов - в доступной для широкого круга пользователей форме, который ознакомит заинтересованных граждан с доходной и расходной частью бюджета. </a:t>
            </a:r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398463" y="4335463"/>
            <a:ext cx="92233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  <a:endParaRPr lang="ru-RU" altLang="ru-RU" dirty="0" smtClean="0"/>
          </a:p>
          <a:p>
            <a:pPr algn="just"/>
            <a:r>
              <a:rPr lang="ru-RU" altLang="ru-RU" dirty="0" smtClean="0"/>
              <a:t>Граждане </a:t>
            </a:r>
            <a:r>
              <a:rPr lang="ru-RU" altLang="ru-RU" dirty="0"/>
              <a:t>– и как налогоплательщики, и как потребители общественных благ –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целом, так и для каждой семьи,  для  каждого человека.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3" y="697643"/>
            <a:ext cx="2658773" cy="37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1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92113" y="201613"/>
            <a:ext cx="9234487" cy="8302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rgbClr val="672020"/>
                </a:solidFill>
              </a:rPr>
              <a:t> Состав безвозмездных поступлений </a:t>
            </a:r>
          </a:p>
          <a:p>
            <a:pPr algn="ctr"/>
            <a:r>
              <a:rPr lang="ru-RU" altLang="ru-RU" b="1">
                <a:solidFill>
                  <a:srgbClr val="672020"/>
                </a:solidFill>
              </a:rPr>
              <a:t>бюджета Казачинско-Ленского муниципального района</a:t>
            </a:r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061053"/>
              </p:ext>
            </p:extLst>
          </p:nvPr>
        </p:nvGraphicFramePr>
        <p:xfrm>
          <a:off x="281354" y="1183569"/>
          <a:ext cx="9500823" cy="5586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4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4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287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2024 год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2025 год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2026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2027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2028 год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567"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Дотации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26 696,5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2 526,1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567"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Субсидии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54 563,7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72 527,6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126 344,8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216 022,5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121 614,2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567"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Субвенции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896 427,3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891 201,3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783 062,8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769 640,1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771 540,8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3305"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Иные межбюджетные</a:t>
                      </a:r>
                      <a:r>
                        <a:rPr lang="ru-RU" sz="1750" baseline="0" dirty="0" smtClean="0"/>
                        <a:t> трансферты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41 332,0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59 127,7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20 923,2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1 600,3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5436"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Прочие безвозмездные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1 945,4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697"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Возврат</a:t>
                      </a:r>
                      <a:endParaRPr lang="ru-RU" sz="175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873"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/>
                        <a:t>Итого</a:t>
                      </a:r>
                    </a:p>
                    <a:p>
                      <a:pPr algn="r"/>
                      <a:endParaRPr lang="ru-RU" sz="1800" b="1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1 020 800,4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1 025 259,9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930 330,8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987 262,9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893 155,0</a:t>
                      </a:r>
                    </a:p>
                  </a:txBody>
                  <a:tcPr marL="9525" marR="9525" marT="9525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617" name="Прямоугольник 3"/>
          <p:cNvSpPr>
            <a:spLocks noChangeArrowheads="1"/>
          </p:cNvSpPr>
          <p:nvPr/>
        </p:nvSpPr>
        <p:spPr bwMode="auto">
          <a:xfrm>
            <a:off x="8360787" y="737834"/>
            <a:ext cx="1346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/>
              <a:t>тыс. руб.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165387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351233"/>
              </p:ext>
            </p:extLst>
          </p:nvPr>
        </p:nvGraphicFramePr>
        <p:xfrm>
          <a:off x="411163" y="1198563"/>
          <a:ext cx="4000817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5" name="Прямоугольник 2"/>
          <p:cNvSpPr>
            <a:spLocks noChangeArrowheads="1"/>
          </p:cNvSpPr>
          <p:nvPr/>
        </p:nvSpPr>
        <p:spPr bwMode="auto">
          <a:xfrm>
            <a:off x="1858963" y="215900"/>
            <a:ext cx="6935787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>Структура</a:t>
            </a:r>
          </a:p>
          <a:p>
            <a:pPr algn="ctr"/>
            <a:r>
              <a:rPr lang="ru-RU" altLang="ru-RU" dirty="0"/>
              <a:t> безвозмездных поступлений на </a:t>
            </a:r>
            <a:r>
              <a:rPr lang="ru-RU" altLang="ru-RU" dirty="0" smtClean="0"/>
              <a:t>2026 </a:t>
            </a:r>
            <a:r>
              <a:rPr lang="ru-RU" altLang="ru-RU" dirty="0"/>
              <a:t>- </a:t>
            </a:r>
            <a:r>
              <a:rPr lang="ru-RU" altLang="ru-RU" dirty="0" smtClean="0"/>
              <a:t>2028 </a:t>
            </a:r>
            <a:r>
              <a:rPr lang="ru-RU" altLang="ru-RU" dirty="0"/>
              <a:t>годы.</a:t>
            </a:r>
          </a:p>
        </p:txBody>
      </p:sp>
      <p:graphicFrame>
        <p:nvGraphicFramePr>
          <p:cNvPr id="7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702818"/>
              </p:ext>
            </p:extLst>
          </p:nvPr>
        </p:nvGraphicFramePr>
        <p:xfrm>
          <a:off x="4975225" y="1198563"/>
          <a:ext cx="4115435" cy="269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916999"/>
              </p:ext>
            </p:extLst>
          </p:nvPr>
        </p:nvGraphicFramePr>
        <p:xfrm>
          <a:off x="310197" y="4037330"/>
          <a:ext cx="8780463" cy="2614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1356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A5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077"/>
            <a:ext cx="9879584" cy="55737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76620" y="4046439"/>
            <a:ext cx="3229356" cy="73964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/>
            <a:r>
              <a:rPr lang="ru" sz="1733" b="1" dirty="0">
                <a:solidFill>
                  <a:prstClr val="black"/>
                </a:solidFill>
                <a:latin typeface="Times New Roman"/>
              </a:rPr>
              <a:t>Непрограммные расходы </a:t>
            </a:r>
            <a:r>
              <a:rPr lang="ru" sz="1733" b="1" i="1" dirty="0">
                <a:solidFill>
                  <a:prstClr val="black"/>
                </a:solidFill>
                <a:latin typeface="Times New Roman"/>
              </a:rPr>
              <a:t>(0,0% от общей суммы расходов бюджета в 2026 году)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81440" y="6004525"/>
            <a:ext cx="277368" cy="1122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704">
                <a:solidFill>
                  <a:prstClr val="black"/>
                </a:solidFill>
                <a:latin typeface="Trebuchet MS"/>
              </a:rPr>
              <a:t>40 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55772" y="1989293"/>
            <a:ext cx="3516630" cy="32689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2600" b="1" dirty="0">
                <a:solidFill>
                  <a:prstClr val="black"/>
                </a:solidFill>
                <a:latin typeface="Times New Roman"/>
              </a:rPr>
              <a:t>РАСХОДЫ БЮДЖЕТА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194" y="3987003"/>
            <a:ext cx="4457700" cy="99390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/>
            <a:r>
              <a:rPr lang="ru" sz="1733" b="1" dirty="0">
                <a:solidFill>
                  <a:prstClr val="black"/>
                </a:solidFill>
                <a:latin typeface="Times New Roman"/>
              </a:rPr>
              <a:t>Расходы в рамках муниципальных программ </a:t>
            </a:r>
            <a:r>
              <a:rPr lang="ru" sz="1733" b="1" i="1" dirty="0">
                <a:solidFill>
                  <a:prstClr val="black"/>
                </a:solidFill>
                <a:latin typeface="Times New Roman"/>
              </a:rPr>
              <a:t>(100,0% от общей суммы расходов бюджета в 2026 году)</a:t>
            </a:r>
          </a:p>
        </p:txBody>
      </p:sp>
    </p:spTree>
    <p:extLst>
      <p:ext uri="{BB962C8B-B14F-4D97-AF65-F5344CB8AC3E}">
        <p14:creationId xmlns:p14="http://schemas.microsoft.com/office/powerpoint/2010/main" val="3970954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776" y="388189"/>
            <a:ext cx="4332224" cy="62972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770" y="125507"/>
            <a:ext cx="5670430" cy="7261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>
              <a:lnSpc>
                <a:spcPct val="94000"/>
              </a:lnSpc>
              <a:spcBef>
                <a:spcPts val="379"/>
              </a:spcBef>
            </a:pPr>
            <a:r>
              <a:rPr lang="ru" b="1" dirty="0">
                <a:solidFill>
                  <a:prstClr val="black"/>
                </a:solidFill>
                <a:latin typeface="Times New Roman"/>
              </a:rPr>
              <a:t>Структура расходов бюджета </a:t>
            </a:r>
            <a:r>
              <a:rPr lang="ru" b="1" dirty="0" smtClean="0">
                <a:solidFill>
                  <a:prstClr val="black"/>
                </a:solidFill>
                <a:latin typeface="Times New Roman"/>
              </a:rPr>
              <a:t>Казачинско-Ленского муниципального района </a:t>
            </a:r>
            <a:r>
              <a:rPr lang="ru" b="1" dirty="0">
                <a:solidFill>
                  <a:prstClr val="black"/>
                </a:solidFill>
                <a:latin typeface="Times New Roman"/>
              </a:rPr>
              <a:t>в </a:t>
            </a:r>
            <a:r>
              <a:rPr lang="ru" b="1" dirty="0" smtClean="0">
                <a:solidFill>
                  <a:prstClr val="black"/>
                </a:solidFill>
                <a:latin typeface="Times New Roman"/>
              </a:rPr>
              <a:t>2024-2028 </a:t>
            </a:r>
            <a:r>
              <a:rPr lang="ru" b="1" dirty="0">
                <a:solidFill>
                  <a:prstClr val="black"/>
                </a:solidFill>
                <a:latin typeface="Times New Roman"/>
              </a:rPr>
              <a:t>годах, (тыс. руб.)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463741"/>
              </p:ext>
            </p:extLst>
          </p:nvPr>
        </p:nvGraphicFramePr>
        <p:xfrm>
          <a:off x="181610" y="1013012"/>
          <a:ext cx="5392164" cy="5903622"/>
        </p:xfrm>
        <a:graphic>
          <a:graphicData uri="http://schemas.openxmlformats.org/drawingml/2006/table">
            <a:tbl>
              <a:tblPr/>
              <a:tblGrid>
                <a:gridCol w="1378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929">
                  <a:extLst>
                    <a:ext uri="{9D8B030D-6E8A-4147-A177-3AD203B41FA5}">
                      <a16:colId xmlns:a16="http://schemas.microsoft.com/office/drawing/2014/main" val="1055096669"/>
                    </a:ext>
                  </a:extLst>
                </a:gridCol>
                <a:gridCol w="869577">
                  <a:extLst>
                    <a:ext uri="{9D8B030D-6E8A-4147-A177-3AD203B41FA5}">
                      <a16:colId xmlns:a16="http://schemas.microsoft.com/office/drawing/2014/main" val="1802401106"/>
                    </a:ext>
                  </a:extLst>
                </a:gridCol>
                <a:gridCol w="824753">
                  <a:extLst>
                    <a:ext uri="{9D8B030D-6E8A-4147-A177-3AD203B41FA5}">
                      <a16:colId xmlns:a16="http://schemas.microsoft.com/office/drawing/2014/main" val="3080729318"/>
                    </a:ext>
                  </a:extLst>
                </a:gridCol>
                <a:gridCol w="815788">
                  <a:extLst>
                    <a:ext uri="{9D8B030D-6E8A-4147-A177-3AD203B41FA5}">
                      <a16:colId xmlns:a16="http://schemas.microsoft.com/office/drawing/2014/main" val="779335100"/>
                    </a:ext>
                  </a:extLst>
                </a:gridCol>
                <a:gridCol w="723868">
                  <a:extLst>
                    <a:ext uri="{9D8B030D-6E8A-4147-A177-3AD203B41FA5}">
                      <a16:colId xmlns:a16="http://schemas.microsoft.com/office/drawing/2014/main" val="371499770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исполнение 2024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Ожидаемая 2025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проект 2026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проект 2027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проект 2028 год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8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ИТОГО РАСХОДОВ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1 899 529,8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effectLst/>
                          <a:latin typeface="Times New Roman" panose="02020603050405020304" pitchFamily="18" charset="0"/>
                        </a:rPr>
                        <a:t>2 172 785,0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1 920 478,4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1 698 343,1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1 555 057,3</a:t>
                      </a:r>
                      <a:endParaRPr lang="ru-RU" sz="8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001164"/>
                  </a:ext>
                </a:extLst>
              </a:tr>
              <a:tr h="27242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193 582,6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213 748,9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220 618,3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124 239,0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105 513,9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370347"/>
                  </a:ext>
                </a:extLst>
              </a:tr>
              <a:tr h="2352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 ОБОРОНА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185,7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717,0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1 205,0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532966"/>
                  </a:ext>
                </a:extLst>
              </a:tr>
              <a:tr h="43111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16 929,3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21 926,0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24 230,3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14 278,3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14 278,3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38348"/>
                  </a:ext>
                </a:extLst>
              </a:tr>
              <a:tr h="36186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НАЦИОНАЛЬНАЯ ЭКОНОМИКА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42 194,4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118 936,4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120 199,0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113 267,3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114 724,1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559960"/>
                  </a:ext>
                </a:extLst>
              </a:tr>
              <a:tr h="319252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ЖИЛИЩНО-КОММУНАЛЬНОЕ ХОЗЯЙСТВО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1 723,3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50 678,8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48 799,5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484673"/>
                  </a:ext>
                </a:extLst>
              </a:tr>
              <a:tr h="24418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ОХРАНА ОКРУЖАЮЩЕЙ СРЕДЫ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2 854,6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68 006,8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7 856,9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3 587,8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3 587,8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724858"/>
                  </a:ext>
                </a:extLst>
              </a:tr>
              <a:tr h="24221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1 316 411,7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1 358 454,7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1 124 516,2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1 141 077,5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994 115,0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682154"/>
                  </a:ext>
                </a:extLst>
              </a:tr>
              <a:tr h="29066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КУЛЬТУРА И КИНЕМАТОГРАФИЯ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91 314,2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115 823,0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102 907,0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81 446,7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135 069,8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701405"/>
                  </a:ext>
                </a:extLst>
              </a:tr>
              <a:tr h="20346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ЗДРАВООХРАНЕНИЕ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3 399,5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3 658,5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4 942,0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180,0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680505"/>
                  </a:ext>
                </a:extLst>
              </a:tr>
              <a:tr h="25190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30 563,7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34 737,8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97 358,3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69 927,5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14 141,0</a:t>
                      </a:r>
                      <a:endParaRPr lang="ru-RU" sz="8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003864"/>
                  </a:ext>
                </a:extLst>
              </a:tr>
              <a:tr h="27805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3 121,8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3 102,8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1 600,0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210,0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966973"/>
                  </a:ext>
                </a:extLst>
              </a:tr>
              <a:tr h="32955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СРЕДСТВА МАССОВОЙ ИНФОРМАЦИИ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8 261,0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9 846,9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9 373,0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559452"/>
                  </a:ext>
                </a:extLst>
              </a:tr>
              <a:tr h="36044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1 275,0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16 121,7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25 925,0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282064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МЕЖБЮДЖЕТНЫЕ ТРАНСФЕРТЫ ОБЩЕГО ХАРАКТЕРА БЮДЖЕТАМ СУБЪЕКТОВ РОССИЙСКОЙ ФЕДЕРАЦИИ И МУНИЦИПАЛЬНЫХ ОБРАЗОВАНИЙ 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188 988,0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173 147,4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155 597,9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115 657,3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110 862,4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11471"/>
                  </a:ext>
                </a:extLst>
              </a:tr>
              <a:tr h="34190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Условно утвержденные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effectLst/>
                          <a:latin typeface="Times New Roman" panose="02020603050405020304" pitchFamily="18" charset="0"/>
                        </a:rPr>
                        <a:t>18 000,0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33 100,0</a:t>
                      </a:r>
                    </a:p>
                  </a:txBody>
                  <a:tcPr marL="9525" marR="9525" marT="9525" marB="0" anchor="b">
                    <a:solidFill>
                      <a:srgbClr val="DD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085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580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25077702"/>
              </p:ext>
            </p:extLst>
          </p:nvPr>
        </p:nvGraphicFramePr>
        <p:xfrm>
          <a:off x="381001" y="714356"/>
          <a:ext cx="8945619" cy="603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096272" y="428605"/>
            <a:ext cx="1111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(тыс.руб.)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1" y="12082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РАСПРЕДЕЛЕНИЕ РАСХОДОВ ПО ФУНКЦИОНАЛЬНОЙ СТРУКТУРЕ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НА </a:t>
            </a:r>
            <a:r>
              <a:rPr kumimoji="0" lang="ru-RU" sz="1800" b="1" i="0" u="none" strike="noStrike" kern="1200" cap="none" spc="0" normalizeH="0" baseline="0" noProof="0" dirty="0" smtClean="0">
                <a:ln/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2026 ГОД</a:t>
            </a:r>
            <a:endParaRPr kumimoji="0" lang="ru-RU" sz="1800" b="1" i="0" u="none" strike="noStrike" kern="1200" cap="none" spc="0" normalizeH="0" baseline="0" noProof="0" dirty="0">
              <a:ln/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/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5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gimrjtb8um1tik0f6lrtmrx55wpypvj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720" y="1357299"/>
            <a:ext cx="3000396" cy="188550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F0C1591-7F72-4D0D-8DF6-706D1B5031D6}" type="slidenum">
              <a:rPr lang="ru-RU">
                <a:solidFill>
                  <a:prstClr val="black">
                    <a:shade val="50000"/>
                  </a:prstClr>
                </a:solidFill>
                <a:latin typeface="Times New Roman" panose="02020603050405020304" pitchFamily="18" charset="0"/>
              </a:rPr>
              <a:pPr/>
              <a:t>25</a:t>
            </a:fld>
            <a:endParaRPr lang="ru-RU" dirty="0">
              <a:solidFill>
                <a:prstClr val="black">
                  <a:shade val="50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5716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МУНИЦИПАЛЬНЫЙ ДОРОЖНЫЙ ФОНД 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1095348" y="3643314"/>
            <a:ext cx="7715304" cy="21431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на осуществление полномочий в области использования автомобильных дорог и осуществление дорожной деятельности в отношении автомобильных дорог общего пользования местного значения муниципального района и искусственных сооружений на них</a:t>
            </a:r>
          </a:p>
        </p:txBody>
      </p:sp>
      <p:sp>
        <p:nvSpPr>
          <p:cNvPr id="17" name="AutoShape 13"/>
          <p:cNvSpPr>
            <a:spLocks noChangeArrowheads="1"/>
          </p:cNvSpPr>
          <p:nvPr/>
        </p:nvSpPr>
        <p:spPr bwMode="auto">
          <a:xfrm>
            <a:off x="3738554" y="1643050"/>
            <a:ext cx="5000660" cy="2016224"/>
          </a:xfrm>
          <a:prstGeom prst="downArrowCallout">
            <a:avLst>
              <a:gd name="adj1" fmla="val 25000"/>
              <a:gd name="adj2" fmla="val 25000"/>
              <a:gd name="adj3" fmla="val 22415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100 567,2 тыс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111 755,5 тыс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114 077,6 тыс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</a:p>
          <a:p>
            <a:pPr algn="ctr"/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81000" y="5301208"/>
            <a:ext cx="9144000" cy="1556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b="1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300454"/>
              </p:ext>
            </p:extLst>
          </p:nvPr>
        </p:nvGraphicFramePr>
        <p:xfrm>
          <a:off x="381000" y="766089"/>
          <a:ext cx="9144000" cy="5882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100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000" b="1" dirty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МЕЖБЮДЖЕТНЫЕ ТРАНСФЕРТЫ</a:t>
            </a:r>
          </a:p>
          <a:p>
            <a:pPr algn="ctr"/>
            <a:r>
              <a:rPr lang="ru-RU" sz="2000" b="1" dirty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БЮДЖЕТАМ </a:t>
            </a:r>
            <a:r>
              <a:rPr lang="ru-RU" sz="2000" b="1" dirty="0" smtClean="0">
                <a:ln/>
                <a:solidFill>
                  <a:prstClr val="black"/>
                </a:solidFill>
                <a:latin typeface="Times New Roman" panose="02020603050405020304" pitchFamily="18" charset="0"/>
              </a:rPr>
              <a:t>ПОСЕЛЕНИЙ РАЙОНА</a:t>
            </a:r>
            <a:endParaRPr lang="ru-RU" sz="2000" b="1" dirty="0">
              <a:ln/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4564733" y="1499210"/>
            <a:ext cx="928694" cy="642942"/>
          </a:xfrm>
          <a:prstGeom prst="rightArrow">
            <a:avLst>
              <a:gd name="adj1" fmla="val 50000"/>
              <a:gd name="adj2" fmla="val 37925"/>
            </a:avLst>
          </a:prstGeom>
          <a:gradFill rotWithShape="1">
            <a:gsLst>
              <a:gs pos="0">
                <a:srgbClr val="6BB1C9">
                  <a:shade val="60000"/>
                </a:srgbClr>
              </a:gs>
              <a:gs pos="33000">
                <a:srgbClr val="6BB1C9">
                  <a:tint val="86500"/>
                </a:srgbClr>
              </a:gs>
              <a:gs pos="46750">
                <a:srgbClr val="6BB1C9">
                  <a:tint val="71000"/>
                  <a:satMod val="112000"/>
                </a:srgbClr>
              </a:gs>
              <a:gs pos="53000">
                <a:srgbClr val="6BB1C9">
                  <a:tint val="71000"/>
                  <a:satMod val="112000"/>
                </a:srgbClr>
              </a:gs>
              <a:gs pos="68000">
                <a:srgbClr val="6BB1C9">
                  <a:tint val="86000"/>
                </a:srgbClr>
              </a:gs>
              <a:gs pos="100000">
                <a:srgbClr val="6BB1C9">
                  <a:shade val="60000"/>
                </a:srgbClr>
              </a:gs>
            </a:gsLst>
            <a:lin ang="8350000" scaled="1"/>
          </a:gradFill>
          <a:ln>
            <a:noFill/>
          </a:ln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-39 941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96272" y="428604"/>
            <a:ext cx="1202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</a:rPr>
              <a:t>(тыс.руб.)</a:t>
            </a:r>
          </a:p>
        </p:txBody>
      </p:sp>
      <p:sp>
        <p:nvSpPr>
          <p:cNvPr id="21" name="TextBox 6"/>
          <p:cNvSpPr txBox="1"/>
          <p:nvPr/>
        </p:nvSpPr>
        <p:spPr>
          <a:xfrm>
            <a:off x="5667381" y="5115274"/>
            <a:ext cx="812353" cy="35090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37%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1809728" y="2857496"/>
            <a:ext cx="626412" cy="50410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6"/>
          <p:cNvSpPr txBox="1"/>
          <p:nvPr/>
        </p:nvSpPr>
        <p:spPr>
          <a:xfrm>
            <a:off x="5679151" y="3100224"/>
            <a:ext cx="571504" cy="42634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63,%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6"/>
          <p:cNvSpPr txBox="1"/>
          <p:nvPr/>
        </p:nvSpPr>
        <p:spPr>
          <a:xfrm>
            <a:off x="7524768" y="3214686"/>
            <a:ext cx="571504" cy="42634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65%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3738554" y="2456329"/>
            <a:ext cx="642942" cy="686919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58,2%</a:t>
            </a:r>
            <a:endParaRPr lang="ru-RU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7310455" y="1643050"/>
            <a:ext cx="1025043" cy="298644"/>
          </a:xfrm>
          <a:prstGeom prst="rect">
            <a:avLst/>
          </a:prstGeom>
          <a:noFill/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110 862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6"/>
          <p:cNvSpPr txBox="1"/>
          <p:nvPr/>
        </p:nvSpPr>
        <p:spPr>
          <a:xfrm>
            <a:off x="4452935" y="3500438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19,8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2595547" y="3143248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4,6</a:t>
            </a:r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2587613" y="4714884"/>
            <a:ext cx="967245" cy="54709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21 555</a:t>
            </a:r>
          </a:p>
          <a:p>
            <a:pPr algn="ctr"/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4490974" y="4686988"/>
            <a:ext cx="924811" cy="54709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22 000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6487667" y="4676978"/>
            <a:ext cx="924811" cy="54709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4 000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6"/>
          <p:cNvSpPr txBox="1"/>
          <p:nvPr/>
        </p:nvSpPr>
        <p:spPr>
          <a:xfrm>
            <a:off x="2595547" y="5143512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-25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6"/>
          <p:cNvSpPr txBox="1"/>
          <p:nvPr/>
        </p:nvSpPr>
        <p:spPr>
          <a:xfrm>
            <a:off x="4564733" y="5082192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-33,8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6"/>
          <p:cNvSpPr txBox="1"/>
          <p:nvPr/>
        </p:nvSpPr>
        <p:spPr>
          <a:xfrm>
            <a:off x="6513354" y="5115275"/>
            <a:ext cx="873435" cy="24606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-9,3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914399" y="228600"/>
            <a:ext cx="8668871" cy="6463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 </a:t>
            </a:r>
            <a:r>
              <a:rPr lang="ru-RU" altLang="ru-RU" b="1" dirty="0" smtClean="0"/>
              <a:t>расходов по разделу 01 </a:t>
            </a:r>
          </a:p>
          <a:p>
            <a:pPr algn="ctr"/>
            <a:r>
              <a:rPr lang="ru-RU" altLang="ru-RU" b="1" dirty="0" smtClean="0"/>
              <a:t>«Общегосударственные вопросы</a:t>
            </a:r>
            <a:r>
              <a:rPr lang="ru-RU" altLang="ru-RU" dirty="0" smtClean="0"/>
              <a:t>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691757"/>
              </p:ext>
            </p:extLst>
          </p:nvPr>
        </p:nvGraphicFramePr>
        <p:xfrm>
          <a:off x="296214" y="1059597"/>
          <a:ext cx="9357374" cy="56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390807" y="228600"/>
            <a:ext cx="4900075" cy="6463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/>
              <a:t>Структура </a:t>
            </a:r>
            <a:r>
              <a:rPr lang="ru-RU" altLang="ru-RU" b="1" dirty="0" smtClean="0"/>
              <a:t>расходов по разделу 04 «Национальная экономика»</a:t>
            </a:r>
            <a:endParaRPr lang="ru-RU" altLang="ru-RU" b="1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5722726"/>
              </p:ext>
            </p:extLst>
          </p:nvPr>
        </p:nvGraphicFramePr>
        <p:xfrm>
          <a:off x="180304" y="1059597"/>
          <a:ext cx="9311426" cy="5585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07 «Образование»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7410623"/>
              </p:ext>
            </p:extLst>
          </p:nvPr>
        </p:nvGraphicFramePr>
        <p:xfrm>
          <a:off x="270456" y="1059597"/>
          <a:ext cx="9383132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599126" y="2418279"/>
            <a:ext cx="5053604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2024 года зарегистрировано 152 рождений, число умерших - 195 человек, естественная убыль – 43 человека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9125" y="1252063"/>
            <a:ext cx="5053605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района по состоянию на 01.01.2025 года  составляет -14897 человека. </a:t>
            </a:r>
          </a:p>
          <a:p>
            <a:pPr algn="ctr"/>
            <a:endParaRPr lang="ru-RU" sz="1837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53000" y="513459"/>
            <a:ext cx="4098613" cy="4664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Демографическая ситуация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370" y="1"/>
            <a:ext cx="8319010" cy="63008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37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СОЦИАЛЬНО-ЭКОНОМИЧЕСКОЕ РАЗВИТИЕ КАЗАЧИНСКО-ЛЕНСКОГО МУНИЦИПАЛЬНОГО РАЙОНА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B72F6-9993-4405-9A1B-7A59DD56757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125" y="3603683"/>
            <a:ext cx="5131352" cy="9329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>
                <a:latin typeface="Times New Roman" panose="02020603050405020304" pitchFamily="18" charset="0"/>
                <a:cs typeface="Times New Roman" panose="02020603050405020304" pitchFamily="18" charset="0"/>
              </a:rPr>
              <a:t>В 2024 </a:t>
            </a:r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число прибывших составило 383 человек.</a:t>
            </a:r>
          </a:p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выбывших за отчетный период – 357 человек.</a:t>
            </a:r>
          </a:p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Миграционный прирост +26 человека.</a:t>
            </a: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5885973" y="1796297"/>
            <a:ext cx="777478" cy="2254685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7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38838" y="1143540"/>
            <a:ext cx="2523766" cy="3459776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прогнозном периоде 2026 − 2028 годов с учетом сложившихся тенденций миграционного оттока, естественной убыли населения - спад численности постоянного населения оценивается на уровне около 1 % ежегодно.</a:t>
            </a:r>
          </a:p>
          <a:p>
            <a:pPr algn="ctr"/>
            <a:endParaRPr lang="ru-RU" sz="142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2028 году планируется численность постоянного населения – 14300 человека </a:t>
            </a:r>
          </a:p>
          <a:p>
            <a:pPr algn="ctr"/>
            <a:endParaRPr lang="ru-RU" sz="1428" dirty="0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987864" y="4603316"/>
            <a:ext cx="2954415" cy="1857847"/>
          </a:xfrm>
          <a:prstGeom prst="striped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32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населения по возрасту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4117667" y="4226537"/>
          <a:ext cx="4217816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449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08 «Культура и кинематография»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971525"/>
              </p:ext>
            </p:extLst>
          </p:nvPr>
        </p:nvGraphicFramePr>
        <p:xfrm>
          <a:off x="347730" y="1059597"/>
          <a:ext cx="9305858" cy="5482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3290887" y="228600"/>
            <a:ext cx="4900075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dirty="0"/>
              <a:t>Структура </a:t>
            </a:r>
            <a:r>
              <a:rPr lang="ru-RU" altLang="ru-RU" dirty="0" smtClean="0"/>
              <a:t>расходов по разделу 10 «Социальная политика»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3486390"/>
              </p:ext>
            </p:extLst>
          </p:nvPr>
        </p:nvGraphicFramePr>
        <p:xfrm>
          <a:off x="244699" y="1059597"/>
          <a:ext cx="9388698" cy="5573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8190962" y="967563"/>
            <a:ext cx="1476908" cy="29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ru-RU" altLang="ru-RU" sz="2000" dirty="0"/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7176" y="717177"/>
            <a:ext cx="8731624" cy="597049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4812" y="107577"/>
            <a:ext cx="7919188" cy="609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altLang="ru-RU" dirty="0">
                <a:solidFill>
                  <a:srgbClr val="543232"/>
                </a:solidFill>
              </a:rPr>
              <a:t>Финансовое обеспечение реализации муниципальных программ Казачинско-Ленского района</a:t>
            </a:r>
          </a:p>
          <a:p>
            <a:pPr algn="ctr"/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1825780"/>
              </p:ext>
            </p:extLst>
          </p:nvPr>
        </p:nvGraphicFramePr>
        <p:xfrm>
          <a:off x="717550" y="717550"/>
          <a:ext cx="8615363" cy="614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Лист" r:id="rId3" imgW="6943824" imgH="6381802" progId="Excel.Sheet.12">
                  <p:embed/>
                </p:oleObj>
              </mc:Choice>
              <mc:Fallback>
                <p:oleObj name="Лист" r:id="rId3" imgW="6943824" imgH="63818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550" y="717550"/>
                        <a:ext cx="8615363" cy="614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162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 smtClean="0">
                <a:cs typeface="Times New Roman" pitchFamily="18" charset="0"/>
              </a:rPr>
              <a:t>Состав программы: </a:t>
            </a:r>
            <a:r>
              <a:rPr lang="en-US" altLang="ru-RU" sz="1400" dirty="0" smtClean="0">
                <a:cs typeface="Times New Roman" pitchFamily="18" charset="0"/>
              </a:rPr>
              <a:t>2 </a:t>
            </a:r>
            <a:r>
              <a:rPr lang="ru-RU" altLang="ru-RU" sz="1400" dirty="0" smtClean="0">
                <a:cs typeface="Times New Roman" pitchFamily="18" charset="0"/>
              </a:rPr>
              <a:t> муниципальных проекта, 8  комплексов процессных мероприятий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dirty="0" smtClean="0">
                <a:solidFill>
                  <a:srgbClr val="543232"/>
                </a:solidFill>
              </a:rPr>
              <a:t>МП «Развитие образования»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Цель программы - </a:t>
            </a:r>
            <a:r>
              <a:rPr lang="ru-RU" sz="1600" dirty="0">
                <a:solidFill>
                  <a:schemeClr val="bg2"/>
                </a:solidFill>
              </a:rPr>
              <a:t>Обеспечение 100% доступности качественного образования всех уровней, его востребованности в целях обеспечения потребности социально-экономического развития Казачинско-Ленского муниципального района к 2030 году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494547"/>
              </p:ext>
            </p:extLst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83784095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661832"/>
              </p:ext>
            </p:extLst>
          </p:nvPr>
        </p:nvGraphicFramePr>
        <p:xfrm>
          <a:off x="306192" y="2035482"/>
          <a:ext cx="9234906" cy="2787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Лист" r:id="rId4" imgW="8458112" imgH="3495825" progId="Excel.Sheet.12">
                  <p:embed/>
                </p:oleObj>
              </mc:Choice>
              <mc:Fallback>
                <p:oleObj name="Лист" r:id="rId4" imgW="8458112" imgH="34958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192" y="2035482"/>
                        <a:ext cx="9234906" cy="2787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68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 smtClean="0">
                <a:cs typeface="Times New Roman" pitchFamily="18" charset="0"/>
              </a:rPr>
              <a:t>Состав программы: 1</a:t>
            </a:r>
            <a:r>
              <a:rPr lang="en-US" altLang="ru-RU" sz="1400" dirty="0" smtClean="0">
                <a:cs typeface="Times New Roman" pitchFamily="18" charset="0"/>
              </a:rPr>
              <a:t> </a:t>
            </a:r>
            <a:r>
              <a:rPr lang="ru-RU" altLang="ru-RU" sz="1400" dirty="0" smtClean="0">
                <a:cs typeface="Times New Roman" pitchFamily="18" charset="0"/>
              </a:rPr>
              <a:t> муниципальный проект, 5  комплексов процессных мероприятий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altLang="ru-RU" sz="2000" dirty="0" smtClean="0">
                <a:solidFill>
                  <a:srgbClr val="543232"/>
                </a:solidFill>
              </a:rPr>
              <a:t>МП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культуры и сохранение культурного наследия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Цель программы - </a:t>
            </a:r>
            <a:r>
              <a:rPr lang="ru-RU" sz="1600" dirty="0">
                <a:solidFill>
                  <a:schemeClr val="bg2"/>
                </a:solidFill>
              </a:rPr>
              <a:t>Увеличение числа посещений культурных мероприятий к 2030 году на 35% по сравнению с показателем 2023 года.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317954"/>
              </p:ext>
            </p:extLst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239283301"/>
              </p:ext>
            </p:extLst>
          </p:nvPr>
        </p:nvGraphicFramePr>
        <p:xfrm>
          <a:off x="392113" y="4347882"/>
          <a:ext cx="9148985" cy="233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428499"/>
              </p:ext>
            </p:extLst>
          </p:nvPr>
        </p:nvGraphicFramePr>
        <p:xfrm>
          <a:off x="306388" y="2062163"/>
          <a:ext cx="9234487" cy="228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Лист" r:id="rId4" imgW="8458112" imgH="3152808" progId="Excel.Sheet.12">
                  <p:embed/>
                </p:oleObj>
              </mc:Choice>
              <mc:Fallback>
                <p:oleObj name="Лист" r:id="rId4" imgW="8458112" imgH="3152808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4487" cy="2285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48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400" dirty="0" smtClean="0">
                <a:cs typeface="Times New Roman" pitchFamily="18" charset="0"/>
              </a:rPr>
              <a:t>Состав программы: 1 муниципальный проект, 2  комплекса процессных мероприятий</a:t>
            </a:r>
            <a:endParaRPr lang="ru-RU" altLang="ru-RU" sz="1400" dirty="0"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solidFill>
                  <a:srgbClr val="543232"/>
                </a:solidFill>
              </a:rPr>
              <a:t>МП </a:t>
            </a:r>
            <a:r>
              <a:rPr lang="ru-RU" dirty="0"/>
              <a:t>«Организация муниципального управления»</a:t>
            </a:r>
            <a:endParaRPr lang="ru-RU" altLang="ru-RU" sz="2000" dirty="0">
              <a:solidFill>
                <a:srgbClr val="54323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Цель программы - </a:t>
            </a:r>
            <a:r>
              <a:rPr lang="ru-RU" sz="1600" dirty="0">
                <a:solidFill>
                  <a:schemeClr val="bg2"/>
                </a:solidFill>
              </a:rPr>
              <a:t>Формирование к 2030 году эффективной системы муниципального управления, характеризующейся стопроцентным взаимодействием с гражданами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703617208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8795841"/>
              </p:ext>
            </p:extLst>
          </p:nvPr>
        </p:nvGraphicFramePr>
        <p:xfrm>
          <a:off x="306388" y="2035175"/>
          <a:ext cx="9234487" cy="278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Лист" r:id="rId4" imgW="8458112" imgH="3495825" progId="Excel.Sheet.12">
                  <p:embed/>
                </p:oleObj>
              </mc:Choice>
              <mc:Fallback>
                <p:oleObj name="Лист" r:id="rId4" imgW="8458112" imgH="3495825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175"/>
                        <a:ext cx="9234487" cy="278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55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3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dirty="0">
                <a:solidFill>
                  <a:srgbClr val="543232"/>
                </a:solidFill>
              </a:rPr>
              <a:t>МП «Управление муниципальными финансами»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lang="ru-RU" sz="1600" dirty="0">
                <a:solidFill>
                  <a:srgbClr val="EBEBEB"/>
                </a:solidFill>
              </a:rPr>
              <a:t>- Обеспечение ежегодного темпа роста поступлений налоговых и неналоговых доходов консолидированного бюджета Казачинско-Ленского муниципального района (в сопоставимых условиях) до 2030 года не ниже 104%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576126"/>
              </p:ext>
            </p:extLst>
          </p:nvPr>
        </p:nvGraphicFramePr>
        <p:xfrm>
          <a:off x="306610" y="2061882"/>
          <a:ext cx="9234906" cy="2877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7671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25969488"/>
              </p:ext>
            </p:extLst>
          </p:nvPr>
        </p:nvGraphicFramePr>
        <p:xfrm>
          <a:off x="392113" y="5247331"/>
          <a:ext cx="9148985" cy="157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10" y="2035483"/>
            <a:ext cx="9234906" cy="290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4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2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и управление имущественным комплексом и земельными ресурсами»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7386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lang="ru-RU" sz="1400" dirty="0">
                <a:solidFill>
                  <a:srgbClr val="EBEBEB"/>
                </a:solidFill>
              </a:rPr>
              <a:t>- Исполнение плана на 100% по получению доходов местного бюджета от использования муниципального имущества и его приватизации в части доходов администрируемых комитетом по управлению муниципального имущества администрации Казачинско-Ленского муниципального района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920307064"/>
              </p:ext>
            </p:extLst>
          </p:nvPr>
        </p:nvGraphicFramePr>
        <p:xfrm>
          <a:off x="392113" y="4347882"/>
          <a:ext cx="9148985" cy="233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985281"/>
              </p:ext>
            </p:extLst>
          </p:nvPr>
        </p:nvGraphicFramePr>
        <p:xfrm>
          <a:off x="306388" y="2062163"/>
          <a:ext cx="9236075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Лист" r:id="rId4" imgW="8458112" imgH="3247953" progId="Excel.Sheet.12">
                  <p:embed/>
                </p:oleObj>
              </mc:Choice>
              <mc:Fallback>
                <p:oleObj name="Лист" r:id="rId4" imgW="8458112" imgH="324795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6075" cy="2286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96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1" y="334538"/>
            <a:ext cx="9465973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сельского хозяйства и регулирование рынков сельскохозяйственной продукции, сырья и продовольствия»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492443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lang="ru-RU" sz="1400" dirty="0">
                <a:solidFill>
                  <a:srgbClr val="EBEBEB"/>
                </a:solidFill>
              </a:rPr>
              <a:t>- </a:t>
            </a:r>
            <a:r>
              <a:rPr lang="ru-RU" sz="1200" dirty="0">
                <a:solidFill>
                  <a:srgbClr val="EBEBEB"/>
                </a:solidFill>
              </a:rPr>
              <a:t>Достижение значения индекса производства продукции сельского хозяйства (в сопоставимых ценах) к уровню 2021 года в 2030 году в объеме 95% по отношению к уровню 2021 года.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90530"/>
              </p:ext>
            </p:extLst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74279695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336742"/>
              </p:ext>
            </p:extLst>
          </p:nvPr>
        </p:nvGraphicFramePr>
        <p:xfrm>
          <a:off x="306388" y="2035483"/>
          <a:ext cx="9236075" cy="2642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3"/>
                        <a:ext cx="9236075" cy="264239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937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306611" y="334538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«СОВЕРШЕНСТВОВАНИЕ ГРАДОСТРОИТЕЛЬНОЙ ДЕЯТЕЛЬНОСТИ»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Обеспечение актуализации документов территориального планирования и градостроительного зонирования Казачинско-Ленского муниципального района к 2028 году на 100%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71120083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399557"/>
              </p:ext>
            </p:extLst>
          </p:nvPr>
        </p:nvGraphicFramePr>
        <p:xfrm>
          <a:off x="306388" y="2035482"/>
          <a:ext cx="9236075" cy="259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59366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456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fld id="{D25B72F6-9993-4405-9A1B-7A59DD567572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9126" y="163594"/>
            <a:ext cx="3187658" cy="4664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632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Промышленное производство</a:t>
            </a: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920261" y="8099"/>
            <a:ext cx="777478" cy="777478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endParaRPr lang="ru-RU" sz="1224">
              <a:solidFill>
                <a:prstClr val="white"/>
              </a:solidFill>
              <a:latin typeface="Arial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97739" y="8099"/>
            <a:ext cx="4826991" cy="93297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428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Обрабатывающее производство</a:t>
            </a:r>
            <a:r>
              <a:rPr lang="ru-RU" sz="1428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района является одними  из важнейших отраслей экономики, доля в общем объеме выручки составляет – 45,3%</a:t>
            </a:r>
            <a:endParaRPr lang="ru-RU" sz="1428" b="1" dirty="0">
              <a:ln w="12700">
                <a:solidFill>
                  <a:srgbClr val="A5A5A5">
                    <a:lumMod val="60000"/>
                    <a:lumOff val="40000"/>
                  </a:srgbClr>
                </a:solidFill>
                <a:prstDash val="solid"/>
              </a:ln>
              <a:solidFill>
                <a:prstClr val="black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38977" y="1087198"/>
            <a:ext cx="4980485" cy="334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377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53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обрабатывающих производств состоит из</a:t>
            </a:r>
            <a:r>
              <a:rPr lang="ru-RU" sz="15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4166" y="3724019"/>
            <a:ext cx="9062398" cy="3133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428" dirty="0">
                <a:solidFill>
                  <a:prstClr val="black"/>
                </a:solidFill>
                <a:latin typeface="Arial"/>
              </a:rPr>
              <a:t>              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Иркутской области реализуется национальный проект «Производительность труда». Основная задача национального проекта – обеспечить рост производительности труда на средних и крупных предприятиях базовых отраслей экономики не ниже чем на 5% в год.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Предприятие ООО «Магистраль-Транзит» вступило в 2022 году в национальный проект «Повышения производительности труда», планируемая реализация проекта - 3 года.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В 2024 году в национальный проект «Повышения производительности труда» вошло предприятие ООО «</a:t>
            </a:r>
            <a:r>
              <a:rPr lang="ru-RU" sz="1224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Русфорест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Магистральный». Предприятие вошло в нацпроект с целью увеличить производительность цеха по выпуску строганных сухих изделий (это максимальный уровень переработки древесины). 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endParaRPr lang="ru-RU" sz="1224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В 2025 году предприятие ООО «</a:t>
            </a:r>
            <a:r>
              <a:rPr lang="ru-RU" sz="1224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КиренскЛесИнвест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вошло в федеральный проект «Производительность труда» на получение господдержке по линии нацпроекта «Эффективная и конкурентная экономика». Основным направлением деятельности «</a:t>
            </a:r>
            <a:r>
              <a:rPr lang="ru-RU" sz="1224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КиренскЛесИнвест</a:t>
            </a:r>
            <a:r>
              <a:rPr lang="ru-RU" sz="1224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производство сырых пиломатериалов, их сушка и сортировка. Отгрузка готовой продукции осуществляется железнодорожным транспортом. Весь производственный цикл предприятия выстроен на собственном сырье.</a:t>
            </a:r>
          </a:p>
          <a:p>
            <a:pPr algn="just" defTabSz="932962" fontAlgn="base">
              <a:spcBef>
                <a:spcPct val="0"/>
              </a:spcBef>
              <a:spcAft>
                <a:spcPct val="0"/>
              </a:spcAft>
            </a:pPr>
            <a:endParaRPr lang="ru-RU" sz="1224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/>
          </p:nvPr>
        </p:nvGraphicFramePr>
        <p:xfrm>
          <a:off x="4862420" y="1147251"/>
          <a:ext cx="466486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444662" y="925099"/>
          <a:ext cx="466486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7441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транспортного комплекса»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600" dirty="0" smtClean="0">
                <a:solidFill>
                  <a:srgbClr val="EBEBEB"/>
                </a:solidFill>
              </a:rPr>
              <a:t>Сохранение доступности муниципальных транспортных услуг для населения района на уровне 100% к 2030 году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278744660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082110"/>
              </p:ext>
            </p:extLst>
          </p:nvPr>
        </p:nvGraphicFramePr>
        <p:xfrm>
          <a:off x="306388" y="2035483"/>
          <a:ext cx="9236075" cy="259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3"/>
                        <a:ext cx="9236075" cy="259366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78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дорожного хозяйства»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Ежегодное обеспечение бесперебойного и безопасного функционирования дорожного движения на автомобильных дорогах общего пользования местного значения на 100% до 2030 года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152043"/>
              </p:ext>
            </p:extLst>
          </p:nvPr>
        </p:nvGraphicFramePr>
        <p:xfrm>
          <a:off x="306610" y="2035482"/>
          <a:ext cx="9234906" cy="2593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366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17394804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8934943"/>
              </p:ext>
            </p:extLst>
          </p:nvPr>
        </p:nvGraphicFramePr>
        <p:xfrm>
          <a:off x="306388" y="2035482"/>
          <a:ext cx="9236075" cy="2593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5936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040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2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жилищно-коммунального хозяйства и повышение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энергоэффективности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200" dirty="0">
                <a:solidFill>
                  <a:srgbClr val="EBEBEB"/>
                </a:solidFill>
              </a:rPr>
              <a:t>Количество приборов учета потребления энергетических ресурсов к 2030 году составит до 5 единиц»</a:t>
            </a:r>
          </a:p>
          <a:p>
            <a:pPr lvl="0"/>
            <a:r>
              <a:rPr lang="ru-RU" sz="1200" dirty="0">
                <a:solidFill>
                  <a:srgbClr val="EBEBEB"/>
                </a:solidFill>
              </a:rPr>
              <a:t>- Ежегодная 100% подготовка объектов жилищно-коммунального хозяйства к отопительному сезону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85921014"/>
              </p:ext>
            </p:extLst>
          </p:nvPr>
        </p:nvGraphicFramePr>
        <p:xfrm>
          <a:off x="392113" y="4504623"/>
          <a:ext cx="9148985" cy="217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020022"/>
              </p:ext>
            </p:extLst>
          </p:nvPr>
        </p:nvGraphicFramePr>
        <p:xfrm>
          <a:off x="306388" y="2061881"/>
          <a:ext cx="9236075" cy="2442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1881"/>
                        <a:ext cx="9236075" cy="2442741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57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«Охрана окружающей среды»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400" dirty="0">
                <a:solidFill>
                  <a:srgbClr val="EBEBEB"/>
                </a:solidFill>
              </a:rPr>
              <a:t>Снижение площади, подвергшейся загрязнению в результате несанкционированного размещения отходов до </a:t>
            </a:r>
            <a:r>
              <a:rPr lang="ru-RU" sz="1400" dirty="0" smtClean="0">
                <a:solidFill>
                  <a:srgbClr val="EBEBEB"/>
                </a:solidFill>
              </a:rPr>
              <a:t>11,7 </a:t>
            </a:r>
            <a:r>
              <a:rPr lang="ru-RU" sz="1400" dirty="0">
                <a:solidFill>
                  <a:srgbClr val="EBEBEB"/>
                </a:solidFill>
              </a:rPr>
              <a:t>гектар к 2030 году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04377440"/>
              </p:ext>
            </p:extLst>
          </p:nvPr>
        </p:nvGraphicFramePr>
        <p:xfrm>
          <a:off x="392113" y="4543124"/>
          <a:ext cx="9148985" cy="214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9659585"/>
              </p:ext>
            </p:extLst>
          </p:nvPr>
        </p:nvGraphicFramePr>
        <p:xfrm>
          <a:off x="306388" y="2062163"/>
          <a:ext cx="9236075" cy="239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6075" cy="2394333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53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3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</a:rPr>
              <a:t>«Безопасность населения и территории»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lang="ru-RU" sz="1200" dirty="0">
                <a:solidFill>
                  <a:srgbClr val="EBEBEB"/>
                </a:solidFill>
              </a:rPr>
              <a:t>- </a:t>
            </a:r>
            <a:r>
              <a:rPr lang="ru-RU" sz="1200" dirty="0" smtClean="0">
                <a:solidFill>
                  <a:srgbClr val="EBEBEB"/>
                </a:solidFill>
              </a:rPr>
              <a:t>1.Снижение </a:t>
            </a:r>
            <a:r>
              <a:rPr lang="ru-RU" sz="1200" dirty="0">
                <a:solidFill>
                  <a:srgbClr val="EBEBEB"/>
                </a:solidFill>
              </a:rPr>
              <a:t>рисков возникновения и минимизация последствий ЧС.</a:t>
            </a:r>
          </a:p>
          <a:p>
            <a:pPr lvl="0"/>
            <a:r>
              <a:rPr lang="ru-RU" sz="1200" dirty="0" smtClean="0">
                <a:solidFill>
                  <a:srgbClr val="EBEBEB"/>
                </a:solidFill>
              </a:rPr>
              <a:t>2.Обеспечение </a:t>
            </a:r>
            <a:r>
              <a:rPr lang="ru-RU" sz="1200" dirty="0">
                <a:solidFill>
                  <a:srgbClr val="EBEBEB"/>
                </a:solidFill>
              </a:rPr>
              <a:t>уровня охвата населения муниципального района автоматизированной системой централизованного оповещения о чрезвычайных ситуациях к 2030 году не менее 96 %</a:t>
            </a:r>
          </a:p>
          <a:p>
            <a:pPr lvl="0"/>
            <a:r>
              <a:rPr lang="ru-RU" sz="1200" dirty="0" smtClean="0">
                <a:solidFill>
                  <a:srgbClr val="EBEBEB"/>
                </a:solidFill>
              </a:rPr>
              <a:t>3.Минимизация </a:t>
            </a:r>
            <a:r>
              <a:rPr lang="ru-RU" sz="1200" dirty="0">
                <a:solidFill>
                  <a:srgbClr val="EBEBEB"/>
                </a:solidFill>
              </a:rPr>
              <a:t>фактов терроризма и экстремизма на территории муниципального района к 2030 году.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2729454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287676"/>
              </p:ext>
            </p:extLst>
          </p:nvPr>
        </p:nvGraphicFramePr>
        <p:xfrm>
          <a:off x="306388" y="2035175"/>
          <a:ext cx="9234487" cy="278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Лист" r:id="rId4" imgW="8458112" imgH="3495825" progId="Excel.Sheet.12">
                  <p:embed/>
                </p:oleObj>
              </mc:Choice>
              <mc:Fallback>
                <p:oleObj name="Лист" r:id="rId4" imgW="8458112" imgH="3495825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175"/>
                        <a:ext cx="9234487" cy="278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72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3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altLang="ru-RU" sz="2000" dirty="0">
                <a:solidFill>
                  <a:srgbClr val="543232"/>
                </a:solidFill>
              </a:rPr>
              <a:t>«Социальная поддержка населения» 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9002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Цель программы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</a:rPr>
              <a:t>- </a:t>
            </a:r>
            <a:r>
              <a:rPr lang="ru-RU" sz="1050" dirty="0" smtClean="0">
                <a:solidFill>
                  <a:srgbClr val="EBEBEB"/>
                </a:solidFill>
              </a:rPr>
              <a:t> </a:t>
            </a:r>
            <a:r>
              <a:rPr lang="ru-RU" sz="1050" dirty="0">
                <a:solidFill>
                  <a:srgbClr val="EBEBEB"/>
                </a:solidFill>
              </a:rPr>
              <a:t>Обеспечение социальной поддержки граждан, основанной на принципах адресности и нуждаемости, направленной на решение задач, связанных с повышением благосостояния населения исходя из 100 % предоставления мер социальной поддержки гражданам, имеющим право на их получение, ежегодно;</a:t>
            </a:r>
          </a:p>
          <a:p>
            <a:pPr lvl="0"/>
            <a:r>
              <a:rPr lang="ru-RU" sz="1050" dirty="0">
                <a:solidFill>
                  <a:srgbClr val="EBEBEB"/>
                </a:solidFill>
              </a:rPr>
              <a:t>- Оказание информационной, финансовой, организационной и имущественной поддержки СОНКО  ежегодно до 6 единиц ;</a:t>
            </a:r>
          </a:p>
          <a:p>
            <a:pPr lvl="0"/>
            <a:r>
              <a:rPr lang="ru-RU" sz="1050" dirty="0">
                <a:solidFill>
                  <a:srgbClr val="EBEBEB"/>
                </a:solidFill>
              </a:rPr>
              <a:t>- Конфликтов на межнациональной и межрелигиозной почве на территории муниципального района до 0 ежегодно.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877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7671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05019458"/>
              </p:ext>
            </p:extLst>
          </p:nvPr>
        </p:nvGraphicFramePr>
        <p:xfrm>
          <a:off x="392531" y="5112860"/>
          <a:ext cx="9148985" cy="1571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contrast="1000"/>
          </a:blip>
          <a:stretch>
            <a:fillRect/>
          </a:stretch>
        </p:blipFill>
        <p:spPr>
          <a:xfrm>
            <a:off x="321803" y="2061882"/>
            <a:ext cx="9219295" cy="287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 1 муниципальный проект,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«Физическая культура и спорт»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Рост доли населения, систематически занимающегося физической культурой и спортом, в общей численности населения в возрасте от 3 до 79 лет до 48,15% к 2030 </a:t>
            </a:r>
            <a:r>
              <a:rPr lang="ru-RU" sz="1600" dirty="0" smtClean="0">
                <a:solidFill>
                  <a:srgbClr val="EBEBEB"/>
                </a:solidFill>
              </a:rPr>
              <a:t>году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41457774"/>
              </p:ext>
            </p:extLst>
          </p:nvPr>
        </p:nvGraphicFramePr>
        <p:xfrm>
          <a:off x="306611" y="4687503"/>
          <a:ext cx="9234488" cy="1996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839165"/>
              </p:ext>
            </p:extLst>
          </p:nvPr>
        </p:nvGraphicFramePr>
        <p:xfrm>
          <a:off x="306388" y="2035482"/>
          <a:ext cx="9236075" cy="2863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Лист" r:id="rId4" imgW="8458112" imgH="3847970" progId="Excel.Sheet.12">
                  <p:embed/>
                </p:oleObj>
              </mc:Choice>
              <mc:Fallback>
                <p:oleObj name="Лист" r:id="rId4" imgW="8458112" imgH="3847970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86377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814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2</a:t>
            </a:r>
            <a:r>
              <a:rPr kumimoji="0" lang="ru-RU" altLang="ru-RU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 </a:t>
            </a: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«Молодежная политика»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400" dirty="0">
                <a:solidFill>
                  <a:srgbClr val="EBEBEB"/>
                </a:solidFill>
              </a:rPr>
              <a:t>Увеличение количества молодежи в возрасте от 14 до 35 лет, вовлеченной в мероприятия сферы молодежной политики, до 5 300 человек к 2030   году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436407"/>
              </p:ext>
            </p:extLst>
          </p:nvPr>
        </p:nvGraphicFramePr>
        <p:xfrm>
          <a:off x="306610" y="2061881"/>
          <a:ext cx="9234906" cy="2490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90867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73336262"/>
              </p:ext>
            </p:extLst>
          </p:nvPr>
        </p:nvGraphicFramePr>
        <p:xfrm>
          <a:off x="392113" y="4702966"/>
          <a:ext cx="9148985" cy="198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447484"/>
              </p:ext>
            </p:extLst>
          </p:nvPr>
        </p:nvGraphicFramePr>
        <p:xfrm>
          <a:off x="306388" y="2061881"/>
          <a:ext cx="9236075" cy="2517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1881"/>
                        <a:ext cx="9236075" cy="251726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567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2  комплекса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</a:rPr>
              <a:t>«Сохранение здоровья населения»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200" noProof="0" dirty="0" smtClean="0">
                <a:solidFill>
                  <a:srgbClr val="EBEBEB"/>
                </a:solidFill>
              </a:rPr>
              <a:t>1</a:t>
            </a:r>
            <a:r>
              <a:rPr lang="ru-RU" sz="1200" dirty="0" smtClean="0">
                <a:solidFill>
                  <a:srgbClr val="EBEBEB"/>
                </a:solidFill>
              </a:rPr>
              <a:t> Ежегодная </a:t>
            </a:r>
            <a:r>
              <a:rPr lang="ru-RU" sz="1200" dirty="0">
                <a:solidFill>
                  <a:srgbClr val="EBEBEB"/>
                </a:solidFill>
              </a:rPr>
              <a:t>доля отдельных категорий медицинских работников получивших муниципальную поддержку -100</a:t>
            </a:r>
            <a:r>
              <a:rPr lang="ru-RU" sz="1200" dirty="0" smtClean="0">
                <a:solidFill>
                  <a:srgbClr val="EBEBEB"/>
                </a:solidFill>
              </a:rPr>
              <a:t>%; 2 Количество </a:t>
            </a:r>
            <a:r>
              <a:rPr lang="ru-RU" sz="1200" dirty="0">
                <a:solidFill>
                  <a:srgbClr val="EBEBEB"/>
                </a:solidFill>
              </a:rPr>
              <a:t>публикаций, направленных на формирование системы мотивации граждан к ЗОЖ составит к 2030 году до 140 публикаций</a:t>
            </a:r>
            <a:r>
              <a:rPr lang="ru-RU" sz="1200" dirty="0" smtClean="0">
                <a:solidFill>
                  <a:srgbClr val="EBEBEB"/>
                </a:solidFill>
              </a:rPr>
              <a:t>; 3 Проведение </a:t>
            </a:r>
            <a:r>
              <a:rPr lang="ru-RU" sz="1200" dirty="0">
                <a:solidFill>
                  <a:srgbClr val="EBEBEB"/>
                </a:solidFill>
              </a:rPr>
              <a:t>мероприятий, направленных на укрепление здоровья граждан, пропаганде здорового образа жизни до 3-х в год к 2030 году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276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112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305424457"/>
              </p:ext>
            </p:extLst>
          </p:nvPr>
        </p:nvGraphicFramePr>
        <p:xfrm>
          <a:off x="392113" y="4823011"/>
          <a:ext cx="9148985" cy="1861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323417"/>
              </p:ext>
            </p:extLst>
          </p:nvPr>
        </p:nvGraphicFramePr>
        <p:xfrm>
          <a:off x="306388" y="2035175"/>
          <a:ext cx="9234487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Лист" r:id="rId4" imgW="8458112" imgH="3343451" progId="Excel.Sheet.12">
                  <p:embed/>
                </p:oleObj>
              </mc:Choice>
              <mc:Fallback>
                <p:oleObj name="Лист" r:id="rId4" imgW="8458112" imgH="3343451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175"/>
                        <a:ext cx="9234487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70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0823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 1 муниципальный проект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«Молодым семьям -  доступное жилье»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Оказание финансовой поддержки 8 молодым семьям в решении жилищной проблемы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86699247"/>
              </p:ext>
            </p:extLst>
          </p:nvPr>
        </p:nvGraphicFramePr>
        <p:xfrm>
          <a:off x="306611" y="4554070"/>
          <a:ext cx="9234488" cy="213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736146"/>
              </p:ext>
            </p:extLst>
          </p:nvPr>
        </p:nvGraphicFramePr>
        <p:xfrm>
          <a:off x="306388" y="2035482"/>
          <a:ext cx="9236075" cy="2632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8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35482"/>
                        <a:ext cx="9236075" cy="2632771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007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5EDA6E-D7B2-4F8C-8685-E8F6D5868040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потенциал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9126" y="834686"/>
            <a:ext cx="3636052" cy="382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22" b="1" dirty="0">
                <a:latin typeface="Times New Roman" pitchFamily="18" charset="0"/>
                <a:cs typeface="Times New Roman" pitchFamily="18" charset="0"/>
              </a:rPr>
              <a:t>Источники </a:t>
            </a:r>
            <a:r>
              <a:rPr lang="ru-RU" sz="1837" b="1" dirty="0">
                <a:latin typeface="Times New Roman" pitchFamily="18" charset="0"/>
                <a:cs typeface="Times New Roman" pitchFamily="18" charset="0"/>
              </a:rPr>
              <a:t> инвестиций в 2024 году</a:t>
            </a:r>
            <a:r>
              <a:rPr lang="ru-RU" sz="1837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6874" y="3273505"/>
            <a:ext cx="8552253" cy="33938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2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28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среднесрочной перспективе основной приток инвестиций будет обеспечиваться за счет реализации инвестиционных проектов:</a:t>
            </a:r>
          </a:p>
          <a:p>
            <a:pPr algn="just"/>
            <a:r>
              <a:rPr lang="ru-RU" sz="1837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Эксплуатационное бурение. Обустройство </a:t>
            </a:r>
            <a:r>
              <a:rPr lang="ru-RU" sz="12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Ковыктинского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ГКМ, планируемый срок реализации до 2030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1.1. Объекты инфраструктуры для эксплуатации линейной части газопровода» в составе стройки «Магистральный газопровод «Сила Сибири». Участок «</a:t>
            </a:r>
            <a:r>
              <a:rPr lang="ru-RU" sz="12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Ковыкта-Чаянда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до 2026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5. Объекты УКПГ-2 (1 очередь строительства). Внеплощадочные коммуникации в районе терминала отгрузки конденсата в п. </a:t>
            </a:r>
            <a:r>
              <a:rPr lang="ru-RU" sz="127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Окунайский</a:t>
            </a:r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2025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8.2.3. Объекты 3 очереди строительства до 2025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10. Подключение дополнительных кустов газовых скважин к УКПГ-1, 2, 45 (в том числе эксплуатационные скважины) до 2030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13. Объекты УКПГ-45 (в том числе эксплуатационные скважины) до 2028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13.1.1. Площадки для бурения и подъездные дороги к ним в районе УКПГ-45 (5 кустов) до 2027 года;</a:t>
            </a:r>
          </a:p>
          <a:p>
            <a:pPr algn="just"/>
            <a:r>
              <a:rPr lang="ru-RU" sz="12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- Этап 15. Продуктопровод промысловый (НК и ВМР) от УКПГ-45 до УКПГ-2 до 2027 года.</a:t>
            </a:r>
          </a:p>
          <a:p>
            <a:pPr algn="just"/>
            <a:endParaRPr lang="ru-RU" sz="1428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322087" y="1329810"/>
          <a:ext cx="4416235" cy="2190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417340" y="1407559"/>
          <a:ext cx="3991426" cy="1788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/>
          </p:nvPr>
        </p:nvGraphicFramePr>
        <p:xfrm>
          <a:off x="4898489" y="85847"/>
          <a:ext cx="4448755" cy="2798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/>
          </p:nvPr>
        </p:nvGraphicFramePr>
        <p:xfrm>
          <a:off x="493345" y="1329810"/>
          <a:ext cx="4244977" cy="1710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1359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«Обеспечение защиты прав потребителей»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7386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400" dirty="0">
                <a:solidFill>
                  <a:srgbClr val="EBEBEB"/>
                </a:solidFill>
              </a:rPr>
              <a:t>Повышение правовой грамотности потребителей за счёт увеличения мероприятий информационно-просветительского характера, направленных на просвещение и информирование потребителей.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613571396"/>
              </p:ext>
            </p:extLst>
          </p:nvPr>
        </p:nvGraphicFramePr>
        <p:xfrm>
          <a:off x="392113" y="4803006"/>
          <a:ext cx="9148985" cy="1881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910716"/>
              </p:ext>
            </p:extLst>
          </p:nvPr>
        </p:nvGraphicFramePr>
        <p:xfrm>
          <a:off x="306388" y="2062164"/>
          <a:ext cx="9236075" cy="2586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4"/>
                        <a:ext cx="9236075" cy="25868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895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«Улучшение условий и охраны труда»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</a:t>
            </a:r>
            <a:r>
              <a:rPr lang="ru-RU" sz="1400" dirty="0">
                <a:solidFill>
                  <a:srgbClr val="EBEBEB"/>
                </a:solidFill>
              </a:rPr>
              <a:t>программы Уровень производственного травматизма со смертельным исходом и профессиональной заболеваемости работников организаций до 0 человек к 2030 году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061882"/>
          <a:ext cx="9234906" cy="199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99130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41077262"/>
              </p:ext>
            </p:extLst>
          </p:nvPr>
        </p:nvGraphicFramePr>
        <p:xfrm>
          <a:off x="392113" y="4702966"/>
          <a:ext cx="9148985" cy="198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952989"/>
              </p:ext>
            </p:extLst>
          </p:nvPr>
        </p:nvGraphicFramePr>
        <p:xfrm>
          <a:off x="306388" y="2062163"/>
          <a:ext cx="9236075" cy="2519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3"/>
                        <a:ext cx="9236075" cy="2519461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49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489397" y="1727705"/>
            <a:ext cx="88993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1 комплекс процессных мероприятий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373487"/>
            <a:ext cx="946597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МП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«Профилактика правонарушений»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184" y="896708"/>
            <a:ext cx="9465972" cy="73866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программы </a:t>
            </a:r>
            <a:r>
              <a:rPr lang="ru-RU" sz="1400" dirty="0">
                <a:solidFill>
                  <a:srgbClr val="EBEBEB"/>
                </a:solidFill>
              </a:rPr>
              <a:t>- Снижение количества преступлений по месту жительства и в общественных местах, в том числе совершенным несовершеннолетними гражданами до 210 единиц к 2030 году; </a:t>
            </a:r>
          </a:p>
          <a:p>
            <a:pPr lvl="0"/>
            <a:r>
              <a:rPr lang="ru-RU" sz="1400" dirty="0">
                <a:solidFill>
                  <a:srgbClr val="EBEBEB"/>
                </a:solidFill>
              </a:rPr>
              <a:t>- Отсутствие фактов правонарушений среди лиц, освободившихся из мест лишения свободы к 2030 году.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635464"/>
              </p:ext>
            </p:extLst>
          </p:nvPr>
        </p:nvGraphicFramePr>
        <p:xfrm>
          <a:off x="306610" y="1990448"/>
          <a:ext cx="9234906" cy="2285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5718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32222599"/>
              </p:ext>
            </p:extLst>
          </p:nvPr>
        </p:nvGraphicFramePr>
        <p:xfrm>
          <a:off x="392113" y="4774674"/>
          <a:ext cx="9148985" cy="1909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392048"/>
              </p:ext>
            </p:extLst>
          </p:nvPr>
        </p:nvGraphicFramePr>
        <p:xfrm>
          <a:off x="306388" y="2062164"/>
          <a:ext cx="9236075" cy="2569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9" name="Лист" r:id="rId4" imgW="8458112" imgH="3524263" progId="Excel.Sheet.12">
                  <p:embed/>
                </p:oleObj>
              </mc:Choice>
              <mc:Fallback>
                <p:oleObj name="Лист" r:id="rId4" imgW="8458112" imgH="3524263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062164"/>
                        <a:ext cx="9236075" cy="256907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53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06389" y="1727705"/>
            <a:ext cx="92360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Times New Roman" pitchFamily="18" charset="0"/>
              </a:rPr>
              <a:t>Состав программы:   1 муниципальный проект</a:t>
            </a: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Times New Roman" pitchFamily="18" charset="0"/>
            </a:endParaRP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75126" y="219599"/>
            <a:ext cx="946597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43232"/>
                </a:solidFill>
                <a:effectLst/>
                <a:uLnTx/>
                <a:uFillTx/>
                <a:latin typeface="Trebuchet MS" panose="020B0603020202020204"/>
              </a:rPr>
              <a:t>МП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«Переселение граждан, проживающих на территории Казачинско-Ленского муниципального района, из аварийного жилищного фонда, признанного таковым после 1 января 2017 года, в 2026 году»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6388" y="896708"/>
            <a:ext cx="9466196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Цель программы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 </a:t>
            </a:r>
            <a:r>
              <a:rPr lang="ru-RU" sz="1600" dirty="0">
                <a:solidFill>
                  <a:srgbClr val="EBEBEB"/>
                </a:solidFill>
              </a:rPr>
              <a:t>Семей, улучивших жилищные условия к 2030 году составит 37 семей (100 человек)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BEBEB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06610" y="2223247"/>
          <a:ext cx="9234906" cy="2141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4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1163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45713" marB="45713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235868951"/>
              </p:ext>
            </p:extLst>
          </p:nvPr>
        </p:nvGraphicFramePr>
        <p:xfrm>
          <a:off x="306611" y="4908884"/>
          <a:ext cx="9234488" cy="1775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887272"/>
              </p:ext>
            </p:extLst>
          </p:nvPr>
        </p:nvGraphicFramePr>
        <p:xfrm>
          <a:off x="306388" y="2222499"/>
          <a:ext cx="9236075" cy="2542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" name="Лист" r:id="rId4" imgW="8458112" imgH="3648199" progId="Excel.Sheet.12">
                  <p:embed/>
                </p:oleObj>
              </mc:Choice>
              <mc:Fallback>
                <p:oleObj name="Лист" r:id="rId4" imgW="8458112" imgH="3648199" progId="Excel.Sheet.12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2222499"/>
                        <a:ext cx="9236075" cy="254200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630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3508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543232"/>
                </a:solidFill>
              </a:rPr>
              <a:t>Расходы бюджета района на социальную поддержку отдельных категорий граждан</a:t>
            </a:r>
            <a:endParaRPr lang="ru-RU" altLang="ru-RU" sz="20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94624076"/>
              </p:ext>
            </p:extLst>
          </p:nvPr>
        </p:nvGraphicFramePr>
        <p:xfrm>
          <a:off x="392113" y="5757788"/>
          <a:ext cx="9148985" cy="11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674977"/>
              </p:ext>
            </p:extLst>
          </p:nvPr>
        </p:nvGraphicFramePr>
        <p:xfrm>
          <a:off x="233082" y="756191"/>
          <a:ext cx="9426073" cy="50015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55574">
                  <a:extLst>
                    <a:ext uri="{9D8B030D-6E8A-4147-A177-3AD203B41FA5}">
                      <a16:colId xmlns:a16="http://schemas.microsoft.com/office/drawing/2014/main" val="2317094625"/>
                    </a:ext>
                  </a:extLst>
                </a:gridCol>
                <a:gridCol w="707158">
                  <a:extLst>
                    <a:ext uri="{9D8B030D-6E8A-4147-A177-3AD203B41FA5}">
                      <a16:colId xmlns:a16="http://schemas.microsoft.com/office/drawing/2014/main" val="3743905738"/>
                    </a:ext>
                  </a:extLst>
                </a:gridCol>
                <a:gridCol w="685146">
                  <a:extLst>
                    <a:ext uri="{9D8B030D-6E8A-4147-A177-3AD203B41FA5}">
                      <a16:colId xmlns:a16="http://schemas.microsoft.com/office/drawing/2014/main" val="1207683463"/>
                    </a:ext>
                  </a:extLst>
                </a:gridCol>
                <a:gridCol w="693428">
                  <a:extLst>
                    <a:ext uri="{9D8B030D-6E8A-4147-A177-3AD203B41FA5}">
                      <a16:colId xmlns:a16="http://schemas.microsoft.com/office/drawing/2014/main" val="2358739560"/>
                    </a:ext>
                  </a:extLst>
                </a:gridCol>
                <a:gridCol w="634711">
                  <a:extLst>
                    <a:ext uri="{9D8B030D-6E8A-4147-A177-3AD203B41FA5}">
                      <a16:colId xmlns:a16="http://schemas.microsoft.com/office/drawing/2014/main" val="837809467"/>
                    </a:ext>
                  </a:extLst>
                </a:gridCol>
                <a:gridCol w="650056">
                  <a:extLst>
                    <a:ext uri="{9D8B030D-6E8A-4147-A177-3AD203B41FA5}">
                      <a16:colId xmlns:a16="http://schemas.microsoft.com/office/drawing/2014/main" val="2823048389"/>
                    </a:ext>
                  </a:extLst>
                </a:gridCol>
              </a:tblGrid>
              <a:tr h="15521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Направление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3732253"/>
                  </a:ext>
                </a:extLst>
              </a:tr>
              <a:tr h="15521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бесплатным двухразовым питанием детей-инвалидов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649,6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834,4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9029681"/>
                  </a:ext>
                </a:extLst>
              </a:tr>
              <a:tr h="15521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бесплатным двухразовым питанием обучающихся с ограниченными возможностями здоровья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1 583,0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1 329,1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1 329,1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8763508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бесплатным питьевым молоком обучающихся 1 - 4 классов муниципальных общеобразовательных организаций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1 487,7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1 703,0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2458141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Организация бесплатного горячего питания обучающихся, получающих начальное общее образование в муниципальных образовательных организациях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12 217,0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13 393,6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14 640,0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15 496,9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14 921,9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9640932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по предоставлению дополнительных мер социальной поддержки многодетным и малоимущим семьям (питание обучающихся за счет бюджета района)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526,8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775,0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1 332,0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2333455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Компенсация родительской платы за присмотр и уход за детьми, осваивающими программу дошкольного образования в ОО, реализующих программы дошкольного образования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5562882"/>
                  </a:ext>
                </a:extLst>
              </a:tr>
              <a:tr h="22827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Предоставлению мер социальной поддержки многодетным и малоимущим семьям (питание обучающихся)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3 852,2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5 406,7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6 991,3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6 991,3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6 991,3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7695056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бесплатным питанием обучающихся, пребывающих на полном государственном обеспечении посещающих муниципальные общеобразовательные организации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87085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оказание помощи участникам Специальной военной операции  и ветеранам Великой Отечественной войны (дети войны, труженики тыла)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984,0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1634636"/>
                  </a:ext>
                </a:extLst>
              </a:tr>
              <a:tr h="15521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Материальная помощь гражданам в связи с трудной жизненной ситуацией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866,6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6106687"/>
                  </a:ext>
                </a:extLst>
              </a:tr>
              <a:tr h="15521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Поддержка  семей с новорожденными детьми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016109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Обеспечение питанием детей-инвалидов, детей-сирот и детей, оставшимися без попечения родителей, а также за детей с туберкулезной интоксикацией, освобожденных от родительской платы в дошкольных учредениях.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547,4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6968990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Возмещение расходов, связанных с оказанием услуг по пассажирским перевозкам автомобильным транспортом по маршруту"Казачинское -Улькан - Казачинское"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65594887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проезда до места обучения и обратно студентов из малообеспеченных семей, обучающихся в ГБПОУ ИО «Иркутский колледж автомобильного транспорта и дорожного строительства»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356,0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356,0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1561337"/>
                  </a:ext>
                </a:extLst>
              </a:tr>
              <a:tr h="44739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Материальная помощь семьям мобилизованных и военнослужащих, участвующих в специальной военной операции, и предоставление единовременной денежной выплаты гражданам, призванным на частичную мобилизацию  из Казачинско-Ленского муниципального  района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7 584,0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9 070,0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4 540,0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1413015"/>
                  </a:ext>
                </a:extLst>
              </a:tr>
              <a:tr h="3013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Пенсионное обеспечение лиц, замещавших муниципальные должности и должности муниципальных служащих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8 694,4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8 702,6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10 401,0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663756"/>
                  </a:ext>
                </a:extLst>
              </a:tr>
              <a:tr h="15521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Выплаты Почетным гражданам Казачинско-Ленского муниципального района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945,0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7888724"/>
                  </a:ext>
                </a:extLst>
              </a:tr>
              <a:tr h="19180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38 885,1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45 039,4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44 851,7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29 467,3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28 892,3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70277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dirty="0">
                <a:solidFill>
                  <a:srgbClr val="543232"/>
                </a:solidFill>
              </a:rPr>
              <a:t>Расходы бюджета района на реализацию мероприятий </a:t>
            </a:r>
            <a:endParaRPr lang="ru-RU" altLang="ru-RU" sz="2800" dirty="0" smtClean="0">
              <a:solidFill>
                <a:srgbClr val="543232"/>
              </a:solidFill>
            </a:endParaRPr>
          </a:p>
          <a:p>
            <a:pPr algn="ctr" eaLnBrk="1" hangingPunct="1"/>
            <a:r>
              <a:rPr lang="ru-RU" altLang="ru-RU" sz="2800" dirty="0" smtClean="0">
                <a:solidFill>
                  <a:srgbClr val="543232"/>
                </a:solidFill>
              </a:rPr>
              <a:t>в </a:t>
            </a:r>
            <a:r>
              <a:rPr lang="ru-RU" altLang="ru-RU" sz="2800" dirty="0">
                <a:solidFill>
                  <a:srgbClr val="543232"/>
                </a:solidFill>
              </a:rPr>
              <a:t>сфере молодежной политики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644488819"/>
              </p:ext>
            </p:extLst>
          </p:nvPr>
        </p:nvGraphicFramePr>
        <p:xfrm>
          <a:off x="392113" y="4663950"/>
          <a:ext cx="9148985" cy="2077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53578"/>
              </p:ext>
            </p:extLst>
          </p:nvPr>
        </p:nvGraphicFramePr>
        <p:xfrm>
          <a:off x="333083" y="1086055"/>
          <a:ext cx="9140489" cy="30923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2425">
                  <a:extLst>
                    <a:ext uri="{9D8B030D-6E8A-4147-A177-3AD203B41FA5}">
                      <a16:colId xmlns:a16="http://schemas.microsoft.com/office/drawing/2014/main" val="1624097241"/>
                    </a:ext>
                  </a:extLst>
                </a:gridCol>
                <a:gridCol w="714311">
                  <a:extLst>
                    <a:ext uri="{9D8B030D-6E8A-4147-A177-3AD203B41FA5}">
                      <a16:colId xmlns:a16="http://schemas.microsoft.com/office/drawing/2014/main" val="3167775087"/>
                    </a:ext>
                  </a:extLst>
                </a:gridCol>
                <a:gridCol w="781310">
                  <a:extLst>
                    <a:ext uri="{9D8B030D-6E8A-4147-A177-3AD203B41FA5}">
                      <a16:colId xmlns:a16="http://schemas.microsoft.com/office/drawing/2014/main" val="2308485384"/>
                    </a:ext>
                  </a:extLst>
                </a:gridCol>
                <a:gridCol w="933155">
                  <a:extLst>
                    <a:ext uri="{9D8B030D-6E8A-4147-A177-3AD203B41FA5}">
                      <a16:colId xmlns:a16="http://schemas.microsoft.com/office/drawing/2014/main" val="2723589189"/>
                    </a:ext>
                  </a:extLst>
                </a:gridCol>
                <a:gridCol w="871870">
                  <a:extLst>
                    <a:ext uri="{9D8B030D-6E8A-4147-A177-3AD203B41FA5}">
                      <a16:colId xmlns:a16="http://schemas.microsoft.com/office/drawing/2014/main" val="1438836873"/>
                    </a:ext>
                  </a:extLst>
                </a:gridCol>
                <a:gridCol w="1057418">
                  <a:extLst>
                    <a:ext uri="{9D8B030D-6E8A-4147-A177-3AD203B41FA5}">
                      <a16:colId xmlns:a16="http://schemas.microsoft.com/office/drawing/2014/main" val="2756831954"/>
                    </a:ext>
                  </a:extLst>
                </a:gridCol>
              </a:tblGrid>
              <a:tr h="6205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муниципальной программы, в рамках которой осуществляется исполнение мероприятий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215869"/>
                  </a:ext>
                </a:extLst>
              </a:tr>
              <a:tr h="536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отдыха и оздоровления детей»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15 262,5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18 211,5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12 774,3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10 874,3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9 874,3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87981259"/>
                  </a:ext>
                </a:extLst>
              </a:tr>
              <a:tr h="559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временной занятости несовершеннолетних граждан» МП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образования»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2 182,7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635,0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10690139"/>
                  </a:ext>
                </a:extLst>
              </a:tr>
              <a:tr h="428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униципальная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 «Молодежная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политика»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11 687,5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12 146,7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9 510,8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7 525,8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6 445,8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6386781"/>
                  </a:ext>
                </a:extLst>
              </a:tr>
              <a:tr h="46594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«Молодым семьям – доступное жилье»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5 365,0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2 107,6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4 223,5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7648707"/>
                  </a:ext>
                </a:extLst>
              </a:tr>
              <a:tr h="329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34 497,7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35 100,8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27 508,6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18 550,1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16 470,1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2205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37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193183" y="116959"/>
            <a:ext cx="9465973" cy="8612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543232"/>
                </a:solidFill>
              </a:rPr>
              <a:t>Расходы бюджета района на </a:t>
            </a:r>
            <a:r>
              <a:rPr lang="ru-RU" altLang="ru-RU" sz="2800" b="1" dirty="0" smtClean="0">
                <a:solidFill>
                  <a:srgbClr val="543232"/>
                </a:solidFill>
              </a:rPr>
              <a:t>предоставление финансовой поддержки поселениям Казачинско-Ленского района</a:t>
            </a:r>
            <a:endParaRPr lang="ru-RU" altLang="ru-RU" sz="2800" b="1" dirty="0">
              <a:solidFill>
                <a:srgbClr val="543232"/>
              </a:solidFill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146907702"/>
              </p:ext>
            </p:extLst>
          </p:nvPr>
        </p:nvGraphicFramePr>
        <p:xfrm>
          <a:off x="279132" y="4870383"/>
          <a:ext cx="9380023" cy="1870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477779"/>
              </p:ext>
            </p:extLst>
          </p:nvPr>
        </p:nvGraphicFramePr>
        <p:xfrm>
          <a:off x="193184" y="1095150"/>
          <a:ext cx="9347914" cy="3522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104">
                  <a:extLst>
                    <a:ext uri="{9D8B030D-6E8A-4147-A177-3AD203B41FA5}">
                      <a16:colId xmlns:a16="http://schemas.microsoft.com/office/drawing/2014/main" val="3458579284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528255143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44097549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1774856132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56146036"/>
                    </a:ext>
                  </a:extLst>
                </a:gridCol>
                <a:gridCol w="1001562">
                  <a:extLst>
                    <a:ext uri="{9D8B030D-6E8A-4147-A177-3AD203B41FA5}">
                      <a16:colId xmlns:a16="http://schemas.microsoft.com/office/drawing/2014/main" val="3436420844"/>
                    </a:ext>
                  </a:extLst>
                </a:gridCol>
              </a:tblGrid>
              <a:tr h="460100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75440994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492356"/>
                  </a:ext>
                </a:extLst>
              </a:tr>
              <a:tr h="204865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69470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4160046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354225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2287112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4021977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0311289"/>
                  </a:ext>
                </a:extLst>
              </a:tr>
              <a:tr h="335652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4903710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346939"/>
                  </a:ext>
                </a:extLst>
              </a:tr>
              <a:tr h="230050"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1420753"/>
                  </a:ext>
                </a:extLst>
              </a:tr>
              <a:tr h="446568">
                <a:tc>
                  <a:txBody>
                    <a:bodyPr/>
                    <a:lstStyle/>
                    <a:p>
                      <a:pPr algn="l" fontAlgn="ctr"/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15172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" y="978195"/>
            <a:ext cx="9380023" cy="38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0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3200400" y="309563"/>
            <a:ext cx="3065463" cy="46196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Муниципальный долг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075315"/>
              </p:ext>
            </p:extLst>
          </p:nvPr>
        </p:nvGraphicFramePr>
        <p:xfrm>
          <a:off x="120650" y="896938"/>
          <a:ext cx="9602469" cy="3063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6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088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2023года, факт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2024 года,</a:t>
                      </a:r>
                    </a:p>
                    <a:p>
                      <a:r>
                        <a:rPr lang="ru-RU" sz="1500" dirty="0" smtClean="0"/>
                        <a:t>факт   </a:t>
                      </a:r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2025 года (ожидаемое)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2026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2027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На конец 2028 года, план</a:t>
                      </a:r>
                      <a:endParaRPr lang="ru-RU" sz="1500" dirty="0"/>
                    </a:p>
                  </a:txBody>
                  <a:tcPr marL="91439" marR="91439" marT="45729" marB="45729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2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Кредиты кредитных организаций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Бюджетные</a:t>
                      </a:r>
                      <a:r>
                        <a:rPr lang="ru-RU" sz="1600" baseline="0" dirty="0" smtClean="0"/>
                        <a:t> кредиты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Муниципальный долг, всего</a:t>
                      </a:r>
                      <a:endParaRPr lang="ru-RU" sz="1600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90 000,0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90 000,0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148 000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148 000,0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202 000,0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0,0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b="1" dirty="0" smtClean="0"/>
                        <a:t>202 000,0</a:t>
                      </a:r>
                      <a:endParaRPr lang="ru-RU" sz="1400" b="1" dirty="0"/>
                    </a:p>
                  </a:txBody>
                  <a:tcPr marL="91439" marR="91439" marT="45729" marB="45729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629" name="Прямоугольник 3"/>
          <p:cNvSpPr>
            <a:spLocks noChangeArrowheads="1"/>
          </p:cNvSpPr>
          <p:nvPr/>
        </p:nvSpPr>
        <p:spPr bwMode="auto">
          <a:xfrm>
            <a:off x="7920038" y="496888"/>
            <a:ext cx="1425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/>
              <a:t>тыс. руб.</a:t>
            </a:r>
          </a:p>
        </p:txBody>
      </p:sp>
      <p:sp>
        <p:nvSpPr>
          <p:cNvPr id="25630" name="Прямоугольник 4"/>
          <p:cNvSpPr>
            <a:spLocks noChangeArrowheads="1"/>
          </p:cNvSpPr>
          <p:nvPr/>
        </p:nvSpPr>
        <p:spPr bwMode="auto">
          <a:xfrm rot="10800000" flipV="1">
            <a:off x="2767008" y="4121149"/>
            <a:ext cx="4683125" cy="46166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/>
              <a:t>Динамика муниципального долга</a:t>
            </a:r>
          </a:p>
        </p:txBody>
      </p:sp>
      <p:graphicFrame>
        <p:nvGraphicFramePr>
          <p:cNvPr id="7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030074"/>
              </p:ext>
            </p:extLst>
          </p:nvPr>
        </p:nvGraphicFramePr>
        <p:xfrm>
          <a:off x="243840" y="4693920"/>
          <a:ext cx="9342120" cy="216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13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0818" y="2642749"/>
            <a:ext cx="8915400" cy="3328519"/>
          </a:xfrm>
          <a:effectLst/>
          <a:scene3d>
            <a:camera prst="orthographicFront">
              <a:rot lat="0" lon="0" rev="0"/>
            </a:camera>
            <a:lightRig rig="chilly" dir="t"/>
          </a:scene3d>
        </p:spPr>
        <p:txBody>
          <a:bodyPr/>
          <a:lstStyle/>
          <a:p>
            <a:pPr>
              <a:buNone/>
            </a:pPr>
            <a:r>
              <a:rPr lang="ru-RU" altLang="ru-RU" sz="8000" b="1" dirty="0" smtClean="0">
                <a:solidFill>
                  <a:srgbClr val="543232"/>
                </a:solidFill>
                <a:latin typeface="Monotype Corsiva" pitchFamily="66" charset="0"/>
              </a:rPr>
              <a:t>Спасибо за внимание !</a:t>
            </a:r>
            <a:endParaRPr lang="ru-RU" sz="80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560824" y="3683275"/>
            <a:ext cx="8997701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543232"/>
                </a:solidFill>
              </a:rPr>
              <a:t>Контактная информация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Финансовое управление администрации </a:t>
            </a:r>
            <a:r>
              <a:rPr lang="ru-RU" altLang="ru-RU" sz="18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1800" dirty="0" smtClean="0">
                <a:solidFill>
                  <a:srgbClr val="543232"/>
                </a:solidFill>
              </a:rPr>
              <a:t> муниципального района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Начальник финансового управления – Антипина О.Я.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: 666511, Иркутская область, с Казачинское, ул. Ленина, 10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Телефон: (39562) 2-11-53, (39562) 2-13-24, (39562) 2-16-19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электронной почты: </a:t>
            </a:r>
            <a:r>
              <a:rPr lang="en-US" altLang="ru-RU" sz="1800" dirty="0" smtClean="0">
                <a:solidFill>
                  <a:srgbClr val="543232"/>
                </a:solidFill>
                <a:hlinkClick r:id="rId3"/>
              </a:rPr>
              <a:t>fin21@govirk</a:t>
            </a:r>
            <a:r>
              <a:rPr lang="ru-RU" altLang="ru-RU" dirty="0">
                <a:solidFill>
                  <a:srgbClr val="543232"/>
                </a:solidFill>
                <a:hlinkClick r:id="rId3"/>
              </a:rPr>
              <a:t>.</a:t>
            </a:r>
            <a:r>
              <a:rPr lang="en-US" altLang="ru-RU" sz="1800" dirty="0" err="1" smtClean="0">
                <a:solidFill>
                  <a:srgbClr val="543232"/>
                </a:solidFill>
                <a:hlinkClick r:id="rId3"/>
              </a:rPr>
              <a:t>ru</a:t>
            </a:r>
            <a:endParaRPr lang="en-US" altLang="ru-RU" sz="1800" dirty="0" smtClean="0">
              <a:solidFill>
                <a:srgbClr val="543232"/>
              </a:solidFill>
            </a:endParaRP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Режим работы: понедельник-пятница с 09-00 до 17-00, перерыв с 13-00 до 14-00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pic>
        <p:nvPicPr>
          <p:cNvPr id="1027" name="Picture 3" descr="C:\Users\Галина Ивановна\Desktop\1620960283_11-phonoteka_org-p-kontakti-fon-dlya-saita-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60823" y="597408"/>
            <a:ext cx="8997702" cy="3096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56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  <a:defRPr/>
            </a:pPr>
            <a:fld id="{125EDA6E-D7B2-4F8C-8685-E8F6D5868040}" type="slidenum"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rPr>
              <a:pPr defTabSz="932962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9126" y="163594"/>
            <a:ext cx="3576397" cy="621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632" b="1" dirty="0">
                <a:ln w="12700">
                  <a:solidFill>
                    <a:srgbClr val="A5A5A5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prstClr val="black"/>
                </a:solidFill>
                <a:latin typeface="Arial"/>
              </a:rPr>
              <a:t>Трудовой потенциал</a:t>
            </a:r>
          </a:p>
        </p:txBody>
      </p:sp>
      <p:sp>
        <p:nvSpPr>
          <p:cNvPr id="9" name="Пятиугольник 8"/>
          <p:cNvSpPr/>
          <p:nvPr/>
        </p:nvSpPr>
        <p:spPr>
          <a:xfrm>
            <a:off x="599126" y="1252063"/>
            <a:ext cx="3252966" cy="805467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Среднесписочная численность работников по полному кругу организаций (с учетом ИП), тыс. чел </a:t>
            </a: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4331018" y="535017"/>
            <a:ext cx="1095921" cy="1522513"/>
          </a:xfrm>
          <a:prstGeom prst="flowChartMagneticDisk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11,48</a:t>
            </a:r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5905865" y="941072"/>
            <a:ext cx="1068577" cy="1116457"/>
          </a:xfrm>
          <a:prstGeom prst="flowChartMagneticDisk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7,72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31018" y="2063937"/>
            <a:ext cx="2643424" cy="28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    2024 год                    2028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Выноска со стрелкой влево 17"/>
          <p:cNvSpPr/>
          <p:nvPr/>
        </p:nvSpPr>
        <p:spPr>
          <a:xfrm>
            <a:off x="6974442" y="85846"/>
            <a:ext cx="2410180" cy="2119404"/>
          </a:xfrm>
          <a:prstGeom prst="lef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2028 году уменьшение численности работающих за счет окончания работ в рамках инвестиционных проектов «Сила Сибири»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99125" y="2962513"/>
            <a:ext cx="3408462" cy="805467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безработицы, %</a:t>
            </a:r>
          </a:p>
        </p:txBody>
      </p:sp>
      <p:sp>
        <p:nvSpPr>
          <p:cNvPr id="21" name="Блок-схема: магнитный диск 20"/>
          <p:cNvSpPr/>
          <p:nvPr/>
        </p:nvSpPr>
        <p:spPr>
          <a:xfrm>
            <a:off x="5905865" y="2774173"/>
            <a:ext cx="932973" cy="998593"/>
          </a:xfrm>
          <a:prstGeom prst="flowChartMagneticDisk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0,26</a:t>
            </a:r>
          </a:p>
        </p:txBody>
      </p:sp>
      <p:sp>
        <p:nvSpPr>
          <p:cNvPr id="22" name="Блок-схема: магнитный диск 21"/>
          <p:cNvSpPr/>
          <p:nvPr/>
        </p:nvSpPr>
        <p:spPr>
          <a:xfrm>
            <a:off x="4331018" y="2962514"/>
            <a:ext cx="932973" cy="805466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0,21</a:t>
            </a:r>
          </a:p>
        </p:txBody>
      </p:sp>
      <p:sp>
        <p:nvSpPr>
          <p:cNvPr id="27" name="Выноска со стрелкой влево 26"/>
          <p:cNvSpPr/>
          <p:nvPr/>
        </p:nvSpPr>
        <p:spPr>
          <a:xfrm>
            <a:off x="6974442" y="2346562"/>
            <a:ext cx="2410180" cy="1906375"/>
          </a:xfrm>
          <a:prstGeom prst="left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Уровень регистрируемой безработицы на 01.01.2025 г составил 0,21%, </a:t>
            </a:r>
          </a:p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к 2028 году показатель планируется на уровне 0,26%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84085" y="3767980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2024 год                    2028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599125" y="4906207"/>
            <a:ext cx="3408462" cy="805467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Среднемесячная заработная плата, руб.</a:t>
            </a:r>
          </a:p>
        </p:txBody>
      </p:sp>
      <p:sp>
        <p:nvSpPr>
          <p:cNvPr id="30" name="Блок-схема: магнитный диск 29"/>
          <p:cNvSpPr/>
          <p:nvPr/>
        </p:nvSpPr>
        <p:spPr>
          <a:xfrm>
            <a:off x="4412492" y="5189398"/>
            <a:ext cx="932973" cy="963883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115148,94</a:t>
            </a:r>
          </a:p>
        </p:txBody>
      </p:sp>
      <p:sp>
        <p:nvSpPr>
          <p:cNvPr id="31" name="Блок-схема: магнитный диск 30"/>
          <p:cNvSpPr/>
          <p:nvPr/>
        </p:nvSpPr>
        <p:spPr>
          <a:xfrm>
            <a:off x="5905865" y="4788834"/>
            <a:ext cx="995267" cy="13644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white"/>
                </a:solidFill>
                <a:latin typeface="Arial"/>
              </a:rPr>
              <a:t>152225,9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546380" y="6215038"/>
            <a:ext cx="2377389" cy="2864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  <a:cs typeface="Arial" charset="0"/>
              </a:rPr>
              <a:t> 2024 год                    2028 год</a:t>
            </a:r>
            <a:endParaRPr lang="ru-RU" sz="1224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Выноска со стрелкой влево 33"/>
          <p:cNvSpPr/>
          <p:nvPr/>
        </p:nvSpPr>
        <p:spPr>
          <a:xfrm>
            <a:off x="6974442" y="4591288"/>
            <a:ext cx="2410180" cy="2025370"/>
          </a:xfrm>
          <a:prstGeom prst="left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224" dirty="0">
                <a:solidFill>
                  <a:prstClr val="black"/>
                </a:solidFill>
                <a:latin typeface="Arial"/>
              </a:rPr>
              <a:t>Прогнозируется к 2028 году планируемый уровень среднемесячной заработной платы работающих в сумме 152225,9 руб., рост – 32,2%</a:t>
            </a:r>
          </a:p>
        </p:txBody>
      </p:sp>
    </p:spTree>
    <p:extLst>
      <p:ext uri="{BB962C8B-B14F-4D97-AF65-F5344CB8AC3E}">
        <p14:creationId xmlns:p14="http://schemas.microsoft.com/office/powerpoint/2010/main" val="241914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54" y="1249645"/>
            <a:ext cx="1684020" cy="9587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098" y="2208363"/>
            <a:ext cx="1783080" cy="9828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272" y="3618079"/>
            <a:ext cx="1634490" cy="485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22" y="4310599"/>
            <a:ext cx="660400" cy="667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0406" y="1830797"/>
            <a:ext cx="812292" cy="2479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098" y="5086569"/>
            <a:ext cx="1783080" cy="1010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7264" y="5796499"/>
            <a:ext cx="6280404" cy="4193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9272" y="241540"/>
            <a:ext cx="8737092" cy="76045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 defTabSz="990570"/>
            <a:r>
              <a:rPr lang="ru" sz="1950" b="1" dirty="0">
                <a:solidFill>
                  <a:prstClr val="black"/>
                </a:solidFill>
                <a:latin typeface="Times New Roman"/>
              </a:rPr>
              <a:t>ПРОЕКТ БЮДЖЕТА </a:t>
            </a:r>
            <a:r>
              <a:rPr lang="ru" sz="1950" b="1" dirty="0" smtClean="0">
                <a:solidFill>
                  <a:prstClr val="black"/>
                </a:solidFill>
                <a:latin typeface="Times New Roman"/>
              </a:rPr>
              <a:t>МО «К</a:t>
            </a:r>
            <a:r>
              <a:rPr lang="ru-RU" sz="1950" b="1" dirty="0" smtClean="0">
                <a:solidFill>
                  <a:prstClr val="black"/>
                </a:solidFill>
                <a:latin typeface="Times New Roman"/>
              </a:rPr>
              <a:t>а</a:t>
            </a:r>
            <a:r>
              <a:rPr lang="ru" sz="1950" b="1" dirty="0" smtClean="0">
                <a:solidFill>
                  <a:prstClr val="black"/>
                </a:solidFill>
                <a:latin typeface="Times New Roman"/>
              </a:rPr>
              <a:t>зачинско-Ленский муниципальный район» </a:t>
            </a:r>
            <a:r>
              <a:rPr lang="ru" sz="1950" b="1" dirty="0">
                <a:solidFill>
                  <a:prstClr val="black"/>
                </a:solidFill>
                <a:latin typeface="Times New Roman"/>
              </a:rPr>
              <a:t>СФОРМИРОВАН В СООТВЕТСТВИИ С: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89708" y="1259551"/>
            <a:ext cx="5263388" cy="948811"/>
          </a:xfrm>
          <a:prstGeom prst="rect">
            <a:avLst/>
          </a:prstGeom>
          <a:solidFill>
            <a:srgbClr val="C4E8F7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90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Бюджетным кодексом Российской Федерации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27862" y="3319999"/>
            <a:ext cx="1337310" cy="2980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1733" b="1" dirty="0">
                <a:solidFill>
                  <a:prstClr val="black"/>
                </a:solidFill>
                <a:latin typeface="Times New Roman"/>
              </a:rPr>
              <a:t>БЮДЖЕТ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40588" y="4152103"/>
            <a:ext cx="122174" cy="211328"/>
          </a:xfrm>
          <a:prstGeom prst="rect">
            <a:avLst/>
          </a:prstGeom>
          <a:solidFill>
            <a:srgbClr val="FFFFFF"/>
          </a:solidFill>
        </p:spPr>
        <p:txBody>
          <a:bodyPr vert="vert270" wrap="none" lIns="0" tIns="0" rIns="0" bIns="0">
            <a:noAutofit/>
          </a:bodyPr>
          <a:lstStyle/>
          <a:p>
            <a:pPr algn="just" defTabSz="990570"/>
            <a:r>
              <a:rPr lang="ru" sz="704">
                <a:solidFill>
                  <a:srgbClr val="76A8CC"/>
                </a:solidFill>
                <a:latin typeface="Arial"/>
              </a:rPr>
              <a:t>■</a:t>
            </a:r>
            <a:r>
              <a:rPr lang="ru" sz="704">
                <a:solidFill>
                  <a:srgbClr val="76A8CC"/>
                </a:solidFill>
                <a:latin typeface="Trebuchet MS"/>
              </a:rPr>
              <a:t> </a:t>
            </a:r>
            <a:r>
              <a:rPr lang="ru" sz="704">
                <a:solidFill>
                  <a:srgbClr val="95999B"/>
                </a:solidFill>
                <a:latin typeface="Trebuchet MS"/>
              </a:rPr>
              <a:t>6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86840" y="4469095"/>
            <a:ext cx="980694" cy="356616"/>
          </a:xfrm>
          <a:prstGeom prst="rect">
            <a:avLst/>
          </a:prstGeom>
          <a:solidFill>
            <a:srgbClr val="C6E9F7"/>
          </a:solidFill>
        </p:spPr>
        <p:txBody>
          <a:bodyPr lIns="0" tIns="0" rIns="0" bIns="0">
            <a:noAutofit/>
          </a:bodyPr>
          <a:lstStyle/>
          <a:p>
            <a:pPr algn="ctr" defTabSz="990570">
              <a:lnSpc>
                <a:spcPct val="111000"/>
              </a:lnSpc>
            </a:pPr>
            <a:r>
              <a:rPr lang="ru" sz="812" b="1" dirty="0">
                <a:solidFill>
                  <a:srgbClr val="3D5887"/>
                </a:solidFill>
                <a:latin typeface="Calibri"/>
              </a:rPr>
              <a:t>МУНИЦИПАЛЬНЫЕ ПРОГРАММЫ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93010" y="2208362"/>
            <a:ext cx="6567678" cy="85401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90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Положением о бюджетном процессе в МО </a:t>
            </a:r>
            <a:r>
              <a:rPr lang="ru" sz="2058" b="1" dirty="0" smtClean="0">
                <a:solidFill>
                  <a:srgbClr val="174261"/>
                </a:solidFill>
                <a:latin typeface="Bookman Old Style"/>
              </a:rPr>
              <a:t>«Казачинско-Ленский район»</a:t>
            </a:r>
            <a:endParaRPr lang="ru" sz="2058" b="1" dirty="0">
              <a:solidFill>
                <a:srgbClr val="174261"/>
              </a:solidFill>
              <a:latin typeface="Bookman Old Style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93010" y="3204363"/>
            <a:ext cx="6567678" cy="89934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89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Основными направлениями бюджетной и налоговой политики</a:t>
            </a:r>
          </a:p>
          <a:p>
            <a:pPr algn="r" defTabSz="990570">
              <a:lnSpc>
                <a:spcPct val="75000"/>
              </a:lnSpc>
            </a:pPr>
            <a:r>
              <a:rPr lang="en-US" sz="1842" u="sng" strike="sngStrike" dirty="0">
                <a:solidFill>
                  <a:srgbClr val="2FA1C8"/>
                </a:solidFill>
                <a:latin typeface="Arial"/>
              </a:rPr>
              <a:t>d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493010" y="4363431"/>
            <a:ext cx="6567678" cy="614172"/>
          </a:xfrm>
          <a:prstGeom prst="rect">
            <a:avLst/>
          </a:prstGeom>
          <a:solidFill>
            <a:srgbClr val="C6E9F7"/>
          </a:solidFill>
        </p:spPr>
        <p:txBody>
          <a:bodyPr wrap="none" lIns="0" tIns="0" rIns="0" bIns="0">
            <a:noAutofit/>
          </a:bodyPr>
          <a:lstStyle/>
          <a:p>
            <a:pPr defTabSz="990570"/>
            <a:r>
              <a:rPr lang="ru" sz="2058" b="1">
                <a:solidFill>
                  <a:srgbClr val="174261"/>
                </a:solidFill>
                <a:latin typeface="Bookman Old Style"/>
              </a:rPr>
              <a:t>- Муниципальными программами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496312" y="5086569"/>
            <a:ext cx="6564376" cy="96748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defTabSz="990570">
              <a:lnSpc>
                <a:spcPct val="90000"/>
              </a:lnSpc>
            </a:pPr>
            <a:r>
              <a:rPr lang="ru" sz="2058" b="1" dirty="0">
                <a:solidFill>
                  <a:srgbClr val="174261"/>
                </a:solidFill>
                <a:latin typeface="Bookman Old Style"/>
              </a:rPr>
              <a:t>- Прогнозом социально-экономического развития района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16364" y="5948391"/>
            <a:ext cx="125476" cy="1056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just" defTabSz="990570"/>
            <a:r>
              <a:rPr lang="ru" sz="704">
                <a:solidFill>
                  <a:prstClr val="black"/>
                </a:solidFill>
                <a:latin typeface="Trebuchet M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36230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91822" y="261938"/>
            <a:ext cx="6987822" cy="83099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Основные параметры </a:t>
            </a:r>
            <a:r>
              <a:rPr lang="ru-RU" altLang="ru-RU" b="1" dirty="0" smtClean="0">
                <a:solidFill>
                  <a:srgbClr val="672020"/>
                </a:solidFill>
              </a:rPr>
              <a:t>бюджета </a:t>
            </a:r>
            <a:r>
              <a:rPr lang="ru-RU" altLang="ru-RU" b="1" dirty="0" err="1" smtClean="0">
                <a:solidFill>
                  <a:srgbClr val="672020"/>
                </a:solidFill>
              </a:rPr>
              <a:t>Казачинско-Ленского</a:t>
            </a:r>
            <a:r>
              <a:rPr lang="ru-RU" altLang="ru-RU" b="1" dirty="0" smtClean="0">
                <a:solidFill>
                  <a:srgbClr val="672020"/>
                </a:solidFill>
              </a:rPr>
              <a:t> муниципального района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015584"/>
              </p:ext>
            </p:extLst>
          </p:nvPr>
        </p:nvGraphicFramePr>
        <p:xfrm>
          <a:off x="238125" y="1633536"/>
          <a:ext cx="9475787" cy="4072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7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7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18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2024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Ожидаемая оценка 2025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2026 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2027 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 2028 года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всего, в том числе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1 890 393,8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2 185 268,9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1 830 478,4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1 640 343,1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1 501 057,3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2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Налоговые и неналоговые доходы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869 593,4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1 160 009,0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900 147,6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653 080,2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607 902,3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Безвозмездные поступления,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1 020 800,4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1 025 259,9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930 330,8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987 262,9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893 155,0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8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Расходы, всего</a:t>
                      </a:r>
                      <a:b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1 899 529,8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2 172 785,0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1 920 478,4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1 698 343,1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1 555 057,3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9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Дефицит «-»   Профицит «+»</a:t>
                      </a:r>
                      <a:b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-9 136,0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12 483,9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-90 000,0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-58 000,0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-54 000,0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62" name="Прямоугольник 3"/>
          <p:cNvSpPr>
            <a:spLocks noChangeArrowheads="1"/>
          </p:cNvSpPr>
          <p:nvPr/>
        </p:nvSpPr>
        <p:spPr bwMode="auto">
          <a:xfrm>
            <a:off x="8060266" y="1092935"/>
            <a:ext cx="16536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тыс. руб.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1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19000" contrast="19000"/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Прямоугольник 1"/>
          <p:cNvSpPr>
            <a:spLocks noChangeArrowheads="1"/>
          </p:cNvSpPr>
          <p:nvPr/>
        </p:nvSpPr>
        <p:spPr bwMode="auto">
          <a:xfrm>
            <a:off x="3349625" y="288925"/>
            <a:ext cx="3319463" cy="522288"/>
          </a:xfrm>
          <a:prstGeom prst="rect">
            <a:avLst/>
          </a:prstGeom>
          <a:solidFill>
            <a:srgbClr val="FF00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 b="1">
                <a:solidFill>
                  <a:srgbClr val="672020"/>
                </a:solidFill>
              </a:rPr>
              <a:t>Доходы бюджета</a:t>
            </a:r>
            <a:endParaRPr lang="ru-RU" altLang="ru-RU" sz="2800"/>
          </a:p>
        </p:txBody>
      </p:sp>
      <p:sp>
        <p:nvSpPr>
          <p:cNvPr id="16388" name="Прямоугольник 2"/>
          <p:cNvSpPr>
            <a:spLocks noChangeArrowheads="1"/>
          </p:cNvSpPr>
          <p:nvPr/>
        </p:nvSpPr>
        <p:spPr bwMode="auto">
          <a:xfrm>
            <a:off x="3476625" y="1309688"/>
            <a:ext cx="249237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Неналоговые доходы</a:t>
            </a:r>
            <a:endParaRPr lang="ru-RU" altLang="ru-RU"/>
          </a:p>
        </p:txBody>
      </p:sp>
      <p:sp>
        <p:nvSpPr>
          <p:cNvPr id="16389" name="Прямоугольник 3"/>
          <p:cNvSpPr>
            <a:spLocks noChangeArrowheads="1"/>
          </p:cNvSpPr>
          <p:nvPr/>
        </p:nvSpPr>
        <p:spPr bwMode="auto">
          <a:xfrm>
            <a:off x="609600" y="1309688"/>
            <a:ext cx="2273300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Налоговые доходы</a:t>
            </a:r>
            <a:endParaRPr lang="ru-RU" altLang="ru-RU"/>
          </a:p>
        </p:txBody>
      </p:sp>
      <p:sp>
        <p:nvSpPr>
          <p:cNvPr id="16390" name="Прямоугольник 4"/>
          <p:cNvSpPr>
            <a:spLocks noChangeArrowheads="1"/>
          </p:cNvSpPr>
          <p:nvPr/>
        </p:nvSpPr>
        <p:spPr bwMode="auto">
          <a:xfrm>
            <a:off x="6416675" y="1309688"/>
            <a:ext cx="3006725" cy="831850"/>
          </a:xfrm>
          <a:prstGeom prst="rect">
            <a:avLst/>
          </a:prstGeom>
          <a:solidFill>
            <a:srgbClr val="99FF99"/>
          </a:solidFill>
          <a:ln w="57150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Безвозмездные поступления</a:t>
            </a:r>
            <a:endParaRPr lang="ru-RU" altLang="ru-RU"/>
          </a:p>
        </p:txBody>
      </p:sp>
      <p:sp>
        <p:nvSpPr>
          <p:cNvPr id="16391" name="Прямоугольник 6"/>
          <p:cNvSpPr>
            <a:spLocks noChangeArrowheads="1"/>
          </p:cNvSpPr>
          <p:nvPr/>
        </p:nvSpPr>
        <p:spPr bwMode="auto">
          <a:xfrm>
            <a:off x="609600" y="2627313"/>
            <a:ext cx="2413000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Поступления в бюджет от уплаты налогов, установленных Налоговым кодексом Российской Федерации</a:t>
            </a:r>
            <a:endParaRPr lang="ru-RU" altLang="ru-RU" dirty="0"/>
          </a:p>
        </p:txBody>
      </p:sp>
      <p:sp>
        <p:nvSpPr>
          <p:cNvPr id="16392" name="Прямоугольник 7"/>
          <p:cNvSpPr>
            <a:spLocks noChangeArrowheads="1"/>
          </p:cNvSpPr>
          <p:nvPr/>
        </p:nvSpPr>
        <p:spPr bwMode="auto">
          <a:xfrm>
            <a:off x="3476625" y="2627313"/>
            <a:ext cx="2788708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Средства, поступающие в бюджет в виде сборов, платежей, доходов и санкций</a:t>
            </a:r>
            <a:endParaRPr lang="ru-RU" altLang="ru-RU" dirty="0"/>
          </a:p>
        </p:txBody>
      </p:sp>
      <p:sp>
        <p:nvSpPr>
          <p:cNvPr id="16393" name="Прямоугольник 8"/>
          <p:cNvSpPr>
            <a:spLocks noChangeArrowheads="1"/>
          </p:cNvSpPr>
          <p:nvPr/>
        </p:nvSpPr>
        <p:spPr bwMode="auto">
          <a:xfrm>
            <a:off x="6565900" y="2627313"/>
            <a:ext cx="2562225" cy="3416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Финансовая помощь из бюджетов других уровней (межбюджетные трансферты), от физических и юридических лиц</a:t>
            </a:r>
            <a:endParaRPr lang="ru-RU" alt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61950" y="2141538"/>
            <a:ext cx="2520950" cy="485775"/>
          </a:xfrm>
          <a:prstGeom prst="downArrow">
            <a:avLst>
              <a:gd name="adj1" fmla="val 50000"/>
              <a:gd name="adj2" fmla="val 67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3476625" y="2141538"/>
            <a:ext cx="2492375" cy="485775"/>
          </a:xfrm>
          <a:prstGeom prst="downArrow">
            <a:avLst>
              <a:gd name="adj1" fmla="val 50000"/>
              <a:gd name="adj2" fmla="val 516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65900" y="2141538"/>
            <a:ext cx="2857500" cy="485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833938" y="811213"/>
            <a:ext cx="256857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1673225" y="811213"/>
            <a:ext cx="3336925" cy="498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4585494" y="1061244"/>
            <a:ext cx="4984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 вниз 21"/>
          <p:cNvSpPr/>
          <p:nvPr/>
        </p:nvSpPr>
        <p:spPr>
          <a:xfrm>
            <a:off x="4835525" y="811213"/>
            <a:ext cx="46038" cy="49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787900" y="857250"/>
            <a:ext cx="46038" cy="46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5" name="Прямая со стрелкой 24"/>
          <p:cNvCxnSpPr>
            <a:stCxn id="23" idx="3"/>
            <a:endCxn id="22" idx="0"/>
          </p:cNvCxnSpPr>
          <p:nvPr/>
        </p:nvCxnSpPr>
        <p:spPr>
          <a:xfrm flipV="1">
            <a:off x="4833938" y="811213"/>
            <a:ext cx="23812" cy="68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4923348</TotalTime>
  <Words>3951</Words>
  <Application>Microsoft Office PowerPoint</Application>
  <PresentationFormat>Лист A4 (210x297 мм)</PresentationFormat>
  <Paragraphs>996</Paragraphs>
  <Slides>59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59</vt:i4>
      </vt:variant>
    </vt:vector>
  </HeadingPairs>
  <TitlesOfParts>
    <vt:vector size="71" baseType="lpstr">
      <vt:lpstr>Arial</vt:lpstr>
      <vt:lpstr>Arial Cyr</vt:lpstr>
      <vt:lpstr>Bookman Old Style</vt:lpstr>
      <vt:lpstr>Calibri</vt:lpstr>
      <vt:lpstr>Century Gothic</vt:lpstr>
      <vt:lpstr>Monotype Corsiva</vt:lpstr>
      <vt:lpstr>Times New Roman</vt:lpstr>
      <vt:lpstr>Trebuchet MS</vt:lpstr>
      <vt:lpstr>Wingdings 3</vt:lpstr>
      <vt:lpstr>Аспект</vt:lpstr>
      <vt:lpstr>Лист</vt:lpstr>
      <vt:lpstr>Лист Microsoft Excel</vt:lpstr>
      <vt:lpstr>Презентация PowerPoint</vt:lpstr>
      <vt:lpstr>Презентация PowerPoint</vt:lpstr>
      <vt:lpstr>СОЦИАЛЬНО-ЭКОНОМИЧЕСКОЕ РАЗВИТИЕ КАЗАЧИНСКО-ЛЕНСКОГО МУНИЦИПАЛЬНОГО РАЙОНА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 98</dc:creator>
  <cp:lastModifiedBy>User Windows</cp:lastModifiedBy>
  <cp:revision>1758</cp:revision>
  <cp:lastPrinted>2025-11-17T07:39:03Z</cp:lastPrinted>
  <dcterms:created xsi:type="dcterms:W3CDTF">2001-12-12T04:33:03Z</dcterms:created>
  <dcterms:modified xsi:type="dcterms:W3CDTF">2026-01-15T03:59:17Z</dcterms:modified>
</cp:coreProperties>
</file>