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notesSlides/notesSlide20.xml" ContentType="application/vnd.openxmlformats-officedocument.presentationml.notesSlide+xml"/>
  <Override PartName="/ppt/charts/chart14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5.xml" ContentType="application/vnd.openxmlformats-officedocument.drawingml.chart+xml"/>
  <Override PartName="/ppt/notesSlides/notesSlide24.xml" ContentType="application/vnd.openxmlformats-officedocument.presentationml.notesSlide+xml"/>
  <Override PartName="/ppt/charts/chart16.xml" ContentType="application/vnd.openxmlformats-officedocument.drawingml.chart+xml"/>
  <Override PartName="/ppt/notesSlides/notesSlide25.xml" ContentType="application/vnd.openxmlformats-officedocument.presentationml.notesSlide+xml"/>
  <Override PartName="/ppt/charts/chart17.xml" ContentType="application/vnd.openxmlformats-officedocument.drawingml.chart+xml"/>
  <Override PartName="/ppt/notesSlides/notesSlide26.xml" ContentType="application/vnd.openxmlformats-officedocument.presentationml.notesSlide+xml"/>
  <Override PartName="/ppt/charts/chart18.xml" ContentType="application/vnd.openxmlformats-officedocument.drawingml.chart+xml"/>
  <Override PartName="/ppt/notesSlides/notesSlide27.xml" ContentType="application/vnd.openxmlformats-officedocument.presentationml.notesSlide+xml"/>
  <Override PartName="/ppt/charts/chart19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notesSlides/notesSlide30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notesSlides/notesSlide31.xml" ContentType="application/vnd.openxmlformats-officedocument.presentationml.notesSlide+xml"/>
  <Override PartName="/ppt/charts/chart2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25.xml" ContentType="application/vnd.openxmlformats-officedocument.drawingml.chart+xml"/>
  <Override PartName="/ppt/notesSlides/notesSlide3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5.xml" ContentType="application/vnd.openxmlformats-officedocument.presentationml.notesSlide+xml"/>
  <Override PartName="/ppt/charts/chart26.xml" ContentType="application/vnd.openxmlformats-officedocument.drawingml.chart+xml"/>
  <Override PartName="/ppt/notesSlides/notesSlide36.xml" ContentType="application/vnd.openxmlformats-officedocument.presentationml.notesSlide+xml"/>
  <Override PartName="/ppt/charts/chart27.xml" ContentType="application/vnd.openxmlformats-officedocument.drawingml.chart+xml"/>
  <Override PartName="/ppt/notesSlides/notesSlide37.xml" ContentType="application/vnd.openxmlformats-officedocument.presentationml.notesSlide+xml"/>
  <Override PartName="/ppt/charts/chart28.xml" ContentType="application/vnd.openxmlformats-officedocument.drawingml.chart+xml"/>
  <Override PartName="/ppt/notesSlides/notesSlide38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drawings/drawing4.xml" ContentType="application/vnd.openxmlformats-officedocument.drawingml.chartshape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44" r:id="rId1"/>
    <p:sldMasterId id="2147485115" r:id="rId2"/>
    <p:sldMasterId id="2147485132" r:id="rId3"/>
    <p:sldMasterId id="2147485144" r:id="rId4"/>
    <p:sldMasterId id="2147485156" r:id="rId5"/>
  </p:sldMasterIdLst>
  <p:notesMasterIdLst>
    <p:notesMasterId r:id="rId68"/>
  </p:notesMasterIdLst>
  <p:handoutMasterIdLst>
    <p:handoutMasterId r:id="rId69"/>
  </p:handoutMasterIdLst>
  <p:sldIdLst>
    <p:sldId id="463" r:id="rId6"/>
    <p:sldId id="549" r:id="rId7"/>
    <p:sldId id="595" r:id="rId8"/>
    <p:sldId id="640" r:id="rId9"/>
    <p:sldId id="696" r:id="rId10"/>
    <p:sldId id="697" r:id="rId11"/>
    <p:sldId id="717" r:id="rId12"/>
    <p:sldId id="718" r:id="rId13"/>
    <p:sldId id="719" r:id="rId14"/>
    <p:sldId id="720" r:id="rId15"/>
    <p:sldId id="721" r:id="rId16"/>
    <p:sldId id="722" r:id="rId17"/>
    <p:sldId id="723" r:id="rId18"/>
    <p:sldId id="724" r:id="rId19"/>
    <p:sldId id="603" r:id="rId20"/>
    <p:sldId id="605" r:id="rId21"/>
    <p:sldId id="677" r:id="rId22"/>
    <p:sldId id="641" r:id="rId23"/>
    <p:sldId id="607" r:id="rId24"/>
    <p:sldId id="608" r:id="rId25"/>
    <p:sldId id="678" r:id="rId26"/>
    <p:sldId id="610" r:id="rId27"/>
    <p:sldId id="706" r:id="rId28"/>
    <p:sldId id="612" r:id="rId29"/>
    <p:sldId id="707" r:id="rId30"/>
    <p:sldId id="708" r:id="rId31"/>
    <p:sldId id="709" r:id="rId32"/>
    <p:sldId id="710" r:id="rId33"/>
    <p:sldId id="711" r:id="rId34"/>
    <p:sldId id="679" r:id="rId35"/>
    <p:sldId id="614" r:id="rId36"/>
    <p:sldId id="615" r:id="rId37"/>
    <p:sldId id="666" r:id="rId38"/>
    <p:sldId id="616" r:id="rId39"/>
    <p:sldId id="712" r:id="rId40"/>
    <p:sldId id="713" r:id="rId41"/>
    <p:sldId id="617" r:id="rId42"/>
    <p:sldId id="714" r:id="rId43"/>
    <p:sldId id="715" r:id="rId44"/>
    <p:sldId id="618" r:id="rId45"/>
    <p:sldId id="619" r:id="rId46"/>
    <p:sldId id="620" r:id="rId47"/>
    <p:sldId id="621" r:id="rId48"/>
    <p:sldId id="716" r:id="rId49"/>
    <p:sldId id="622" r:id="rId50"/>
    <p:sldId id="623" r:id="rId51"/>
    <p:sldId id="624" r:id="rId52"/>
    <p:sldId id="625" r:id="rId53"/>
    <p:sldId id="626" r:id="rId54"/>
    <p:sldId id="725" r:id="rId55"/>
    <p:sldId id="726" r:id="rId56"/>
    <p:sldId id="627" r:id="rId57"/>
    <p:sldId id="727" r:id="rId58"/>
    <p:sldId id="728" r:id="rId59"/>
    <p:sldId id="628" r:id="rId60"/>
    <p:sldId id="652" r:id="rId61"/>
    <p:sldId id="690" r:id="rId62"/>
    <p:sldId id="729" r:id="rId63"/>
    <p:sldId id="731" r:id="rId64"/>
    <p:sldId id="730" r:id="rId65"/>
    <p:sldId id="634" r:id="rId66"/>
    <p:sldId id="580" r:id="rId67"/>
  </p:sldIdLst>
  <p:sldSz cx="9906000" cy="6858000" type="A4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Галина Ивановна" initials="ГИ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3F04"/>
    <a:srgbClr val="FFFF66"/>
    <a:srgbClr val="99FF99"/>
    <a:srgbClr val="A97E63"/>
    <a:srgbClr val="543232"/>
    <a:srgbClr val="664A38"/>
    <a:srgbClr val="FF3300"/>
    <a:srgbClr val="423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6" autoAdjust="0"/>
    <p:restoredTop sz="83295" autoAdjust="0"/>
  </p:normalViewPr>
  <p:slideViewPr>
    <p:cSldViewPr snapToGrid="0" snapToObjects="1">
      <p:cViewPr varScale="1">
        <p:scale>
          <a:sx n="96" d="100"/>
          <a:sy n="96" d="100"/>
        </p:scale>
        <p:origin x="1572" y="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36" y="13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9" d="100"/>
          <a:sy n="29" d="100"/>
        </p:scale>
        <p:origin x="-1262" y="-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2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666005803562734E-2"/>
          <c:y val="7.9794052857673351E-4"/>
          <c:w val="0.93258146577831558"/>
          <c:h val="0.70881070889781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 год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-0.21112249553747425"/>
                  <c:y val="5.635549316781089E-2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/>
                      <a:t>55,0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64C-4E2D-A40D-C250F72D2654}"/>
                </c:ext>
              </c:extLst>
            </c:dLbl>
            <c:dLbl>
              <c:idx val="1"/>
              <c:layout>
                <c:manualLayout>
                  <c:x val="0.10455051894610831"/>
                  <c:y val="-0.14476181102362207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/>
                      <a:t>45,0</a:t>
                    </a:r>
                  </a:p>
                  <a:p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35780414112228"/>
                      <c:h val="0.118777777777777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64C-4E2D-A40D-C250F72D265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400" smtClean="0"/>
                      <a:t>37,1 %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4C-4E2D-A40D-C250F72D265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400" smtClean="0"/>
                      <a:t>35,4</a:t>
                    </a:r>
                    <a:r>
                      <a:rPr lang="ru-RU" sz="2400" baseline="0" smtClean="0"/>
                      <a:t> 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4C-4E2D-A40D-C250F72D265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2400" smtClean="0"/>
                      <a:t>29,4 %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4C-4E2D-A40D-C250F72D26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1239164.6000000001</c:v>
                </c:pt>
                <c:pt idx="1">
                  <c:v>1015007.8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64C-4E2D-A40D-C250F72D2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848175250681662"/>
          <c:y val="0.62731146164592688"/>
          <c:w val="0.45388706274815677"/>
          <c:h val="0.37268853835407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08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1219904.6000000001</c:v>
                </c:pt>
                <c:pt idx="1">
                  <c:v>1325553.3999999999</c:v>
                </c:pt>
                <c:pt idx="2">
                  <c:v>1254021.2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230336"/>
        <c:axId val="111244416"/>
      </c:lineChart>
      <c:catAx>
        <c:axId val="111230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244416"/>
        <c:crosses val="autoZero"/>
        <c:auto val="1"/>
        <c:lblAlgn val="ctr"/>
        <c:lblOffset val="100"/>
        <c:noMultiLvlLbl val="0"/>
      </c:catAx>
      <c:valAx>
        <c:axId val="111244416"/>
        <c:scaling>
          <c:orientation val="minMax"/>
          <c:min val="7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1123033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40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25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154780.29999999999</c:v>
                </c:pt>
                <c:pt idx="1">
                  <c:v>199746.7</c:v>
                </c:pt>
                <c:pt idx="2">
                  <c:v>176270.2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64416"/>
        <c:axId val="111170304"/>
      </c:lineChart>
      <c:catAx>
        <c:axId val="111164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1170304"/>
        <c:crosses val="autoZero"/>
        <c:auto val="1"/>
        <c:lblAlgn val="ctr"/>
        <c:lblOffset val="100"/>
        <c:noMultiLvlLbl val="0"/>
      </c:catAx>
      <c:valAx>
        <c:axId val="111170304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11644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40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25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168066.2</c:v>
                </c:pt>
                <c:pt idx="1">
                  <c:v>201512.1</c:v>
                </c:pt>
                <c:pt idx="2">
                  <c:v>183347.9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592000"/>
        <c:axId val="112593536"/>
      </c:lineChart>
      <c:catAx>
        <c:axId val="112592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2593536"/>
        <c:crosses val="autoZero"/>
        <c:auto val="1"/>
        <c:lblAlgn val="ctr"/>
        <c:lblOffset val="100"/>
        <c:noMultiLvlLbl val="0"/>
      </c:catAx>
      <c:valAx>
        <c:axId val="112593536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5920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40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25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229606.6</c:v>
                </c:pt>
                <c:pt idx="1">
                  <c:v>221619.4</c:v>
                </c:pt>
                <c:pt idx="2">
                  <c:v>219521.4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742784"/>
        <c:axId val="112744320"/>
      </c:lineChart>
      <c:catAx>
        <c:axId val="112742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744320"/>
        <c:crosses val="autoZero"/>
        <c:auto val="1"/>
        <c:lblAlgn val="ctr"/>
        <c:lblOffset val="100"/>
        <c:noMultiLvlLbl val="0"/>
      </c:catAx>
      <c:valAx>
        <c:axId val="112744320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7427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3"/>
          <c:y val="0.12974529645938984"/>
          <c:w val="0.87950285189753152"/>
          <c:h val="0.430339045159042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46179830064E-2"/>
                  <c:y val="-6.404767841029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69E-2"/>
                  <c:y val="-0.118744848281045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91E-2"/>
                  <c:y val="-0.10314575003973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68E-2"/>
                  <c:y val="-9.6836345471500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19818.400000000001</c:v>
                </c:pt>
                <c:pt idx="1">
                  <c:v>26309.3</c:v>
                </c:pt>
                <c:pt idx="2">
                  <c:v>20890.8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962176"/>
        <c:axId val="112972160"/>
      </c:lineChart>
      <c:catAx>
        <c:axId val="112962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2972160"/>
        <c:crosses val="autoZero"/>
        <c:auto val="1"/>
        <c:lblAlgn val="ctr"/>
        <c:lblOffset val="100"/>
        <c:noMultiLvlLbl val="0"/>
      </c:catAx>
      <c:valAx>
        <c:axId val="112972160"/>
        <c:scaling>
          <c:orientation val="minMax"/>
          <c:min val="1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96217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5"/>
          <c:y val="0.12974529645938976"/>
          <c:w val="0.87950285189753152"/>
          <c:h val="0.430339045159042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5086560949252043E-2"/>
                  <c:y val="7.6806766684566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8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57E-2"/>
                  <c:y val="-0.103145750039733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2363.9</c:v>
                </c:pt>
                <c:pt idx="1">
                  <c:v>2014.3</c:v>
                </c:pt>
                <c:pt idx="2">
                  <c:v>1500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173632"/>
        <c:axId val="113175168"/>
      </c:lineChart>
      <c:catAx>
        <c:axId val="113173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175168"/>
        <c:crosses val="autoZero"/>
        <c:auto val="1"/>
        <c:lblAlgn val="ctr"/>
        <c:lblOffset val="100"/>
        <c:noMultiLvlLbl val="0"/>
      </c:catAx>
      <c:valAx>
        <c:axId val="11317516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17363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0538906774904586E-2"/>
                  <c:y val="-0.10810189496863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0538906774904586E-2"/>
                  <c:y val="-0.107533504708304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1643963783960659E-2"/>
                  <c:y val="-9.25791264238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1643963783960659E-2"/>
                  <c:y val="-0.150967593903262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4703303153300641E-2"/>
                  <c:y val="-0.1106528897824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74</c:v>
                </c:pt>
                <c:pt idx="1">
                  <c:v>97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338624"/>
        <c:axId val="113340416"/>
      </c:lineChart>
      <c:catAx>
        <c:axId val="113338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340416"/>
        <c:crosses val="autoZero"/>
        <c:auto val="1"/>
        <c:lblAlgn val="ctr"/>
        <c:lblOffset val="100"/>
        <c:noMultiLvlLbl val="0"/>
      </c:catAx>
      <c:valAx>
        <c:axId val="11334041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3386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907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533.29999999999995</c:v>
                </c:pt>
                <c:pt idx="1">
                  <c:v>454.5</c:v>
                </c:pt>
                <c:pt idx="2">
                  <c:v>40.799999999999997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39104"/>
        <c:axId val="113440640"/>
      </c:lineChart>
      <c:catAx>
        <c:axId val="113439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440640"/>
        <c:crosses val="autoZero"/>
        <c:auto val="1"/>
        <c:lblAlgn val="ctr"/>
        <c:lblOffset val="100"/>
        <c:noMultiLvlLbl val="0"/>
      </c:catAx>
      <c:valAx>
        <c:axId val="11344064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43910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9"/>
          <c:y val="0.12974529645938981"/>
          <c:w val="0.87950285189753152"/>
          <c:h val="0.4303390451590427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2865289458202912E-2"/>
                  <c:y val="-0.142926096512048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663E-2"/>
                  <c:y val="-0.11874484828104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77E-2"/>
                  <c:y val="-0.103145750039733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4E-2"/>
                  <c:y val="-9.6836345471500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12830</c:v>
                </c:pt>
                <c:pt idx="1">
                  <c:v>19069</c:v>
                </c:pt>
                <c:pt idx="2">
                  <c:v>19069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71488"/>
        <c:axId val="113473024"/>
      </c:lineChart>
      <c:catAx>
        <c:axId val="113471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473024"/>
        <c:crosses val="autoZero"/>
        <c:auto val="1"/>
        <c:lblAlgn val="ctr"/>
        <c:lblOffset val="100"/>
        <c:noMultiLvlLbl val="0"/>
      </c:catAx>
      <c:valAx>
        <c:axId val="113473024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4714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8675414663"/>
          <c:y val="0.18045279228712838"/>
          <c:w val="0.87950285189753152"/>
          <c:h val="0.4303390451590429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2244957574101251E-2"/>
                  <c:y val="-6.9681851131847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4964139161310403E-2"/>
                  <c:y val="-0.130013193724152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2.7975816628249384E-2"/>
                  <c:y val="-5.2438177154361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710340875034E-2"/>
                  <c:y val="-8.6308352923739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89E-2"/>
                  <c:y val="-9.6836345471500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26457.3</c:v>
                </c:pt>
                <c:pt idx="1">
                  <c:v>97366.5</c:v>
                </c:pt>
                <c:pt idx="2">
                  <c:v>60830.9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993984"/>
        <c:axId val="113999872"/>
      </c:lineChart>
      <c:catAx>
        <c:axId val="113993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999872"/>
        <c:crosses val="autoZero"/>
        <c:auto val="1"/>
        <c:lblAlgn val="ctr"/>
        <c:lblOffset val="100"/>
        <c:noMultiLvlLbl val="0"/>
      </c:catAx>
      <c:valAx>
        <c:axId val="113999872"/>
        <c:scaling>
          <c:orientation val="minMax"/>
          <c:min val="14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99398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391019057400433"/>
          <c:y val="8.6559189924305877E-2"/>
          <c:w val="0.76608980942599592"/>
          <c:h val="0.6691799124288326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0.17101449275362318"/>
                  <c:y val="-2.4470908136596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99-4A24-A1D2-BAD0D16FDBD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869593.4</c:v>
                </c:pt>
                <c:pt idx="1">
                  <c:v>1239164.6000000001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99-4A24-A1D2-BAD0D16FDBD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0.17391304347826086"/>
                  <c:y val="-7.34127244097888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B99-4A24-A1D2-BAD0D16FDBD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0">
                  <c:v>1020800.4</c:v>
                </c:pt>
                <c:pt idx="1">
                  <c:v>1015007.8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99-4A24-A1D2-BAD0D16FD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055616"/>
        <c:axId val="111057152"/>
      </c:lineChart>
      <c:catAx>
        <c:axId val="11105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057152"/>
        <c:crosses val="autoZero"/>
        <c:auto val="1"/>
        <c:lblAlgn val="ctr"/>
        <c:lblOffset val="100"/>
        <c:noMultiLvlLbl val="0"/>
      </c:catAx>
      <c:valAx>
        <c:axId val="111057152"/>
        <c:scaling>
          <c:orientation val="minMax"/>
        </c:scaling>
        <c:delete val="0"/>
        <c:axPos val="l"/>
        <c:majorGridlines>
          <c:spPr>
            <a:ln>
              <a:gradFill>
                <a:gsLst>
                  <a:gs pos="0">
                    <a:srgbClr val="2DA2BF">
                      <a:tint val="66000"/>
                      <a:satMod val="160000"/>
                      <a:alpha val="35000"/>
                    </a:srgbClr>
                  </a:gs>
                  <a:gs pos="50000">
                    <a:srgbClr val="2DA2BF">
                      <a:tint val="44500"/>
                      <a:satMod val="160000"/>
                    </a:srgbClr>
                  </a:gs>
                  <a:gs pos="100000">
                    <a:srgbClr val="2DA2BF">
                      <a:tint val="23500"/>
                      <a:satMod val="160000"/>
                    </a:srgbClr>
                  </a:gs>
                </a:gsLst>
                <a:lin ang="5400000" scaled="0"/>
              </a:gradFill>
            </a:ln>
          </c:spPr>
        </c:majorGridlines>
        <c:numFmt formatCode="#\ ##0.0" sourceLinked="1"/>
        <c:majorTickMark val="out"/>
        <c:minorTickMark val="none"/>
        <c:tickLblPos val="nextTo"/>
        <c:spPr>
          <a:noFill/>
        </c:spPr>
        <c:crossAx val="111055616"/>
        <c:crosses val="autoZero"/>
        <c:crossBetween val="between"/>
      </c:valAx>
      <c:spPr>
        <a:gradFill flip="none" rotWithShape="1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c:spPr>
    </c:plotArea>
    <c:legend>
      <c:legendPos val="r"/>
      <c:layout>
        <c:manualLayout>
          <c:xMode val="edge"/>
          <c:yMode val="edge"/>
          <c:x val="0.38323297823066266"/>
          <c:y val="0.8600703374827261"/>
          <c:w val="0.61539350228280332"/>
          <c:h val="0.10949478943072578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36143025702"/>
          <c:y val="0.12349946934247755"/>
          <c:w val="0.80133215856538287"/>
          <c:h val="0.3830845662632689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6.3934266718046723E-2"/>
                  <c:y val="-0.12472174832132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504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486759856541625E-2"/>
                  <c:y val="-0.167587447255957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1242387833736298E-2"/>
                  <c:y val="-0.11065288978245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8372.5</c:v>
                </c:pt>
                <c:pt idx="1">
                  <c:v>8531.4</c:v>
                </c:pt>
                <c:pt idx="2">
                  <c:v>8372.5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706112"/>
        <c:axId val="113707648"/>
      </c:lineChart>
      <c:catAx>
        <c:axId val="113706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707648"/>
        <c:crosses val="autoZero"/>
        <c:auto val="1"/>
        <c:lblAlgn val="ctr"/>
        <c:lblOffset val="100"/>
        <c:noMultiLvlLbl val="0"/>
      </c:catAx>
      <c:valAx>
        <c:axId val="11370764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7061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003715239051899E-2"/>
          <c:y val="8.4637857036866951E-2"/>
          <c:w val="0.91446199665443761"/>
          <c:h val="0.5726620411720061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7196492288488885E-2"/>
                  <c:y val="-0.108101894968633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7196492288488885E-2"/>
                  <c:y val="0.17188461721336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6.4</c:v>
                </c:pt>
                <c:pt idx="1">
                  <c:v>64650.9</c:v>
                </c:pt>
                <c:pt idx="2">
                  <c:v>2947.5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831936"/>
        <c:axId val="113833472"/>
      </c:lineChart>
      <c:catAx>
        <c:axId val="113831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833472"/>
        <c:crosses val="autoZero"/>
        <c:auto val="1"/>
        <c:lblAlgn val="ctr"/>
        <c:lblOffset val="100"/>
        <c:noMultiLvlLbl val="0"/>
      </c:catAx>
      <c:valAx>
        <c:axId val="11383347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8319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270019570493E-2"/>
          <c:y val="0.11458014804319766"/>
          <c:w val="0.89850327659297724"/>
          <c:h val="0.4973331896726590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41E-2"/>
                  <c:y val="-9.7021992733503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3854077802073139E-2"/>
                  <c:y val="-0.221451912133757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19314.5</c:v>
                </c:pt>
                <c:pt idx="1">
                  <c:v>23769.599999999999</c:v>
                </c:pt>
                <c:pt idx="2">
                  <c:v>20928.2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944064"/>
        <c:axId val="113945600"/>
      </c:lineChart>
      <c:catAx>
        <c:axId val="11394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945600"/>
        <c:crosses val="autoZero"/>
        <c:auto val="1"/>
        <c:lblAlgn val="ctr"/>
        <c:lblOffset val="100"/>
        <c:noMultiLvlLbl val="0"/>
      </c:catAx>
      <c:valAx>
        <c:axId val="113945600"/>
        <c:scaling>
          <c:orientation val="minMax"/>
          <c:min val="8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9440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4810246837"/>
          <c:y val="0.10557216913564113"/>
          <c:w val="0.87950285189753152"/>
          <c:h val="0.430339045159042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32153066438E-2"/>
                  <c:y val="-8.5942348741681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5.0395705210871528E-2"/>
                  <c:y val="-5.4723465464178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4270837510003963E-2"/>
                  <c:y val="9.0239671179239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496495339026E-2"/>
                  <c:y val="-0.1350435497882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8021843252291132E-2"/>
                  <c:y val="-0.121009729835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2023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12960.6</c:v>
                </c:pt>
                <c:pt idx="1">
                  <c:v>17216.2</c:v>
                </c:pt>
                <c:pt idx="2">
                  <c:v>14852.7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762496"/>
        <c:axId val="114764032"/>
      </c:lineChart>
      <c:catAx>
        <c:axId val="114762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764032"/>
        <c:crosses val="autoZero"/>
        <c:auto val="1"/>
        <c:lblAlgn val="ctr"/>
        <c:lblOffset val="100"/>
        <c:noMultiLvlLbl val="0"/>
      </c:catAx>
      <c:valAx>
        <c:axId val="114764032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76249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6463904805"/>
          <c:y val="0.12974550388909892"/>
          <c:w val="0.87950285189753152"/>
          <c:h val="0.430339045159042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1012806999423342E-2"/>
                  <c:y val="-0.142926096512048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2.8669104078869682E-2"/>
                  <c:y val="-0.135647366445706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64E-2"/>
                  <c:y val="-0.10314575003973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3993E-2"/>
                  <c:y val="-9.6836345471500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3121.8</c:v>
                </c:pt>
                <c:pt idx="1">
                  <c:v>3144.6</c:v>
                </c:pt>
                <c:pt idx="2">
                  <c:v>3141.1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900992"/>
        <c:axId val="114902528"/>
      </c:lineChart>
      <c:catAx>
        <c:axId val="114900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902528"/>
        <c:crosses val="autoZero"/>
        <c:auto val="1"/>
        <c:lblAlgn val="ctr"/>
        <c:lblOffset val="100"/>
        <c:noMultiLvlLbl val="0"/>
      </c:catAx>
      <c:valAx>
        <c:axId val="11490252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90099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49228587021508E-2"/>
          <c:y val="8.8738883108724645E-2"/>
          <c:w val="0.91446199665443761"/>
          <c:h val="0.517760628673300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907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7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10652.8</c:v>
                </c:pt>
                <c:pt idx="1">
                  <c:v>9502.2000000000007</c:v>
                </c:pt>
                <c:pt idx="2">
                  <c:v>8031.1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112960"/>
        <c:axId val="115127040"/>
      </c:lineChart>
      <c:catAx>
        <c:axId val="115112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5127040"/>
        <c:crosses val="autoZero"/>
        <c:auto val="1"/>
        <c:lblAlgn val="ctr"/>
        <c:lblOffset val="100"/>
        <c:noMultiLvlLbl val="0"/>
      </c:catAx>
      <c:valAx>
        <c:axId val="11512704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11296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3399.5</c:v>
                </c:pt>
                <c:pt idx="1">
                  <c:v>3658.5</c:v>
                </c:pt>
                <c:pt idx="2">
                  <c:v>3561.3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5365</c:v>
                </c:pt>
                <c:pt idx="1">
                  <c:v>2107.6</c:v>
                </c:pt>
                <c:pt idx="2">
                  <c:v>2107.6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10</c:v>
                </c:pt>
                <c:pt idx="1">
                  <c:v>56.5</c:v>
                </c:pt>
                <c:pt idx="2">
                  <c:v>56.5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2024 год</c:v>
                </c:pt>
                <c:pt idx="1">
                  <c:v>2025 год план</c:v>
                </c:pt>
                <c:pt idx="2">
                  <c:v>2025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0</c:v>
                </c:pt>
                <c:pt idx="1">
                  <c:v>44658.3</c:v>
                </c:pt>
                <c:pt idx="2">
                  <c:v>20665.2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доходов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0328326491335869"/>
          <c:y val="0"/>
        </c:manualLayout>
      </c:layout>
      <c:overlay val="0"/>
      <c:spPr>
        <a:ln w="57150">
          <a:noFill/>
        </a:ln>
      </c:sp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4555074976579599"/>
          <c:w val="0.79623152634766758"/>
          <c:h val="0.8096986420349384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Lbls>
            <c:dLbl>
              <c:idx val="0"/>
              <c:layout>
                <c:manualLayout>
                  <c:x val="-0.13012103647066983"/>
                  <c:y val="-0.17733219766256628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dirty="0" smtClean="0"/>
                      <a:t>92,3 %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FE9-4D3A-A940-1C9CB52591B3}"/>
                </c:ext>
              </c:extLst>
            </c:dLbl>
            <c:dLbl>
              <c:idx val="1"/>
              <c:layout>
                <c:manualLayout>
                  <c:x val="1.6682184162906406E-3"/>
                  <c:y val="8.1532044902329261E-3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en-US" sz="1600" dirty="0" smtClean="0"/>
                      <a:t>3,1 %</a:t>
                    </a:r>
                    <a:r>
                      <a:rPr lang="en-US" sz="1600" baseline="0" dirty="0" smtClean="0"/>
                      <a:t> 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FE9-4D3A-A940-1C9CB52591B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dirty="0" smtClean="0"/>
                      <a:t>2,5 %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FE9-4D3A-A940-1C9CB52591B3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dirty="0" smtClean="0"/>
                      <a:t>2,1%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FE9-4D3A-A940-1C9CB52591B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Прочие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92.3</c:v>
                </c:pt>
                <c:pt idx="1">
                  <c:v>3.1</c:v>
                </c:pt>
                <c:pt idx="2">
                  <c:v>2.5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E9-4D3A-A940-1C9CB5259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263803680981596"/>
          <c:y val="0.19628647214854111"/>
          <c:w val="0.75613496932515334"/>
          <c:h val="0.63925729442970824"/>
        </c:manualLayout>
      </c:layout>
      <c:area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просроченная задолженность</c:v>
                </c:pt>
              </c:strCache>
            </c:strRef>
          </c:tx>
          <c:spPr>
            <a:solidFill>
              <a:srgbClr val="FFFF00"/>
            </a:solidFill>
            <a:ln w="11076" cap="flat" cmpd="sng" algn="ctr">
              <a:solidFill>
                <a:schemeClr val="accent2">
                  <a:satMod val="150000"/>
                </a:scheme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dLbls>
            <c:dLbl>
              <c:idx val="0"/>
              <c:layout>
                <c:manualLayout>
                  <c:x val="2.6854629945465804E-2"/>
                  <c:y val="-4.0293913840370559E-2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B0-4A57-BAC3-CC79C5E2744F}"/>
                </c:ext>
              </c:extLst>
            </c:dLbl>
            <c:dLbl>
              <c:idx val="1"/>
              <c:layout>
                <c:manualLayout>
                  <c:x val="2.0648277884848945E-3"/>
                  <c:y val="1.0986732583217289E-2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2B0-4A57-BAC3-CC79C5E2744F}"/>
                </c:ext>
              </c:extLst>
            </c:dLbl>
            <c:dLbl>
              <c:idx val="2"/>
              <c:layout>
                <c:manualLayout>
                  <c:x val="1.6518622307879156E-2"/>
                  <c:y val="1.4648976777623054E-2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2B0-4A57-BAC3-CC79C5E2744F}"/>
                </c:ext>
              </c:extLst>
            </c:dLbl>
            <c:dLbl>
              <c:idx val="3"/>
              <c:layout>
                <c:manualLayout>
                  <c:x val="1.6518622307879156E-2"/>
                  <c:y val="4.0284686138463331E-2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2B0-4A57-BAC3-CC79C5E2744F}"/>
                </c:ext>
              </c:extLst>
            </c:dLbl>
            <c:spPr>
              <a:noFill/>
              <a:ln w="2953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79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Лист1!$A$2:$A$13</c:f>
              <c:numCache>
                <c:formatCode>m/d/yyyy</c:formatCode>
                <c:ptCount val="12"/>
                <c:pt idx="0">
                  <c:v>42370</c:v>
                </c:pt>
                <c:pt idx="1">
                  <c:v>42736</c:v>
                </c:pt>
                <c:pt idx="2">
                  <c:v>43101</c:v>
                </c:pt>
                <c:pt idx="3">
                  <c:v>43466</c:v>
                </c:pt>
                <c:pt idx="4">
                  <c:v>43831</c:v>
                </c:pt>
                <c:pt idx="5">
                  <c:v>44197</c:v>
                </c:pt>
                <c:pt idx="6">
                  <c:v>44562</c:v>
                </c:pt>
                <c:pt idx="7">
                  <c:v>44927</c:v>
                </c:pt>
                <c:pt idx="8">
                  <c:v>45292</c:v>
                </c:pt>
                <c:pt idx="9">
                  <c:v>45658</c:v>
                </c:pt>
                <c:pt idx="10">
                  <c:v>46023</c:v>
                </c:pt>
              </c:numCache>
            </c:numRef>
          </c:cat>
          <c:val>
            <c:numRef>
              <c:f>Лист1!$B$2:$B$13</c:f>
              <c:numCache>
                <c:formatCode>#,##0</c:formatCode>
                <c:ptCount val="12"/>
                <c:pt idx="0">
                  <c:v>30023</c:v>
                </c:pt>
                <c:pt idx="1">
                  <c:v>55058</c:v>
                </c:pt>
                <c:pt idx="2">
                  <c:v>59545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B0-4A57-BAC3-CC79C5E274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текущая задолженность</c:v>
                </c:pt>
              </c:strCache>
            </c:strRef>
          </c:tx>
          <c:spPr>
            <a:solidFill>
              <a:srgbClr val="1C7A47"/>
            </a:solidFill>
            <a:ln w="11076" cap="flat" cmpd="sng" algn="ctr">
              <a:solidFill>
                <a:schemeClr val="accent3">
                  <a:satMod val="150000"/>
                </a:scheme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c:spPr>
          <c:dLbls>
            <c:dLbl>
              <c:idx val="0"/>
              <c:layout>
                <c:manualLayout>
                  <c:x val="-7.75945731210936E-3"/>
                  <c:y val="-0.10548364406537702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2B0-4A57-BAC3-CC79C5E2744F}"/>
                </c:ext>
              </c:extLst>
            </c:dLbl>
            <c:dLbl>
              <c:idx val="1"/>
              <c:layout>
                <c:manualLayout>
                  <c:x val="-5.1677599414954624E-3"/>
                  <c:y val="-0.15237502303320904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2B0-4A57-BAC3-CC79C5E2744F}"/>
                </c:ext>
              </c:extLst>
            </c:dLbl>
            <c:dLbl>
              <c:idx val="2"/>
              <c:layout>
                <c:manualLayout>
                  <c:x val="5.6272247706496597E-3"/>
                  <c:y val="-0.14329727128203637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2B0-4A57-BAC3-CC79C5E2744F}"/>
                </c:ext>
              </c:extLst>
            </c:dLbl>
            <c:dLbl>
              <c:idx val="3"/>
              <c:layout>
                <c:manualLayout>
                  <c:x val="1.1863004691874041E-2"/>
                  <c:y val="-0.12965699766914018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2B0-4A57-BAC3-CC79C5E2744F}"/>
                </c:ext>
              </c:extLst>
            </c:dLbl>
            <c:dLbl>
              <c:idx val="4"/>
              <c:layout>
                <c:manualLayout>
                  <c:x val="2.9527687714795005E-2"/>
                  <c:y val="-0.14431145339477061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2B0-4A57-BAC3-CC79C5E2744F}"/>
                </c:ext>
              </c:extLst>
            </c:dLbl>
            <c:dLbl>
              <c:idx val="5"/>
              <c:layout>
                <c:manualLayout>
                  <c:x val="3.8336698298094225E-2"/>
                  <c:y val="-0.13917796747754135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2B0-4A57-BAC3-CC79C5E2744F}"/>
                </c:ext>
              </c:extLst>
            </c:dLbl>
            <c:dLbl>
              <c:idx val="6"/>
              <c:layout>
                <c:manualLayout>
                  <c:x val="3.0952906643445213E-2"/>
                  <c:y val="-0.13971230909110308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2B0-4A57-BAC3-CC79C5E2744F}"/>
                </c:ext>
              </c:extLst>
            </c:dLbl>
            <c:dLbl>
              <c:idx val="7"/>
              <c:layout>
                <c:manualLayout>
                  <c:x val="2.2689043113279055E-2"/>
                  <c:y val="-9.6748705742716032E-2"/>
                </c:manualLayout>
              </c:layout>
              <c:spPr>
                <a:noFill/>
                <a:ln w="29537">
                  <a:noFill/>
                </a:ln>
              </c:spPr>
              <c:txPr>
                <a:bodyPr/>
                <a:lstStyle/>
                <a:p>
                  <a:pPr>
                    <a:defRPr sz="1379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2B0-4A57-BAC3-CC79C5E2744F}"/>
                </c:ext>
              </c:extLst>
            </c:dLbl>
            <c:spPr>
              <a:noFill/>
              <a:ln w="2953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79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Лист1!$A$2:$A$13</c:f>
              <c:numCache>
                <c:formatCode>m/d/yyyy</c:formatCode>
                <c:ptCount val="12"/>
                <c:pt idx="0">
                  <c:v>42370</c:v>
                </c:pt>
                <c:pt idx="1">
                  <c:v>42736</c:v>
                </c:pt>
                <c:pt idx="2">
                  <c:v>43101</c:v>
                </c:pt>
                <c:pt idx="3">
                  <c:v>43466</c:v>
                </c:pt>
                <c:pt idx="4">
                  <c:v>43831</c:v>
                </c:pt>
                <c:pt idx="5">
                  <c:v>44197</c:v>
                </c:pt>
                <c:pt idx="6">
                  <c:v>44562</c:v>
                </c:pt>
                <c:pt idx="7">
                  <c:v>44927</c:v>
                </c:pt>
                <c:pt idx="8">
                  <c:v>45292</c:v>
                </c:pt>
                <c:pt idx="9">
                  <c:v>45658</c:v>
                </c:pt>
                <c:pt idx="10">
                  <c:v>46023</c:v>
                </c:pt>
              </c:numCache>
            </c:numRef>
          </c:cat>
          <c:val>
            <c:numRef>
              <c:f>Лист1!$C$2:$C$13</c:f>
              <c:numCache>
                <c:formatCode>#,##0</c:formatCode>
                <c:ptCount val="12"/>
                <c:pt idx="0">
                  <c:v>86452</c:v>
                </c:pt>
                <c:pt idx="1">
                  <c:v>79850</c:v>
                </c:pt>
                <c:pt idx="2">
                  <c:v>65645</c:v>
                </c:pt>
                <c:pt idx="3">
                  <c:v>69935</c:v>
                </c:pt>
                <c:pt idx="4">
                  <c:v>76055</c:v>
                </c:pt>
                <c:pt idx="5">
                  <c:v>72755</c:v>
                </c:pt>
                <c:pt idx="6">
                  <c:v>33567</c:v>
                </c:pt>
                <c:pt idx="7">
                  <c:v>33567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2B0-4A57-BAC3-CC79C5E27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Depth val="178"/>
        <c:axId val="219766976"/>
        <c:axId val="1"/>
        <c:axId val="2"/>
      </c:area3DChart>
      <c:dateAx>
        <c:axId val="219766976"/>
        <c:scaling>
          <c:orientation val="minMax"/>
          <c:max val="46023"/>
        </c:scaling>
        <c:delete val="0"/>
        <c:axPos val="b"/>
        <c:majorGridlines/>
        <c:numFmt formatCode="dd/mm/yyyy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14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"/>
        <c:crosses val="autoZero"/>
        <c:auto val="0"/>
        <c:lblOffset val="100"/>
        <c:baseTimeUnit val="years"/>
        <c:majorUnit val="1"/>
        <c:majorTimeUnit val="years"/>
      </c:dateAx>
      <c:valAx>
        <c:axId val="1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27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19766976"/>
        <c:crosses val="autoZero"/>
        <c:crossBetween val="midCat"/>
      </c:valAx>
      <c:serAx>
        <c:axId val="2"/>
        <c:scaling>
          <c:orientation val="minMax"/>
        </c:scaling>
        <c:delete val="1"/>
        <c:axPos val="b"/>
        <c:majorTickMark val="out"/>
        <c:minorTickMark val="none"/>
        <c:tickLblPos val="nextTo"/>
        <c:crossAx val="1"/>
        <c:crosses val="autoZero"/>
      </c:serAx>
      <c:spPr>
        <a:noFill/>
        <a:ln w="25747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278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2093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</a:t>
            </a:r>
          </a:p>
        </c:rich>
      </c:tx>
      <c:layout>
        <c:manualLayout>
          <c:xMode val="edge"/>
          <c:yMode val="edge"/>
          <c:x val="0.12101904313456606"/>
          <c:y val="6.9444444444444448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6593376099137841"/>
          <c:w val="0.79623152634766758"/>
          <c:h val="0.809698642034938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-0.17065439356415626"/>
                  <c:y val="2.64192849055632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12,0 %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F79-4924-9F81-93BDEB43B013}"/>
                </c:ext>
              </c:extLst>
            </c:dLbl>
            <c:dLbl>
              <c:idx val="1"/>
              <c:layout>
                <c:manualLayout>
                  <c:x val="-0.37323968917105182"/>
                  <c:y val="-0.1919934640522876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29,4%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F79-4924-9F81-93BDEB43B013}"/>
                </c:ext>
              </c:extLst>
            </c:dLbl>
            <c:dLbl>
              <c:idx val="2"/>
              <c:layout>
                <c:manualLayout>
                  <c:x val="-3.3361639080107801E-2"/>
                  <c:y val="-2.450706988832278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2,2 %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F79-4924-9F81-93BDEB43B013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48,5 %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F79-4924-9F81-93BDEB43B013}"/>
                </c:ext>
              </c:extLst>
            </c:dLbl>
            <c:dLbl>
              <c:idx val="4"/>
              <c:layout>
                <c:manualLayout>
                  <c:x val="-3.2884554111986932E-3"/>
                  <c:y val="-6.535947712418302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7,9 %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F79-4924-9F81-93BDEB43B01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использования имущества</c:v>
                </c:pt>
                <c:pt idx="1">
                  <c:v>Платные услуги</c:v>
                </c:pt>
                <c:pt idx="2">
                  <c:v>Доходы от продажи</c:v>
                </c:pt>
                <c:pt idx="3">
                  <c:v>Штрафы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</c:v>
                </c:pt>
                <c:pt idx="1">
                  <c:v>29.4</c:v>
                </c:pt>
                <c:pt idx="2">
                  <c:v>2.2000000000000002</c:v>
                </c:pt>
                <c:pt idx="3">
                  <c:v>48.5</c:v>
                </c:pt>
                <c:pt idx="4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F79-4924-9F81-93BDEB43B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899870675664955"/>
          <c:y val="0.28718269131799701"/>
          <c:w val="0.20861533888374562"/>
          <c:h val="0.59231077273429067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5152950427479681"/>
          <c:y val="7.352941176470588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8840110519273326"/>
          <c:w val="0.79623152634766758"/>
          <c:h val="0.80969864203493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7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4,9 %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726-4AC4-B61F-656E29C779C6}"/>
                </c:ext>
              </c:extLst>
            </c:dLbl>
            <c:dLbl>
              <c:idx val="1"/>
              <c:layout>
                <c:manualLayout>
                  <c:x val="9.7664349314759952E-2"/>
                  <c:y val="-0.6529599930523390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0,3 %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726-4AC4-B61F-656E29C779C6}"/>
                </c:ext>
              </c:extLst>
            </c:dLbl>
            <c:dLbl>
              <c:idx val="2"/>
              <c:layout>
                <c:manualLayout>
                  <c:x val="6.2480652812775185E-2"/>
                  <c:y val="0.302287581699346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89,6%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726-4AC4-B61F-656E29C779C6}"/>
                </c:ext>
              </c:extLst>
            </c:dLbl>
            <c:dLbl>
              <c:idx val="3"/>
              <c:layout>
                <c:manualLayout>
                  <c:x val="-6.2480652812775185E-2"/>
                  <c:y val="8.169934640522876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5,2 %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726-4AC4-B61F-656E29C779C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1,1 %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26-4AC4-B61F-656E29C779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Иные МБТ</c:v>
                </c:pt>
                <c:pt idx="3">
                  <c:v>Прочие безвозмездные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4.9000000000000004</c:v>
                </c:pt>
                <c:pt idx="1">
                  <c:v>89.6</c:v>
                </c:pt>
                <c:pt idx="2">
                  <c:v>5.2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26-4AC4-B61F-656E29C77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8998706756649562"/>
          <c:y val="0.32190491354021988"/>
          <c:w val="0.20861533888374573"/>
          <c:h val="0.6780950864597827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767184856606113E-2"/>
          <c:y val="0.12479994715301934"/>
          <c:w val="0.93888888888889421"/>
          <c:h val="0.6331867891513491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3.9241348973872558E-3"/>
                  <c:y val="-6.56376018280261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1 918 497,9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F3F-4004-84DA-B05D9738B0B0}"/>
                </c:ext>
              </c:extLst>
            </c:dLbl>
            <c:dLbl>
              <c:idx val="1"/>
              <c:layout>
                <c:manualLayout>
                  <c:x val="2.8495027201133052E-3"/>
                  <c:y val="-5.62411233586657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2 275 142,9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F3F-4004-84DA-B05D9738B0B0}"/>
                </c:ext>
              </c:extLst>
            </c:dLbl>
            <c:dLbl>
              <c:idx val="2"/>
              <c:layout>
                <c:manualLayout>
                  <c:x val="1.7636929230085866E-2"/>
                  <c:y val="-6.2842679642202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2 023 778,9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F3F-4004-84DA-B05D9738B0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Лист1!$A$1:$C$1</c:f>
              <c:strCache>
                <c:ptCount val="3"/>
                <c:pt idx="0">
                  <c:v>первоначальный бюджет</c:v>
                </c:pt>
                <c:pt idx="1">
                  <c:v>уточненный бюджет</c:v>
                </c:pt>
                <c:pt idx="2">
                  <c:v>кассовое исполнение</c:v>
                </c:pt>
              </c:strCache>
            </c:strRef>
          </c:cat>
          <c:val>
            <c:numRef>
              <c:f>Лист1!$A$2:$C$2</c:f>
              <c:numCache>
                <c:formatCode>#,##0.00</c:formatCode>
                <c:ptCount val="3"/>
                <c:pt idx="0">
                  <c:v>685029</c:v>
                </c:pt>
                <c:pt idx="1">
                  <c:v>964446.6</c:v>
                </c:pt>
                <c:pt idx="2">
                  <c:v>929579.4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F3F-4004-84DA-B05D9738B0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9502080"/>
        <c:axId val="49509120"/>
        <c:axId val="0"/>
      </c:bar3DChart>
      <c:catAx>
        <c:axId val="49502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0" vert="horz"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9509120"/>
        <c:crosses val="autoZero"/>
        <c:auto val="1"/>
        <c:lblAlgn val="ctr"/>
        <c:lblOffset val="100"/>
        <c:noMultiLvlLbl val="0"/>
      </c:catAx>
      <c:valAx>
        <c:axId val="49509120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49502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1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6500999471801"/>
          <c:y val="3.9817072913498716E-2"/>
          <c:w val="0.85805365698426461"/>
          <c:h val="0.765921172377853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средства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#,##0</c:formatCode>
                <c:ptCount val="5"/>
                <c:pt idx="0">
                  <c:v>3333</c:v>
                </c:pt>
                <c:pt idx="1">
                  <c:v>10888</c:v>
                </c:pt>
                <c:pt idx="2" formatCode="General">
                  <c:v>4887</c:v>
                </c:pt>
                <c:pt idx="3" formatCode="General">
                  <c:v>6343</c:v>
                </c:pt>
                <c:pt idx="4" formatCode="General">
                  <c:v>6209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93-412C-8DB0-A5F53BF46E3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средства областного бюджета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Лист1!$C$2:$C$6</c:f>
              <c:numCache>
                <c:formatCode>#,##0</c:formatCode>
                <c:ptCount val="5"/>
                <c:pt idx="0">
                  <c:v>28720</c:v>
                </c:pt>
                <c:pt idx="1">
                  <c:v>84561</c:v>
                </c:pt>
                <c:pt idx="2" formatCode="General">
                  <c:v>43977</c:v>
                </c:pt>
                <c:pt idx="3" formatCode="General">
                  <c:v>54564</c:v>
                </c:pt>
                <c:pt idx="4" formatCode="General">
                  <c:v>50442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93-412C-8DB0-A5F53BF46E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04048896"/>
        <c:axId val="104054784"/>
      </c:barChart>
      <c:catAx>
        <c:axId val="10404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4054784"/>
        <c:crosses val="autoZero"/>
        <c:auto val="1"/>
        <c:lblAlgn val="ctr"/>
        <c:lblOffset val="100"/>
        <c:noMultiLvlLbl val="0"/>
      </c:catAx>
      <c:valAx>
        <c:axId val="104054784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40488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234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994362468031362E-2"/>
          <c:y val="0.10217982914737284"/>
          <c:w val="0.82957399188441383"/>
          <c:h val="0.7954206709236328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2025год</c:v>
                </c:pt>
              </c:strCache>
            </c:strRef>
          </c:tx>
          <c:explosion val="2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A97-43D5-B971-3403072F9F0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7A97-43D5-B971-3403072F9F0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7A97-43D5-B971-3403072F9F0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7A97-43D5-B971-3403072F9F09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7A97-43D5-B971-3403072F9F09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7A97-43D5-B971-3403072F9F09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7A97-43D5-B971-3403072F9F09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7A97-43D5-B971-3403072F9F09}"/>
              </c:ext>
            </c:extLst>
          </c:dPt>
          <c:dLbls>
            <c:dLbl>
              <c:idx val="0"/>
              <c:layout>
                <c:manualLayout>
                  <c:x val="-2.8665012419857857E-2"/>
                  <c:y val="-2.5468882932288147E-3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Образование;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1 350 103; 66,7%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A97-43D5-B971-3403072F9F09}"/>
                </c:ext>
              </c:extLst>
            </c:dLbl>
            <c:dLbl>
              <c:idx val="1"/>
              <c:layout>
                <c:manualLayout>
                  <c:x val="2.1070835949594791E-2"/>
                  <c:y val="-0.39468964391699002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Общегосударственные вопросы;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207 403; 10,2%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A97-43D5-B971-3403072F9F09}"/>
                </c:ext>
              </c:extLst>
            </c:dLbl>
            <c:dLbl>
              <c:idx val="2"/>
              <c:layout>
                <c:manualLayout>
                  <c:x val="7.1319452289023338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Национальная экономика; 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81 497; 4,0%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A97-43D5-B971-3403072F9F09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Спорт;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 </a:t>
                    </a: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3 141; 0,2%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A97-43D5-B971-3403072F9F09}"/>
                </c:ext>
              </c:extLst>
            </c:dLbl>
            <c:dLbl>
              <c:idx val="5"/>
              <c:layout>
                <c:manualLayout>
                  <c:x val="-9.638825774520618E-2"/>
                  <c:y val="-3.3054392885395641E-2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Межбюджетные трансферты; 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173 147; 8,6 %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A97-43D5-B971-3403072F9F09}"/>
                </c:ext>
              </c:extLst>
            </c:dLbl>
            <c:dLbl>
              <c:idx val="6"/>
              <c:layout>
                <c:manualLayout>
                  <c:x val="0"/>
                  <c:y val="-0.40663039071335594"/>
                </c:manualLayout>
              </c:layout>
              <c:tx>
                <c:rich>
                  <a:bodyPr/>
                  <a:lstStyle/>
                  <a:p>
                    <a:pPr>
                      <a:defRPr sz="97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/>
                      <a:t>Социальная политика и </a:t>
                    </a:r>
                    <a:r>
                      <a:rPr lang="ru-RU" dirty="0" smtClean="0"/>
                      <a:t>здравоохранение 37165; 1,8%</a:t>
                    </a:r>
                    <a:endParaRPr lang="ru-RU" dirty="0"/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A97-43D5-B971-3403072F9F09}"/>
                </c:ext>
              </c:extLst>
            </c:dLbl>
            <c:dLbl>
              <c:idx val="7"/>
              <c:layout>
                <c:manualLayout>
                  <c:x val="0"/>
                  <c:y val="-0.15993769071549063"/>
                </c:manualLayout>
              </c:layout>
              <c:spPr>
                <a:noFill/>
                <a:ln w="22512">
                  <a:noFill/>
                </a:ln>
              </c:spPr>
              <c:txPr>
                <a:bodyPr/>
                <a:lstStyle/>
                <a:p>
                  <a:pPr>
                    <a:defRPr sz="974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A97-43D5-B971-3403072F9F09}"/>
                </c:ext>
              </c:extLst>
            </c:dLbl>
            <c:spPr>
              <a:noFill/>
              <a:ln w="225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74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Национальная экономика</c:v>
                </c:pt>
                <c:pt idx="3">
                  <c:v>Культура</c:v>
                </c:pt>
                <c:pt idx="4">
                  <c:v>Спорт</c:v>
                </c:pt>
                <c:pt idx="5">
                  <c:v>Межбюджетные трансферты</c:v>
                </c:pt>
                <c:pt idx="6">
                  <c:v>Социальная политика и здравоохранение</c:v>
                </c:pt>
                <c:pt idx="7">
                  <c:v>Прочие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1350102.9</c:v>
                </c:pt>
                <c:pt idx="1">
                  <c:v>207403.1</c:v>
                </c:pt>
                <c:pt idx="2">
                  <c:v>81497.2</c:v>
                </c:pt>
                <c:pt idx="3">
                  <c:v>106255.1</c:v>
                </c:pt>
                <c:pt idx="4">
                  <c:v>3141.1</c:v>
                </c:pt>
                <c:pt idx="5">
                  <c:v>173147.4</c:v>
                </c:pt>
                <c:pt idx="6">
                  <c:v>37164.6</c:v>
                </c:pt>
                <c:pt idx="7">
                  <c:v>29953.9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A97-43D5-B971-3403072F9F0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Национальная экономика</c:v>
                </c:pt>
                <c:pt idx="3">
                  <c:v>Культура</c:v>
                </c:pt>
                <c:pt idx="4">
                  <c:v>Спорт</c:v>
                </c:pt>
                <c:pt idx="5">
                  <c:v>Межбюджетные трансферты</c:v>
                </c:pt>
                <c:pt idx="6">
                  <c:v>Социальная политика и здравоохранение</c:v>
                </c:pt>
                <c:pt idx="7">
                  <c:v>Прочие</c:v>
                </c:pt>
              </c:strCache>
            </c:strRef>
          </c:cat>
          <c:val>
            <c:numRef>
              <c:f>Лист1!$C$2:$C$9</c:f>
              <c:numCache>
                <c:formatCode>0.0</c:formatCode>
                <c:ptCount val="8"/>
                <c:pt idx="0">
                  <c:v>66.711976293457738</c:v>
                </c:pt>
                <c:pt idx="1">
                  <c:v>10.248308251459685</c:v>
                </c:pt>
                <c:pt idx="2">
                  <c:v>4.0269814059233449</c:v>
                </c:pt>
                <c:pt idx="3">
                  <c:v>5.2503314467800815</c:v>
                </c:pt>
                <c:pt idx="4">
                  <c:v>0.15520964271344068</c:v>
                </c:pt>
                <c:pt idx="5">
                  <c:v>8.5556480502884966</c:v>
                </c:pt>
                <c:pt idx="6">
                  <c:v>1.8363962585043259</c:v>
                </c:pt>
                <c:pt idx="7">
                  <c:v>1.4800974553099651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24E-4B03-87E0-424B5D02C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73">
          <a:noFill/>
        </a:ln>
      </c:spPr>
    </c:plotArea>
    <c:plotVisOnly val="1"/>
    <c:dispBlanksAs val="zero"/>
    <c:showDLblsOverMax val="0"/>
  </c:chart>
  <c:txPr>
    <a:bodyPr/>
    <a:lstStyle/>
    <a:p>
      <a:pPr>
        <a:defRPr sz="1593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2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9238302502720321"/>
          <c:h val="0.69662397200349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0-2C6D-42ED-9EE0-26500D2C6FCE}"/>
              </c:ext>
            </c:extLst>
          </c:dPt>
          <c:dPt>
            <c:idx val="1"/>
            <c:bubble3D val="0"/>
            <c:explosion val="2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2C6D-42ED-9EE0-26500D2C6FCE}"/>
              </c:ext>
            </c:extLst>
          </c:dPt>
          <c:dPt>
            <c:idx val="2"/>
            <c:bubble3D val="0"/>
            <c:explosion val="14"/>
            <c:extLst>
              <c:ext xmlns:c16="http://schemas.microsoft.com/office/drawing/2014/chart" uri="{C3380CC4-5D6E-409C-BE32-E72D297353CC}">
                <c16:uniqueId val="{00000002-2C6D-42ED-9EE0-26500D2C6FCE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C6D-42ED-9EE0-26500D2C6FCE}"/>
              </c:ext>
            </c:extLst>
          </c:dPt>
          <c:dPt>
            <c:idx val="5"/>
            <c:bubble3D val="0"/>
            <c:explosion val="16"/>
            <c:spPr>
              <a:solidFill>
                <a:srgbClr val="FF00FF"/>
              </a:solidFill>
            </c:spPr>
            <c:extLst>
              <c:ext xmlns:c16="http://schemas.microsoft.com/office/drawing/2014/chart" uri="{C3380CC4-5D6E-409C-BE32-E72D297353CC}">
                <c16:uniqueId val="{00000005-2C6D-42ED-9EE0-26500D2C6FCE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6-2C6D-42ED-9EE0-26500D2C6FCE}"/>
              </c:ext>
            </c:extLst>
          </c:dPt>
          <c:dPt>
            <c:idx val="7"/>
            <c:bubble3D val="0"/>
            <c:explosion val="12"/>
            <c:extLst>
              <c:ext xmlns:c16="http://schemas.microsoft.com/office/drawing/2014/chart" uri="{C3380CC4-5D6E-409C-BE32-E72D297353CC}">
                <c16:uniqueId val="{00000007-2C6D-42ED-9EE0-26500D2C6FCE}"/>
              </c:ext>
            </c:extLst>
          </c:dPt>
          <c:dPt>
            <c:idx val="8"/>
            <c:bubble3D val="0"/>
            <c:explosion val="31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8-2C6D-42ED-9EE0-26500D2C6FCE}"/>
              </c:ext>
            </c:extLst>
          </c:dPt>
          <c:dLbls>
            <c:dLbl>
              <c:idx val="0"/>
              <c:layout>
                <c:manualLayout>
                  <c:x val="-0.1560761916080517"/>
                  <c:y val="-5.8566432238949312E-3"/>
                </c:manualLayout>
              </c:layout>
              <c:tx>
                <c:rich>
                  <a:bodyPr/>
                  <a:lstStyle/>
                  <a:p>
                    <a:fld id="{3C28847E-3EC6-424D-A8F8-65AD3ABEDDFF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   1251 139; 61,8%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C6D-42ED-9EE0-26500D2C6FCE}"/>
                </c:ext>
              </c:extLst>
            </c:dLbl>
            <c:dLbl>
              <c:idx val="1"/>
              <c:layout>
                <c:manualLayout>
                  <c:x val="-1.7664456823635176E-3"/>
                  <c:y val="-0.17026154560305021"/>
                </c:manualLayout>
              </c:layout>
              <c:tx>
                <c:rich>
                  <a:bodyPr/>
                  <a:lstStyle/>
                  <a:p>
                    <a:fld id="{68AF62F0-6BDB-4C48-AF79-3E8CB3095E3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; 126 390; 6,3%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C6D-42ED-9EE0-26500D2C6FCE}"/>
                </c:ext>
              </c:extLst>
            </c:dLbl>
            <c:dLbl>
              <c:idx val="2"/>
              <c:layout>
                <c:manualLayout>
                  <c:x val="-3.3234506542262135E-2"/>
                  <c:y val="-1.7047263685369757E-2"/>
                </c:manualLayout>
              </c:layout>
              <c:tx>
                <c:rich>
                  <a:bodyPr/>
                  <a:lstStyle/>
                  <a:p>
                    <a:fld id="{69774B7E-CDA8-4F47-B2B1-AA183E3579AF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31 214; 1,5%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C6D-42ED-9EE0-26500D2C6FCE}"/>
                </c:ext>
              </c:extLst>
            </c:dLbl>
            <c:dLbl>
              <c:idx val="3"/>
              <c:layout>
                <c:manualLayout>
                  <c:x val="-2.0000914254368424E-2"/>
                  <c:y val="0.12973425196850391"/>
                </c:manualLayout>
              </c:layout>
              <c:tx>
                <c:rich>
                  <a:bodyPr/>
                  <a:lstStyle/>
                  <a:p>
                    <a:fld id="{EAEA08C7-D95C-49A0-8B4B-FF207D757CBD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147 972; 7,3,%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C6D-42ED-9EE0-26500D2C6FCE}"/>
                </c:ext>
              </c:extLst>
            </c:dLbl>
            <c:dLbl>
              <c:idx val="4"/>
              <c:layout>
                <c:manualLayout>
                  <c:x val="-4.3339290216797111E-2"/>
                  <c:y val="1.5773629185061222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Прочие расходы; </a:t>
                    </a:r>
                  </a:p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 smtClean="0">
                        <a:latin typeface="Times New Roman" pitchFamily="18" charset="0"/>
                        <a:cs typeface="Times New Roman" pitchFamily="18" charset="0"/>
                      </a:rPr>
                      <a:t>80 033; 4,1%</a:t>
                    </a:r>
                    <a:endParaRPr lang="ru-RU" dirty="0"/>
                  </a:p>
                </c:rich>
              </c:tx>
              <c:spPr>
                <a:noFill/>
                <a:ln w="30011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C6D-42ED-9EE0-26500D2C6FCE}"/>
                </c:ext>
              </c:extLst>
            </c:dLbl>
            <c:dLbl>
              <c:idx val="5"/>
              <c:layout>
                <c:manualLayout>
                  <c:x val="0.11474688278350277"/>
                  <c:y val="8.2200552886964026E-2"/>
                </c:manualLayout>
              </c:layout>
              <c:tx>
                <c:rich>
                  <a:bodyPr/>
                  <a:lstStyle/>
                  <a:p>
                    <a:fld id="{B1ADCDB8-2939-41C7-9DE2-35729CBBE8D6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    89 901; 4,4%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C6D-42ED-9EE0-26500D2C6FCE}"/>
                </c:ext>
              </c:extLst>
            </c:dLbl>
            <c:dLbl>
              <c:idx val="6"/>
              <c:layout>
                <c:manualLayout>
                  <c:x val="2.8305497832999808E-3"/>
                  <c:y val="0.10823098293057073"/>
                </c:manualLayout>
              </c:layout>
              <c:tx>
                <c:rich>
                  <a:bodyPr/>
                  <a:lstStyle/>
                  <a:p>
                    <a:fld id="{588C27AA-613F-4DA7-9209-457F6DBA41C1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90 666; 4,</a:t>
                    </a:r>
                    <a:fld id="{8136B4BD-71C5-4177-8FAC-8B6E0666DBEA}" type="PERCENTAGE">
                      <a:rPr lang="ru-RU" baseline="0" smtClean="0"/>
                      <a:pPr/>
                      <a:t>[ПРОЦЕНТ]</a:t>
                    </a:fld>
                    <a:endParaRPr lang="ru-RU" baseline="0" dirty="0" smtClean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C6D-42ED-9EE0-26500D2C6FCE}"/>
                </c:ext>
              </c:extLst>
            </c:dLbl>
            <c:dLbl>
              <c:idx val="7"/>
              <c:layout>
                <c:manualLayout>
                  <c:x val="-2.8215940960729213E-2"/>
                  <c:y val="-2.354668329057220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99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fld id="{13920BCD-C7D6-4E55-860A-19E83AB77883}" type="CATEGORYNAME">
                      <a:rPr lang="ru-RU"/>
                      <a:pPr>
                        <a:defRPr sz="1299" b="0" i="0" baseline="0">
                          <a:latin typeface="Times New Roman" pitchFamily="18" charset="0"/>
                          <a:cs typeface="Times New Roman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33 317; 1,6%</a:t>
                    </a:r>
                  </a:p>
                </c:rich>
              </c:tx>
              <c:spPr>
                <a:noFill/>
                <a:ln w="30011">
                  <a:noFill/>
                </a:ln>
              </c:sp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C6D-42ED-9EE0-26500D2C6FCE}"/>
                </c:ext>
              </c:extLst>
            </c:dLbl>
            <c:dLbl>
              <c:idx val="8"/>
              <c:layout>
                <c:manualLayout>
                  <c:x val="0"/>
                  <c:y val="-0.22672086194075369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Межбюджетные трансферты; </a:t>
                    </a:r>
                  </a:p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 smtClean="0">
                        <a:latin typeface="Times New Roman" pitchFamily="18" charset="0"/>
                        <a:cs typeface="Times New Roman" pitchFamily="18" charset="0"/>
                      </a:rPr>
                      <a:t>173 147; 8,6%</a:t>
                    </a:r>
                    <a:endParaRPr lang="ru-RU" dirty="0"/>
                  </a:p>
                </c:rich>
              </c:tx>
              <c:spPr>
                <a:noFill/>
                <a:ln w="30011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C6D-42ED-9EE0-26500D2C6FCE}"/>
                </c:ext>
              </c:extLst>
            </c:dLbl>
            <c:dLbl>
              <c:idx val="9"/>
              <c:layout>
                <c:manualLayout>
                  <c:x val="6.4402699013786831E-4"/>
                  <c:y val="-0.32078885174374744"/>
                </c:manualLayout>
              </c:layout>
              <c:tx>
                <c:rich>
                  <a:bodyPr/>
                  <a:lstStyle/>
                  <a:p>
                    <a:r>
                      <a:rPr lang="ru-RU" sz="1299" b="0" baseline="0" dirty="0">
                        <a:latin typeface="Times New Roman" pitchFamily="18" charset="0"/>
                        <a:cs typeface="Times New Roman" pitchFamily="18" charset="0"/>
                      </a:rPr>
                      <a:t>М</a:t>
                    </a: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ежбюджетные трансферты; 102174</a:t>
                    </a:r>
                    <a:r>
                      <a:rPr lang="ru-RU" sz="1299" b="0" dirty="0" smtClean="0">
                        <a:latin typeface="Times New Roman" pitchFamily="18" charset="0"/>
                        <a:cs typeface="Times New Roman" pitchFamily="18" charset="0"/>
                      </a:rPr>
                      <a:t> тыс.руб.; 9</a:t>
                    </a: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6D-42ED-9EE0-26500D2C6FCE}"/>
                </c:ext>
              </c:extLst>
            </c:dLbl>
            <c:dLbl>
              <c:idx val="10"/>
              <c:layout>
                <c:manualLayout>
                  <c:x val="6.9554683124580928E-4"/>
                  <c:y val="-0.13524363093855368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6D-42ED-9EE0-26500D2C6FCE}"/>
                </c:ext>
              </c:extLst>
            </c:dLbl>
            <c:dLbl>
              <c:idx val="12"/>
              <c:layout>
                <c:manualLayout>
                  <c:x val="7.4179298783087993E-6"/>
                  <c:y val="-0.20944588407925907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6D-42ED-9EE0-26500D2C6FCE}"/>
                </c:ext>
              </c:extLst>
            </c:dLbl>
            <c:spPr>
              <a:noFill/>
              <a:ln w="3001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99" b="0" i="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Заработная плата и начисления на нее</c:v>
                </c:pt>
                <c:pt idx="1">
                  <c:v>Коммунальные расходы</c:v>
                </c:pt>
                <c:pt idx="2">
                  <c:v>Выплаты социального характера</c:v>
                </c:pt>
                <c:pt idx="3">
                  <c:v>Услуги, работы по содержанию имущества</c:v>
                </c:pt>
                <c:pt idx="4">
                  <c:v>Прочие расходы</c:v>
                </c:pt>
                <c:pt idx="5">
                  <c:v>Приобретение основных средств</c:v>
                </c:pt>
                <c:pt idx="6">
                  <c:v>Приобретение материальных запасов</c:v>
                </c:pt>
                <c:pt idx="7">
                  <c:v>Субсидии юридическим лицам</c:v>
                </c:pt>
                <c:pt idx="8">
                  <c:v>Межбюджетные трансферты</c:v>
                </c:pt>
              </c:strCache>
            </c:strRef>
          </c:cat>
          <c:val>
            <c:numRef>
              <c:f>Лист1!$B$2:$B$10</c:f>
              <c:numCache>
                <c:formatCode>#,##0</c:formatCode>
                <c:ptCount val="9"/>
                <c:pt idx="0">
                  <c:v>1251139.3</c:v>
                </c:pt>
                <c:pt idx="1">
                  <c:v>126390</c:v>
                </c:pt>
                <c:pt idx="2">
                  <c:v>22363</c:v>
                </c:pt>
                <c:pt idx="3">
                  <c:v>154243</c:v>
                </c:pt>
                <c:pt idx="4">
                  <c:v>58541</c:v>
                </c:pt>
                <c:pt idx="5">
                  <c:v>158651</c:v>
                </c:pt>
                <c:pt idx="6">
                  <c:v>80808</c:v>
                </c:pt>
                <c:pt idx="7">
                  <c:v>23311</c:v>
                </c:pt>
                <c:pt idx="8">
                  <c:v>141220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C6D-42ED-9EE0-26500D2C6F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3110">
          <a:noFill/>
        </a:ln>
      </c:spPr>
    </c:plotArea>
    <c:plotVisOnly val="1"/>
    <c:dispBlanksAs val="zero"/>
    <c:showDLblsOverMax val="0"/>
  </c:chart>
  <c:txPr>
    <a:bodyPr/>
    <a:lstStyle/>
    <a:p>
      <a:pPr>
        <a:defRPr sz="2127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59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5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07B02E-4C48-43BA-B23C-8FA2F0F04722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F20DFB-D8E5-4619-8F4D-030E948271E5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турнир по шашкам и шахматам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68B0F50-29BB-4931-9D3D-74C020C472E1}" type="parTrans" cxnId="{15DBB1D6-030E-4A8E-BE05-1B2981FA51D6}">
      <dgm:prSet/>
      <dgm:spPr/>
      <dgm:t>
        <a:bodyPr/>
        <a:lstStyle/>
        <a:p>
          <a:endParaRPr lang="ru-RU"/>
        </a:p>
      </dgm:t>
    </dgm:pt>
    <dgm:pt modelId="{067D9C18-C529-4E44-A8E1-A3C837626C76}" type="sibTrans" cxnId="{15DBB1D6-030E-4A8E-BE05-1B2981FA51D6}">
      <dgm:prSet/>
      <dgm:spPr/>
      <dgm:t>
        <a:bodyPr/>
        <a:lstStyle/>
        <a:p>
          <a:endParaRPr lang="ru-RU"/>
        </a:p>
      </dgm:t>
    </dgm:pt>
    <dgm:pt modelId="{96E2ED83-1143-4095-B666-EF7B60EFF720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мини-футбол</a:t>
          </a:r>
        </a:p>
        <a:p>
          <a:endParaRPr lang="ru-RU" sz="1600" kern="1200" dirty="0"/>
        </a:p>
      </dgm:t>
    </dgm:pt>
    <dgm:pt modelId="{27A02F32-7556-484B-8C63-212A9592CED3}" type="parTrans" cxnId="{70093723-4BB7-4E34-B62B-D2024B0E21CE}">
      <dgm:prSet/>
      <dgm:spPr/>
      <dgm:t>
        <a:bodyPr/>
        <a:lstStyle/>
        <a:p>
          <a:endParaRPr lang="ru-RU"/>
        </a:p>
      </dgm:t>
    </dgm:pt>
    <dgm:pt modelId="{ACB6D0AE-3A55-4C3D-9B10-510267B6C522}" type="sibTrans" cxnId="{70093723-4BB7-4E34-B62B-D2024B0E21CE}">
      <dgm:prSet/>
      <dgm:spPr/>
      <dgm:t>
        <a:bodyPr/>
        <a:lstStyle/>
        <a:p>
          <a:endParaRPr lang="ru-RU"/>
        </a:p>
      </dgm:t>
    </dgm:pt>
    <dgm:pt modelId="{0C78A1C0-8D92-4556-ABC2-BF11B31CE9B3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военно-патриотическая игра «Зарница»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0489C6F-986C-4BC0-9E9B-673ED1CBCD10}" type="parTrans" cxnId="{3445A6F6-5289-4F9B-8C43-97D6C45EFC95}">
      <dgm:prSet/>
      <dgm:spPr/>
      <dgm:t>
        <a:bodyPr/>
        <a:lstStyle/>
        <a:p>
          <a:endParaRPr lang="ru-RU"/>
        </a:p>
      </dgm:t>
    </dgm:pt>
    <dgm:pt modelId="{25D0DF95-A272-46C3-9F3F-38AF90154A62}" type="sibTrans" cxnId="{3445A6F6-5289-4F9B-8C43-97D6C45EFC95}">
      <dgm:prSet/>
      <dgm:spPr/>
      <dgm:t>
        <a:bodyPr/>
        <a:lstStyle/>
        <a:p>
          <a:endParaRPr lang="ru-RU"/>
        </a:p>
      </dgm:t>
    </dgm:pt>
    <dgm:pt modelId="{4ACDAF36-3547-4AA0-A189-CC96D1082A8E}" type="pres">
      <dgm:prSet presAssocID="{EF07B02E-4C48-43BA-B23C-8FA2F0F0472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398D87-CDA4-40ED-B787-2FB5079F281F}" type="pres">
      <dgm:prSet presAssocID="{96F20DFB-D8E5-4619-8F4D-030E948271E5}" presName="compNode" presStyleCnt="0"/>
      <dgm:spPr/>
    </dgm:pt>
    <dgm:pt modelId="{3A0A3ED6-173F-48E1-873D-93C1449C8725}" type="pres">
      <dgm:prSet presAssocID="{96F20DFB-D8E5-4619-8F4D-030E948271E5}" presName="pict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10AFD20-251B-41A8-8712-E89394DBC08F}" type="pres">
      <dgm:prSet presAssocID="{96F20DFB-D8E5-4619-8F4D-030E948271E5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2CD2C-9D5E-401F-AB1A-55444939BCE2}" type="pres">
      <dgm:prSet presAssocID="{067D9C18-C529-4E44-A8E1-A3C837626C7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052F5D8-62E6-4CD4-A5E1-877F83DA71B3}" type="pres">
      <dgm:prSet presAssocID="{96E2ED83-1143-4095-B666-EF7B60EFF720}" presName="compNode" presStyleCnt="0"/>
      <dgm:spPr/>
    </dgm:pt>
    <dgm:pt modelId="{4C1751BC-0B70-40E1-B7DB-6D1E85050077}" type="pres">
      <dgm:prSet presAssocID="{96E2ED83-1143-4095-B666-EF7B60EFF720}" presName="pictRect" presStyleLbl="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14797F23-2B6B-41F3-97A7-079D8B609FF2}" type="pres">
      <dgm:prSet presAssocID="{96E2ED83-1143-4095-B666-EF7B60EFF720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EC69C-682D-4CE4-BBA6-A6BDACB1C732}" type="pres">
      <dgm:prSet presAssocID="{ACB6D0AE-3A55-4C3D-9B10-510267B6C52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62650EA-D238-4FF1-9B45-2DF7D77981BE}" type="pres">
      <dgm:prSet presAssocID="{0C78A1C0-8D92-4556-ABC2-BF11B31CE9B3}" presName="compNode" presStyleCnt="0"/>
      <dgm:spPr/>
    </dgm:pt>
    <dgm:pt modelId="{DD43FF57-F611-43A2-A4D7-4D7AE5EA097C}" type="pres">
      <dgm:prSet presAssocID="{0C78A1C0-8D92-4556-ABC2-BF11B31CE9B3}" presName="pict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03689FF-9CCE-41A6-B77A-B348F9B8936B}" type="pres">
      <dgm:prSet presAssocID="{0C78A1C0-8D92-4556-ABC2-BF11B31CE9B3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4AD494-6157-40FF-8C1E-68D9AE2DE991}" type="presOf" srcId="{067D9C18-C529-4E44-A8E1-A3C837626C76}" destId="{8B62CD2C-9D5E-401F-AB1A-55444939BCE2}" srcOrd="0" destOrd="0" presId="urn:microsoft.com/office/officeart/2005/8/layout/pList1"/>
    <dgm:cxn modelId="{15DBB1D6-030E-4A8E-BE05-1B2981FA51D6}" srcId="{EF07B02E-4C48-43BA-B23C-8FA2F0F04722}" destId="{96F20DFB-D8E5-4619-8F4D-030E948271E5}" srcOrd="0" destOrd="0" parTransId="{968B0F50-29BB-4931-9D3D-74C020C472E1}" sibTransId="{067D9C18-C529-4E44-A8E1-A3C837626C76}"/>
    <dgm:cxn modelId="{70093723-4BB7-4E34-B62B-D2024B0E21CE}" srcId="{EF07B02E-4C48-43BA-B23C-8FA2F0F04722}" destId="{96E2ED83-1143-4095-B666-EF7B60EFF720}" srcOrd="1" destOrd="0" parTransId="{27A02F32-7556-484B-8C63-212A9592CED3}" sibTransId="{ACB6D0AE-3A55-4C3D-9B10-510267B6C522}"/>
    <dgm:cxn modelId="{88596105-4CBA-4108-AD5C-BF03EFDFB8BF}" type="presOf" srcId="{ACB6D0AE-3A55-4C3D-9B10-510267B6C522}" destId="{2CCEC69C-682D-4CE4-BBA6-A6BDACB1C732}" srcOrd="0" destOrd="0" presId="urn:microsoft.com/office/officeart/2005/8/layout/pList1"/>
    <dgm:cxn modelId="{DDCA088E-360D-4908-A386-71011EAE865A}" type="presOf" srcId="{96E2ED83-1143-4095-B666-EF7B60EFF720}" destId="{14797F23-2B6B-41F3-97A7-079D8B609FF2}" srcOrd="0" destOrd="0" presId="urn:microsoft.com/office/officeart/2005/8/layout/pList1"/>
    <dgm:cxn modelId="{4390EC1C-79DF-447A-8B17-EE5A67B94C44}" type="presOf" srcId="{0C78A1C0-8D92-4556-ABC2-BF11B31CE9B3}" destId="{403689FF-9CCE-41A6-B77A-B348F9B8936B}" srcOrd="0" destOrd="0" presId="urn:microsoft.com/office/officeart/2005/8/layout/pList1"/>
    <dgm:cxn modelId="{9C236D13-872B-484D-9A0F-9B072E6A71BE}" type="presOf" srcId="{96F20DFB-D8E5-4619-8F4D-030E948271E5}" destId="{710AFD20-251B-41A8-8712-E89394DBC08F}" srcOrd="0" destOrd="0" presId="urn:microsoft.com/office/officeart/2005/8/layout/pList1"/>
    <dgm:cxn modelId="{B0D2D6FD-B09C-4872-B0A4-041F6FC86E56}" type="presOf" srcId="{EF07B02E-4C48-43BA-B23C-8FA2F0F04722}" destId="{4ACDAF36-3547-4AA0-A189-CC96D1082A8E}" srcOrd="0" destOrd="0" presId="urn:microsoft.com/office/officeart/2005/8/layout/pList1"/>
    <dgm:cxn modelId="{3445A6F6-5289-4F9B-8C43-97D6C45EFC95}" srcId="{EF07B02E-4C48-43BA-B23C-8FA2F0F04722}" destId="{0C78A1C0-8D92-4556-ABC2-BF11B31CE9B3}" srcOrd="2" destOrd="0" parTransId="{50489C6F-986C-4BC0-9E9B-673ED1CBCD10}" sibTransId="{25D0DF95-A272-46C3-9F3F-38AF90154A62}"/>
    <dgm:cxn modelId="{7E67E099-A1D0-4F55-AB01-2107B918E7FA}" type="presParOf" srcId="{4ACDAF36-3547-4AA0-A189-CC96D1082A8E}" destId="{0E398D87-CDA4-40ED-B787-2FB5079F281F}" srcOrd="0" destOrd="0" presId="urn:microsoft.com/office/officeart/2005/8/layout/pList1"/>
    <dgm:cxn modelId="{21FA2DFE-6FC1-4E6E-9514-03512033216B}" type="presParOf" srcId="{0E398D87-CDA4-40ED-B787-2FB5079F281F}" destId="{3A0A3ED6-173F-48E1-873D-93C1449C8725}" srcOrd="0" destOrd="0" presId="urn:microsoft.com/office/officeart/2005/8/layout/pList1"/>
    <dgm:cxn modelId="{35648205-8EA1-4E7C-A795-3F28F822E2F5}" type="presParOf" srcId="{0E398D87-CDA4-40ED-B787-2FB5079F281F}" destId="{710AFD20-251B-41A8-8712-E89394DBC08F}" srcOrd="1" destOrd="0" presId="urn:microsoft.com/office/officeart/2005/8/layout/pList1"/>
    <dgm:cxn modelId="{338875C3-3F95-4201-8412-BDBF1EAD4D07}" type="presParOf" srcId="{4ACDAF36-3547-4AA0-A189-CC96D1082A8E}" destId="{8B62CD2C-9D5E-401F-AB1A-55444939BCE2}" srcOrd="1" destOrd="0" presId="urn:microsoft.com/office/officeart/2005/8/layout/pList1"/>
    <dgm:cxn modelId="{ADBAC502-5BFF-4D56-B910-47294C7BAA66}" type="presParOf" srcId="{4ACDAF36-3547-4AA0-A189-CC96D1082A8E}" destId="{B052F5D8-62E6-4CD4-A5E1-877F83DA71B3}" srcOrd="2" destOrd="0" presId="urn:microsoft.com/office/officeart/2005/8/layout/pList1"/>
    <dgm:cxn modelId="{7C11BA4F-D627-4EBE-A8FD-019C062A42B4}" type="presParOf" srcId="{B052F5D8-62E6-4CD4-A5E1-877F83DA71B3}" destId="{4C1751BC-0B70-40E1-B7DB-6D1E85050077}" srcOrd="0" destOrd="0" presId="urn:microsoft.com/office/officeart/2005/8/layout/pList1"/>
    <dgm:cxn modelId="{3B11877B-0B93-42F8-B27F-514A10EDB8CF}" type="presParOf" srcId="{B052F5D8-62E6-4CD4-A5E1-877F83DA71B3}" destId="{14797F23-2B6B-41F3-97A7-079D8B609FF2}" srcOrd="1" destOrd="0" presId="urn:microsoft.com/office/officeart/2005/8/layout/pList1"/>
    <dgm:cxn modelId="{D0C265E9-DF9E-4018-B795-977AE7E048A4}" type="presParOf" srcId="{4ACDAF36-3547-4AA0-A189-CC96D1082A8E}" destId="{2CCEC69C-682D-4CE4-BBA6-A6BDACB1C732}" srcOrd="3" destOrd="0" presId="urn:microsoft.com/office/officeart/2005/8/layout/pList1"/>
    <dgm:cxn modelId="{653D24F5-2EF3-4473-98EB-B889A22EC8EC}" type="presParOf" srcId="{4ACDAF36-3547-4AA0-A189-CC96D1082A8E}" destId="{862650EA-D238-4FF1-9B45-2DF7D77981BE}" srcOrd="4" destOrd="0" presId="urn:microsoft.com/office/officeart/2005/8/layout/pList1"/>
    <dgm:cxn modelId="{72F07560-05F3-4068-BCED-9F9212168ADD}" type="presParOf" srcId="{862650EA-D238-4FF1-9B45-2DF7D77981BE}" destId="{DD43FF57-F611-43A2-A4D7-4D7AE5EA097C}" srcOrd="0" destOrd="0" presId="urn:microsoft.com/office/officeart/2005/8/layout/pList1"/>
    <dgm:cxn modelId="{F14DCBAB-D615-478D-81C4-5469A1E32A15}" type="presParOf" srcId="{862650EA-D238-4FF1-9B45-2DF7D77981BE}" destId="{403689FF-9CCE-41A6-B77A-B348F9B8936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2A35E3-4D23-4795-9EEA-27B6983411B8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6B8F98-BF6D-48AA-B026-62DB4E27F132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День призывника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464F5A3-FAF3-4D64-B687-C9062B73349F}" type="parTrans" cxnId="{01B015A1-2DA1-4800-8396-E2B4EDB0B290}">
      <dgm:prSet/>
      <dgm:spPr/>
      <dgm:t>
        <a:bodyPr/>
        <a:lstStyle/>
        <a:p>
          <a:endParaRPr lang="ru-RU"/>
        </a:p>
      </dgm:t>
    </dgm:pt>
    <dgm:pt modelId="{A2DCC356-736D-42A0-A355-5849ABC757E9}" type="sibTrans" cxnId="{01B015A1-2DA1-4800-8396-E2B4EDB0B290}">
      <dgm:prSet/>
      <dgm:spPr/>
      <dgm:t>
        <a:bodyPr/>
        <a:lstStyle/>
        <a:p>
          <a:endParaRPr lang="ru-RU"/>
        </a:p>
      </dgm:t>
    </dgm:pt>
    <dgm:pt modelId="{E5F9F283-8F04-412C-BDF6-A686874E3879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Акция – будущее без наркотиков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3170EBA-99FB-4E79-8BB2-4C1CFFD6E31C}" type="parTrans" cxnId="{A0E39216-FDFA-41D0-8724-67F3A53B8C1F}">
      <dgm:prSet/>
      <dgm:spPr/>
      <dgm:t>
        <a:bodyPr/>
        <a:lstStyle/>
        <a:p>
          <a:endParaRPr lang="ru-RU"/>
        </a:p>
      </dgm:t>
    </dgm:pt>
    <dgm:pt modelId="{4855399A-CDD2-42CE-B3DF-5BDB43865B70}" type="sibTrans" cxnId="{A0E39216-FDFA-41D0-8724-67F3A53B8C1F}">
      <dgm:prSet/>
      <dgm:spPr/>
      <dgm:t>
        <a:bodyPr/>
        <a:lstStyle/>
        <a:p>
          <a:endParaRPr lang="ru-RU"/>
        </a:p>
      </dgm:t>
    </dgm:pt>
    <dgm:pt modelId="{24733AEC-243B-461F-A046-FDF6FADC89CD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Акция – азбука безопасности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75CE98-80BC-4F0A-9D20-28FCADAA95A1}" type="parTrans" cxnId="{2FEDAB95-2F40-4FD8-AE7D-1CB65BCB5052}">
      <dgm:prSet/>
      <dgm:spPr/>
      <dgm:t>
        <a:bodyPr/>
        <a:lstStyle/>
        <a:p>
          <a:endParaRPr lang="ru-RU"/>
        </a:p>
      </dgm:t>
    </dgm:pt>
    <dgm:pt modelId="{94CB8873-2EE6-4E87-994E-E9245613F377}" type="sibTrans" cxnId="{2FEDAB95-2F40-4FD8-AE7D-1CB65BCB5052}">
      <dgm:prSet/>
      <dgm:spPr/>
      <dgm:t>
        <a:bodyPr/>
        <a:lstStyle/>
        <a:p>
          <a:endParaRPr lang="ru-RU"/>
        </a:p>
      </dgm:t>
    </dgm:pt>
    <dgm:pt modelId="{855C7103-F49A-4071-9DD8-08808865D2B4}" type="pres">
      <dgm:prSet presAssocID="{1E2A35E3-4D23-4795-9EEA-27B6983411B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261912-5F9C-4712-95C3-1E443B64E123}" type="pres">
      <dgm:prSet presAssocID="{6A6B8F98-BF6D-48AA-B026-62DB4E27F132}" presName="compNode" presStyleCnt="0"/>
      <dgm:spPr/>
    </dgm:pt>
    <dgm:pt modelId="{3EAC7FAF-DA78-43F5-BC1A-9FE0FC153FDE}" type="pres">
      <dgm:prSet presAssocID="{6A6B8F98-BF6D-48AA-B026-62DB4E27F132}" presName="pictRect" presStyleLbl="node1" presStyleIdx="0" presStyleCnt="3" custScaleY="10876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6473DC0-9664-486E-89EF-26713F2FE16A}" type="pres">
      <dgm:prSet presAssocID="{6A6B8F98-BF6D-48AA-B026-62DB4E27F132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10E7E-904F-4BED-A48E-12B0422717FB}" type="pres">
      <dgm:prSet presAssocID="{A2DCC356-736D-42A0-A355-5849ABC757E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9EC555F-0FEB-4954-A730-C834ED0047C4}" type="pres">
      <dgm:prSet presAssocID="{E5F9F283-8F04-412C-BDF6-A686874E3879}" presName="compNode" presStyleCnt="0"/>
      <dgm:spPr/>
    </dgm:pt>
    <dgm:pt modelId="{3A286564-A4F6-4103-9133-78B939733BC8}" type="pres">
      <dgm:prSet presAssocID="{E5F9F283-8F04-412C-BDF6-A686874E3879}" presName="pictRect" presStyleLbl="node1" presStyleIdx="1" presStyleCnt="3" custScaleY="11181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C4B307B-53CC-4417-A7B5-5558A39831B4}" type="pres">
      <dgm:prSet presAssocID="{E5F9F283-8F04-412C-BDF6-A686874E3879}" presName="textRect" presStyleLbl="revTx" presStyleIdx="1" presStyleCnt="3" custScaleX="118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8DC3C-819D-44B9-90EB-DDF9DF23300A}" type="pres">
      <dgm:prSet presAssocID="{4855399A-CDD2-42CE-B3DF-5BDB43865B7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B24861A-0A12-4562-BCE5-B67BAEE7D9B4}" type="pres">
      <dgm:prSet presAssocID="{24733AEC-243B-461F-A046-FDF6FADC89CD}" presName="compNode" presStyleCnt="0"/>
      <dgm:spPr/>
    </dgm:pt>
    <dgm:pt modelId="{6C0597F4-1958-41A7-B7D9-6C6361143A79}" type="pres">
      <dgm:prSet presAssocID="{24733AEC-243B-461F-A046-FDF6FADC89CD}" presName="pictRect" presStyleLbl="node1" presStyleIdx="2" presStyleCnt="3" custScaleY="11211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76CC38F-0914-4A38-9C81-2D0E3B705FF0}" type="pres">
      <dgm:prSet presAssocID="{24733AEC-243B-461F-A046-FDF6FADC89CD}" presName="textRect" presStyleLbl="revTx" presStyleIdx="2" presStyleCnt="3" custScaleX="121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79F74D-C6A7-4C9C-B5E9-580D1B0FA40B}" type="presOf" srcId="{1E2A35E3-4D23-4795-9EEA-27B6983411B8}" destId="{855C7103-F49A-4071-9DD8-08808865D2B4}" srcOrd="0" destOrd="0" presId="urn:microsoft.com/office/officeart/2005/8/layout/pList1"/>
    <dgm:cxn modelId="{459A9030-E3AA-4565-8BB8-B997039325C8}" type="presOf" srcId="{4855399A-CDD2-42CE-B3DF-5BDB43865B70}" destId="{05D8DC3C-819D-44B9-90EB-DDF9DF23300A}" srcOrd="0" destOrd="0" presId="urn:microsoft.com/office/officeart/2005/8/layout/pList1"/>
    <dgm:cxn modelId="{01B015A1-2DA1-4800-8396-E2B4EDB0B290}" srcId="{1E2A35E3-4D23-4795-9EEA-27B6983411B8}" destId="{6A6B8F98-BF6D-48AA-B026-62DB4E27F132}" srcOrd="0" destOrd="0" parTransId="{6464F5A3-FAF3-4D64-B687-C9062B73349F}" sibTransId="{A2DCC356-736D-42A0-A355-5849ABC757E9}"/>
    <dgm:cxn modelId="{2FEDAB95-2F40-4FD8-AE7D-1CB65BCB5052}" srcId="{1E2A35E3-4D23-4795-9EEA-27B6983411B8}" destId="{24733AEC-243B-461F-A046-FDF6FADC89CD}" srcOrd="2" destOrd="0" parTransId="{2875CE98-80BC-4F0A-9D20-28FCADAA95A1}" sibTransId="{94CB8873-2EE6-4E87-994E-E9245613F377}"/>
    <dgm:cxn modelId="{0571CF5D-5995-470C-9A3A-B8B6F97135D8}" type="presOf" srcId="{6A6B8F98-BF6D-48AA-B026-62DB4E27F132}" destId="{36473DC0-9664-486E-89EF-26713F2FE16A}" srcOrd="0" destOrd="0" presId="urn:microsoft.com/office/officeart/2005/8/layout/pList1"/>
    <dgm:cxn modelId="{6495C4A9-6FB6-46B4-9B88-5CF05ADB8F75}" type="presOf" srcId="{E5F9F283-8F04-412C-BDF6-A686874E3879}" destId="{FC4B307B-53CC-4417-A7B5-5558A39831B4}" srcOrd="0" destOrd="0" presId="urn:microsoft.com/office/officeart/2005/8/layout/pList1"/>
    <dgm:cxn modelId="{A0E39216-FDFA-41D0-8724-67F3A53B8C1F}" srcId="{1E2A35E3-4D23-4795-9EEA-27B6983411B8}" destId="{E5F9F283-8F04-412C-BDF6-A686874E3879}" srcOrd="1" destOrd="0" parTransId="{23170EBA-99FB-4E79-8BB2-4C1CFFD6E31C}" sibTransId="{4855399A-CDD2-42CE-B3DF-5BDB43865B70}"/>
    <dgm:cxn modelId="{0E60C993-E7D2-4902-BCA5-314A8B2E1A9D}" type="presOf" srcId="{24733AEC-243B-461F-A046-FDF6FADC89CD}" destId="{F76CC38F-0914-4A38-9C81-2D0E3B705FF0}" srcOrd="0" destOrd="0" presId="urn:microsoft.com/office/officeart/2005/8/layout/pList1"/>
    <dgm:cxn modelId="{3ADBCEDB-3F38-4A38-96EE-67B0C41957E4}" type="presOf" srcId="{A2DCC356-736D-42A0-A355-5849ABC757E9}" destId="{FFA10E7E-904F-4BED-A48E-12B0422717FB}" srcOrd="0" destOrd="0" presId="urn:microsoft.com/office/officeart/2005/8/layout/pList1"/>
    <dgm:cxn modelId="{F888071A-8580-4A99-BFC1-3AFB6DB503EB}" type="presParOf" srcId="{855C7103-F49A-4071-9DD8-08808865D2B4}" destId="{5B261912-5F9C-4712-95C3-1E443B64E123}" srcOrd="0" destOrd="0" presId="urn:microsoft.com/office/officeart/2005/8/layout/pList1"/>
    <dgm:cxn modelId="{14EEE887-28FC-4383-B788-DDC1C06F5E8D}" type="presParOf" srcId="{5B261912-5F9C-4712-95C3-1E443B64E123}" destId="{3EAC7FAF-DA78-43F5-BC1A-9FE0FC153FDE}" srcOrd="0" destOrd="0" presId="urn:microsoft.com/office/officeart/2005/8/layout/pList1"/>
    <dgm:cxn modelId="{2E0A8728-713A-4F6C-8274-8F037685EDC7}" type="presParOf" srcId="{5B261912-5F9C-4712-95C3-1E443B64E123}" destId="{36473DC0-9664-486E-89EF-26713F2FE16A}" srcOrd="1" destOrd="0" presId="urn:microsoft.com/office/officeart/2005/8/layout/pList1"/>
    <dgm:cxn modelId="{68DF147E-4915-4B4F-98F8-C9E4DFF43C30}" type="presParOf" srcId="{855C7103-F49A-4071-9DD8-08808865D2B4}" destId="{FFA10E7E-904F-4BED-A48E-12B0422717FB}" srcOrd="1" destOrd="0" presId="urn:microsoft.com/office/officeart/2005/8/layout/pList1"/>
    <dgm:cxn modelId="{2E772B83-EBD4-4103-8D7E-13D14525438E}" type="presParOf" srcId="{855C7103-F49A-4071-9DD8-08808865D2B4}" destId="{19EC555F-0FEB-4954-A730-C834ED0047C4}" srcOrd="2" destOrd="0" presId="urn:microsoft.com/office/officeart/2005/8/layout/pList1"/>
    <dgm:cxn modelId="{285F657D-64C6-4B66-8652-8A6CEC3B6DFB}" type="presParOf" srcId="{19EC555F-0FEB-4954-A730-C834ED0047C4}" destId="{3A286564-A4F6-4103-9133-78B939733BC8}" srcOrd="0" destOrd="0" presId="urn:microsoft.com/office/officeart/2005/8/layout/pList1"/>
    <dgm:cxn modelId="{79CC6B9B-E1FC-42FA-99E0-9D25BC0C409A}" type="presParOf" srcId="{19EC555F-0FEB-4954-A730-C834ED0047C4}" destId="{FC4B307B-53CC-4417-A7B5-5558A39831B4}" srcOrd="1" destOrd="0" presId="urn:microsoft.com/office/officeart/2005/8/layout/pList1"/>
    <dgm:cxn modelId="{53C9051E-5ACE-48A7-94E9-11848876D6B8}" type="presParOf" srcId="{855C7103-F49A-4071-9DD8-08808865D2B4}" destId="{05D8DC3C-819D-44B9-90EB-DDF9DF23300A}" srcOrd="3" destOrd="0" presId="urn:microsoft.com/office/officeart/2005/8/layout/pList1"/>
    <dgm:cxn modelId="{2441F077-639E-417A-972A-D84B0F80D77C}" type="presParOf" srcId="{855C7103-F49A-4071-9DD8-08808865D2B4}" destId="{FB24861A-0A12-4562-BCE5-B67BAEE7D9B4}" srcOrd="4" destOrd="0" presId="urn:microsoft.com/office/officeart/2005/8/layout/pList1"/>
    <dgm:cxn modelId="{2915D6C8-6C59-4526-BF7B-56B2C990BA70}" type="presParOf" srcId="{FB24861A-0A12-4562-BCE5-B67BAEE7D9B4}" destId="{6C0597F4-1958-41A7-B7D9-6C6361143A79}" srcOrd="0" destOrd="0" presId="urn:microsoft.com/office/officeart/2005/8/layout/pList1"/>
    <dgm:cxn modelId="{49A59208-B306-4932-8CF5-F7AE520E28F4}" type="presParOf" srcId="{FB24861A-0A12-4562-BCE5-B67BAEE7D9B4}" destId="{F76CC38F-0914-4A38-9C81-2D0E3B705FF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92A4E4-52E1-4140-BAAC-7538334123F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CFD620-CAFC-443D-801F-D685556FB25D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Спартакиада допризывной молодёжи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FE91FA4-246C-4550-B866-B2456455718D}" type="parTrans" cxnId="{AAE78E06-E149-4D4E-B217-A17A6250F0ED}">
      <dgm:prSet/>
      <dgm:spPr/>
      <dgm:t>
        <a:bodyPr/>
        <a:lstStyle/>
        <a:p>
          <a:endParaRPr lang="ru-RU"/>
        </a:p>
      </dgm:t>
    </dgm:pt>
    <dgm:pt modelId="{B0250971-49B0-40A5-9419-F6E5507E5579}" type="sibTrans" cxnId="{AAE78E06-E149-4D4E-B217-A17A6250F0ED}">
      <dgm:prSet/>
      <dgm:spPr/>
      <dgm:t>
        <a:bodyPr/>
        <a:lstStyle/>
        <a:p>
          <a:endParaRPr lang="ru-RU"/>
        </a:p>
      </dgm:t>
    </dgm:pt>
    <dgm:pt modelId="{5D9D6E14-1167-46DD-BE42-05C8C5995FCB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Театр против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41F7971-6604-4CB1-867D-AE635F58E703}" type="parTrans" cxnId="{07228228-EBB4-48E0-B3E4-58CE314012D5}">
      <dgm:prSet/>
      <dgm:spPr/>
      <dgm:t>
        <a:bodyPr/>
        <a:lstStyle/>
        <a:p>
          <a:endParaRPr lang="ru-RU"/>
        </a:p>
      </dgm:t>
    </dgm:pt>
    <dgm:pt modelId="{F5E9BB94-41E7-4E07-BC95-73F553ADB106}" type="sibTrans" cxnId="{07228228-EBB4-48E0-B3E4-58CE314012D5}">
      <dgm:prSet/>
      <dgm:spPr/>
      <dgm:t>
        <a:bodyPr/>
        <a:lstStyle/>
        <a:p>
          <a:endParaRPr lang="ru-RU"/>
        </a:p>
      </dgm:t>
    </dgm:pt>
    <dgm:pt modelId="{65AB272E-1EC0-4D04-8DD6-9F4CDBA95796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Информационный	 час к 1 сентября</a:t>
          </a:r>
        </a:p>
      </dgm:t>
    </dgm:pt>
    <dgm:pt modelId="{B69EC182-CC56-4397-91C0-34567A86FD97}" type="parTrans" cxnId="{6ECA5711-CDAA-4327-9234-DE6AB9E6C77C}">
      <dgm:prSet/>
      <dgm:spPr/>
      <dgm:t>
        <a:bodyPr/>
        <a:lstStyle/>
        <a:p>
          <a:endParaRPr lang="ru-RU"/>
        </a:p>
      </dgm:t>
    </dgm:pt>
    <dgm:pt modelId="{552D70BC-4088-4B20-9415-B88859E52599}" type="sibTrans" cxnId="{6ECA5711-CDAA-4327-9234-DE6AB9E6C77C}">
      <dgm:prSet/>
      <dgm:spPr/>
      <dgm:t>
        <a:bodyPr/>
        <a:lstStyle/>
        <a:p>
          <a:endParaRPr lang="ru-RU"/>
        </a:p>
      </dgm:t>
    </dgm:pt>
    <dgm:pt modelId="{F64564EE-4EC1-417A-8839-2D4828B1857E}" type="pres">
      <dgm:prSet presAssocID="{D692A4E4-52E1-4140-BAAC-7538334123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81D4B8-050C-4C8E-B01A-9644C509C1C0}" type="pres">
      <dgm:prSet presAssocID="{D7CFD620-CAFC-443D-801F-D685556FB25D}" presName="compNode" presStyleCnt="0"/>
      <dgm:spPr/>
    </dgm:pt>
    <dgm:pt modelId="{C2FA1003-69F3-4408-AF54-63A664B09EF3}" type="pres">
      <dgm:prSet presAssocID="{D7CFD620-CAFC-443D-801F-D685556FB25D}" presName="pict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21A9A53-BA7D-43C0-B3EA-2E52E9375ABC}" type="pres">
      <dgm:prSet presAssocID="{D7CFD620-CAFC-443D-801F-D685556FB25D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3117E-8FCF-43CD-BB92-4B01EA7463D7}" type="pres">
      <dgm:prSet presAssocID="{B0250971-49B0-40A5-9419-F6E5507E557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8C870F6-E20C-40DD-954B-176CC708C7C4}" type="pres">
      <dgm:prSet presAssocID="{5D9D6E14-1167-46DD-BE42-05C8C5995FCB}" presName="compNode" presStyleCnt="0"/>
      <dgm:spPr/>
    </dgm:pt>
    <dgm:pt modelId="{EC84878B-DB98-4355-A4F4-69D598E3A4C8}" type="pres">
      <dgm:prSet presAssocID="{5D9D6E14-1167-46DD-BE42-05C8C5995FCB}" presName="pictRect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AA2C8E1-CFF7-4EF2-AEEB-06875AC23B47}" type="pres">
      <dgm:prSet presAssocID="{5D9D6E14-1167-46DD-BE42-05C8C5995FCB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A1996-8363-497A-B137-FD3243464040}" type="pres">
      <dgm:prSet presAssocID="{F5E9BB94-41E7-4E07-BC95-73F553ADB10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67BBC02-476F-494F-81FD-B819D525A176}" type="pres">
      <dgm:prSet presAssocID="{65AB272E-1EC0-4D04-8DD6-9F4CDBA95796}" presName="compNode" presStyleCnt="0"/>
      <dgm:spPr/>
    </dgm:pt>
    <dgm:pt modelId="{4CF626A3-FB5F-4CDD-972B-0D9EEDDFF567}" type="pres">
      <dgm:prSet presAssocID="{65AB272E-1EC0-4D04-8DD6-9F4CDBA95796}" presName="pict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5686FE4-E91F-4576-9E34-C0C33FE89781}" type="pres">
      <dgm:prSet presAssocID="{65AB272E-1EC0-4D04-8DD6-9F4CDBA95796}" presName="textRect" presStyleLbl="revTx" presStyleIdx="2" presStyleCnt="3" custScaleX="120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EAF42-291F-4282-8863-6C9716720357}" type="presOf" srcId="{B0250971-49B0-40A5-9419-F6E5507E5579}" destId="{A1F3117E-8FCF-43CD-BB92-4B01EA7463D7}" srcOrd="0" destOrd="0" presId="urn:microsoft.com/office/officeart/2005/8/layout/pList1"/>
    <dgm:cxn modelId="{AAE78E06-E149-4D4E-B217-A17A6250F0ED}" srcId="{D692A4E4-52E1-4140-BAAC-7538334123FB}" destId="{D7CFD620-CAFC-443D-801F-D685556FB25D}" srcOrd="0" destOrd="0" parTransId="{9FE91FA4-246C-4550-B866-B2456455718D}" sibTransId="{B0250971-49B0-40A5-9419-F6E5507E5579}"/>
    <dgm:cxn modelId="{07228228-EBB4-48E0-B3E4-58CE314012D5}" srcId="{D692A4E4-52E1-4140-BAAC-7538334123FB}" destId="{5D9D6E14-1167-46DD-BE42-05C8C5995FCB}" srcOrd="1" destOrd="0" parTransId="{741F7971-6604-4CB1-867D-AE635F58E703}" sibTransId="{F5E9BB94-41E7-4E07-BC95-73F553ADB106}"/>
    <dgm:cxn modelId="{9EE0F460-5F47-42A7-885B-4E3A7BB3F56B}" type="presOf" srcId="{D692A4E4-52E1-4140-BAAC-7538334123FB}" destId="{F64564EE-4EC1-417A-8839-2D4828B1857E}" srcOrd="0" destOrd="0" presId="urn:microsoft.com/office/officeart/2005/8/layout/pList1"/>
    <dgm:cxn modelId="{D6C94C8B-7B5F-4DDF-922D-5C5E3495776D}" type="presOf" srcId="{5D9D6E14-1167-46DD-BE42-05C8C5995FCB}" destId="{4AA2C8E1-CFF7-4EF2-AEEB-06875AC23B47}" srcOrd="0" destOrd="0" presId="urn:microsoft.com/office/officeart/2005/8/layout/pList1"/>
    <dgm:cxn modelId="{6ECA5711-CDAA-4327-9234-DE6AB9E6C77C}" srcId="{D692A4E4-52E1-4140-BAAC-7538334123FB}" destId="{65AB272E-1EC0-4D04-8DD6-9F4CDBA95796}" srcOrd="2" destOrd="0" parTransId="{B69EC182-CC56-4397-91C0-34567A86FD97}" sibTransId="{552D70BC-4088-4B20-9415-B88859E52599}"/>
    <dgm:cxn modelId="{7F83783A-AB4D-40C1-8BBA-0B1254235BF6}" type="presOf" srcId="{D7CFD620-CAFC-443D-801F-D685556FB25D}" destId="{421A9A53-BA7D-43C0-B3EA-2E52E9375ABC}" srcOrd="0" destOrd="0" presId="urn:microsoft.com/office/officeart/2005/8/layout/pList1"/>
    <dgm:cxn modelId="{F89E16F3-813B-4DB1-B1E4-151C234A611A}" type="presOf" srcId="{65AB272E-1EC0-4D04-8DD6-9F4CDBA95796}" destId="{55686FE4-E91F-4576-9E34-C0C33FE89781}" srcOrd="0" destOrd="0" presId="urn:microsoft.com/office/officeart/2005/8/layout/pList1"/>
    <dgm:cxn modelId="{EB4F4C35-1385-4FAE-931B-70D794BC1D7A}" type="presOf" srcId="{F5E9BB94-41E7-4E07-BC95-73F553ADB106}" destId="{EDFA1996-8363-497A-B137-FD3243464040}" srcOrd="0" destOrd="0" presId="urn:microsoft.com/office/officeart/2005/8/layout/pList1"/>
    <dgm:cxn modelId="{ACD7AE8C-A21F-4339-9CB7-B78B5B61C5F0}" type="presParOf" srcId="{F64564EE-4EC1-417A-8839-2D4828B1857E}" destId="{6381D4B8-050C-4C8E-B01A-9644C509C1C0}" srcOrd="0" destOrd="0" presId="urn:microsoft.com/office/officeart/2005/8/layout/pList1"/>
    <dgm:cxn modelId="{68B8D2ED-35FE-4847-805F-65523FFE36BC}" type="presParOf" srcId="{6381D4B8-050C-4C8E-B01A-9644C509C1C0}" destId="{C2FA1003-69F3-4408-AF54-63A664B09EF3}" srcOrd="0" destOrd="0" presId="urn:microsoft.com/office/officeart/2005/8/layout/pList1"/>
    <dgm:cxn modelId="{E494FB44-384E-4628-992A-CC3DDF9C4B6B}" type="presParOf" srcId="{6381D4B8-050C-4C8E-B01A-9644C509C1C0}" destId="{421A9A53-BA7D-43C0-B3EA-2E52E9375ABC}" srcOrd="1" destOrd="0" presId="urn:microsoft.com/office/officeart/2005/8/layout/pList1"/>
    <dgm:cxn modelId="{81BCC2E0-2F10-4D58-95BF-346D5791A807}" type="presParOf" srcId="{F64564EE-4EC1-417A-8839-2D4828B1857E}" destId="{A1F3117E-8FCF-43CD-BB92-4B01EA7463D7}" srcOrd="1" destOrd="0" presId="urn:microsoft.com/office/officeart/2005/8/layout/pList1"/>
    <dgm:cxn modelId="{DD63CBBF-A7E4-4ABE-9EEE-FB21B67FC12B}" type="presParOf" srcId="{F64564EE-4EC1-417A-8839-2D4828B1857E}" destId="{88C870F6-E20C-40DD-954B-176CC708C7C4}" srcOrd="2" destOrd="0" presId="urn:microsoft.com/office/officeart/2005/8/layout/pList1"/>
    <dgm:cxn modelId="{255972DE-F0A9-4921-A0A3-6491B40F24B6}" type="presParOf" srcId="{88C870F6-E20C-40DD-954B-176CC708C7C4}" destId="{EC84878B-DB98-4355-A4F4-69D598E3A4C8}" srcOrd="0" destOrd="0" presId="urn:microsoft.com/office/officeart/2005/8/layout/pList1"/>
    <dgm:cxn modelId="{783442BA-939B-4518-8F69-2211568A1184}" type="presParOf" srcId="{88C870F6-E20C-40DD-954B-176CC708C7C4}" destId="{4AA2C8E1-CFF7-4EF2-AEEB-06875AC23B47}" srcOrd="1" destOrd="0" presId="urn:microsoft.com/office/officeart/2005/8/layout/pList1"/>
    <dgm:cxn modelId="{828DE1FD-EF01-4A24-B0F8-D27FBBB0B9CD}" type="presParOf" srcId="{F64564EE-4EC1-417A-8839-2D4828B1857E}" destId="{EDFA1996-8363-497A-B137-FD3243464040}" srcOrd="3" destOrd="0" presId="urn:microsoft.com/office/officeart/2005/8/layout/pList1"/>
    <dgm:cxn modelId="{844624FE-8B72-472E-9D84-CAC6E0D2D3F9}" type="presParOf" srcId="{F64564EE-4EC1-417A-8839-2D4828B1857E}" destId="{467BBC02-476F-494F-81FD-B819D525A176}" srcOrd="4" destOrd="0" presId="urn:microsoft.com/office/officeart/2005/8/layout/pList1"/>
    <dgm:cxn modelId="{4E5E8C34-BCA0-4D9B-BFD1-3644808BFC17}" type="presParOf" srcId="{467BBC02-476F-494F-81FD-B819D525A176}" destId="{4CF626A3-FB5F-4CDD-972B-0D9EEDDFF567}" srcOrd="0" destOrd="0" presId="urn:microsoft.com/office/officeart/2005/8/layout/pList1"/>
    <dgm:cxn modelId="{69564579-EB18-4044-9073-F1E94C6FB732}" type="presParOf" srcId="{467BBC02-476F-494F-81FD-B819D525A176}" destId="{55686FE4-E91F-4576-9E34-C0C33FE8978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A3ED6-173F-48E1-873D-93C1449C8725}">
      <dsp:nvSpPr>
        <dsp:cNvPr id="0" name=""/>
        <dsp:cNvSpPr/>
      </dsp:nvSpPr>
      <dsp:spPr>
        <a:xfrm>
          <a:off x="1687" y="1105525"/>
          <a:ext cx="2676672" cy="1844227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AFD20-251B-41A8-8712-E89394DBC08F}">
      <dsp:nvSpPr>
        <dsp:cNvPr id="0" name=""/>
        <dsp:cNvSpPr/>
      </dsp:nvSpPr>
      <dsp:spPr>
        <a:xfrm>
          <a:off x="1687" y="2949752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турнир по шашкам и шахматам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687" y="2949752"/>
        <a:ext cx="2676672" cy="993045"/>
      </dsp:txXfrm>
    </dsp:sp>
    <dsp:sp modelId="{4C1751BC-0B70-40E1-B7DB-6D1E85050077}">
      <dsp:nvSpPr>
        <dsp:cNvPr id="0" name=""/>
        <dsp:cNvSpPr/>
      </dsp:nvSpPr>
      <dsp:spPr>
        <a:xfrm>
          <a:off x="2946139" y="1105525"/>
          <a:ext cx="2676672" cy="1844227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97F23-2B6B-41F3-97A7-079D8B609FF2}">
      <dsp:nvSpPr>
        <dsp:cNvPr id="0" name=""/>
        <dsp:cNvSpPr/>
      </dsp:nvSpPr>
      <dsp:spPr>
        <a:xfrm>
          <a:off x="2946139" y="2949752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мини-футбол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946139" y="2949752"/>
        <a:ext cx="2676672" cy="993045"/>
      </dsp:txXfrm>
    </dsp:sp>
    <dsp:sp modelId="{DD43FF57-F611-43A2-A4D7-4D7AE5EA097C}">
      <dsp:nvSpPr>
        <dsp:cNvPr id="0" name=""/>
        <dsp:cNvSpPr/>
      </dsp:nvSpPr>
      <dsp:spPr>
        <a:xfrm>
          <a:off x="5890592" y="1105525"/>
          <a:ext cx="2676672" cy="1844227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689FF-9CCE-41A6-B77A-B348F9B8936B}">
      <dsp:nvSpPr>
        <dsp:cNvPr id="0" name=""/>
        <dsp:cNvSpPr/>
      </dsp:nvSpPr>
      <dsp:spPr>
        <a:xfrm>
          <a:off x="5890592" y="2949752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военно-патриотическая игра «Зарница»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890592" y="2949752"/>
        <a:ext cx="2676672" cy="993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C7FAF-DA78-43F5-BC1A-9FE0FC153FDE}">
      <dsp:nvSpPr>
        <dsp:cNvPr id="0" name=""/>
        <dsp:cNvSpPr/>
      </dsp:nvSpPr>
      <dsp:spPr>
        <a:xfrm>
          <a:off x="928" y="491061"/>
          <a:ext cx="2335621" cy="1750261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73DC0-9664-486E-89EF-26713F2FE16A}">
      <dsp:nvSpPr>
        <dsp:cNvPr id="0" name=""/>
        <dsp:cNvSpPr/>
      </dsp:nvSpPr>
      <dsp:spPr>
        <a:xfrm>
          <a:off x="928" y="2170814"/>
          <a:ext cx="2335621" cy="86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День призывника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928" y="2170814"/>
        <a:ext cx="2335621" cy="866515"/>
      </dsp:txXfrm>
    </dsp:sp>
    <dsp:sp modelId="{3A286564-A4F6-4103-9133-78B939733BC8}">
      <dsp:nvSpPr>
        <dsp:cNvPr id="0" name=""/>
        <dsp:cNvSpPr/>
      </dsp:nvSpPr>
      <dsp:spPr>
        <a:xfrm>
          <a:off x="2791744" y="478803"/>
          <a:ext cx="2335621" cy="1799295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B307B-53CC-4417-A7B5-5558A39831B4}">
      <dsp:nvSpPr>
        <dsp:cNvPr id="0" name=""/>
        <dsp:cNvSpPr/>
      </dsp:nvSpPr>
      <dsp:spPr>
        <a:xfrm>
          <a:off x="2570210" y="2183072"/>
          <a:ext cx="2778689" cy="86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Акция – будущее без наркотиков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570210" y="2183072"/>
        <a:ext cx="2778689" cy="866515"/>
      </dsp:txXfrm>
    </dsp:sp>
    <dsp:sp modelId="{6C0597F4-1958-41A7-B7D9-6C6361143A79}">
      <dsp:nvSpPr>
        <dsp:cNvPr id="0" name=""/>
        <dsp:cNvSpPr/>
      </dsp:nvSpPr>
      <dsp:spPr>
        <a:xfrm>
          <a:off x="5835473" y="477592"/>
          <a:ext cx="2335621" cy="1804139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CC38F-0914-4A38-9C81-2D0E3B705FF0}">
      <dsp:nvSpPr>
        <dsp:cNvPr id="0" name=""/>
        <dsp:cNvSpPr/>
      </dsp:nvSpPr>
      <dsp:spPr>
        <a:xfrm>
          <a:off x="5582560" y="2184283"/>
          <a:ext cx="2841447" cy="86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Акция – азбука безопасности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82560" y="2184283"/>
        <a:ext cx="2841447" cy="8665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A1003-69F3-4408-AF54-63A664B09EF3}">
      <dsp:nvSpPr>
        <dsp:cNvPr id="0" name=""/>
        <dsp:cNvSpPr/>
      </dsp:nvSpPr>
      <dsp:spPr>
        <a:xfrm>
          <a:off x="6897" y="623621"/>
          <a:ext cx="2471318" cy="1702738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A9A53-BA7D-43C0-B3EA-2E52E9375ABC}">
      <dsp:nvSpPr>
        <dsp:cNvPr id="0" name=""/>
        <dsp:cNvSpPr/>
      </dsp:nvSpPr>
      <dsp:spPr>
        <a:xfrm>
          <a:off x="6897" y="2326360"/>
          <a:ext cx="2471318" cy="916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Спартакиада допризывной молодёжи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6897" y="2326360"/>
        <a:ext cx="2471318" cy="916858"/>
      </dsp:txXfrm>
    </dsp:sp>
    <dsp:sp modelId="{EC84878B-DB98-4355-A4F4-69D598E3A4C8}">
      <dsp:nvSpPr>
        <dsp:cNvPr id="0" name=""/>
        <dsp:cNvSpPr/>
      </dsp:nvSpPr>
      <dsp:spPr>
        <a:xfrm>
          <a:off x="2725450" y="623621"/>
          <a:ext cx="2471318" cy="1702738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2C8E1-CFF7-4EF2-AEEB-06875AC23B47}">
      <dsp:nvSpPr>
        <dsp:cNvPr id="0" name=""/>
        <dsp:cNvSpPr/>
      </dsp:nvSpPr>
      <dsp:spPr>
        <a:xfrm>
          <a:off x="2725450" y="2326360"/>
          <a:ext cx="2471318" cy="916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Театр против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725450" y="2326360"/>
        <a:ext cx="2471318" cy="916858"/>
      </dsp:txXfrm>
    </dsp:sp>
    <dsp:sp modelId="{4CF626A3-FB5F-4CDD-972B-0D9EEDDFF567}">
      <dsp:nvSpPr>
        <dsp:cNvPr id="0" name=""/>
        <dsp:cNvSpPr/>
      </dsp:nvSpPr>
      <dsp:spPr>
        <a:xfrm>
          <a:off x="5695362" y="623621"/>
          <a:ext cx="2471318" cy="1702738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86FE4-E91F-4576-9E34-C0C33FE89781}">
      <dsp:nvSpPr>
        <dsp:cNvPr id="0" name=""/>
        <dsp:cNvSpPr/>
      </dsp:nvSpPr>
      <dsp:spPr>
        <a:xfrm>
          <a:off x="5444004" y="2326360"/>
          <a:ext cx="2974033" cy="916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 Информационный	 час к 1 сентября</a:t>
          </a:r>
        </a:p>
      </dsp:txBody>
      <dsp:txXfrm>
        <a:off x="5444004" y="2326360"/>
        <a:ext cx="2974033" cy="9168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0.325</cdr:x>
      <cdr:y>0.40541</cdr:y>
    </cdr:from>
    <cdr:to>
      <cdr:x>0.45</cdr:x>
      <cdr:y>0.54054</cdr:y>
    </cdr:to>
    <cdr:sp macro="" textlink="">
      <cdr:nvSpPr>
        <cdr:cNvPr id="3" name="Прямая со стрелкой 2"/>
        <cdr:cNvSpPr/>
      </cdr:nvSpPr>
      <cdr:spPr>
        <a:xfrm xmlns:a="http://schemas.openxmlformats.org/drawingml/2006/main" flipV="1">
          <a:off x="2808312" y="2160240"/>
          <a:ext cx="1080120" cy="72008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0.60163</cdr:x>
      <cdr:y>0.31081</cdr:y>
    </cdr:from>
    <cdr:to>
      <cdr:x>0.73333</cdr:x>
      <cdr:y>0.45946</cdr:y>
    </cdr:to>
    <cdr:sp macro="" textlink="">
      <cdr:nvSpPr>
        <cdr:cNvPr id="7" name="Прямая со стрелкой 6"/>
        <cdr:cNvSpPr/>
      </cdr:nvSpPr>
      <cdr:spPr>
        <a:xfrm xmlns:a="http://schemas.openxmlformats.org/drawingml/2006/main" flipH="1">
          <a:off x="5328592" y="1656184"/>
          <a:ext cx="1166530" cy="79208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0.35785</cdr:x>
      <cdr:y>0.4803</cdr:y>
    </cdr:from>
    <cdr:to>
      <cdr:x>0.44952</cdr:x>
      <cdr:y>0.54786</cdr:y>
    </cdr:to>
    <cdr:sp macro="" textlink="">
      <cdr:nvSpPr>
        <cdr:cNvPr id="8" name="TextBox 7"/>
        <cdr:cNvSpPr txBox="1"/>
      </cdr:nvSpPr>
      <cdr:spPr>
        <a:xfrm xmlns:a="http://schemas.openxmlformats.org/drawingml/2006/main" rot="19621550">
          <a:off x="3169492" y="2559323"/>
          <a:ext cx="811890" cy="3599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119</a:t>
          </a:r>
          <a:r>
            <a:rPr lang="ru-RU" sz="1600" dirty="0" smtClean="0"/>
            <a:t>%</a:t>
          </a:r>
          <a:endParaRPr lang="ru-RU" sz="1600" dirty="0"/>
        </a:p>
      </cdr:txBody>
    </cdr:sp>
  </cdr:relSizeAnchor>
  <cdr:relSizeAnchor xmlns:cdr="http://schemas.openxmlformats.org/drawingml/2006/chartDrawing">
    <cdr:from>
      <cdr:x>0.61477</cdr:x>
      <cdr:y>0.3098</cdr:y>
    </cdr:from>
    <cdr:to>
      <cdr:x>0.7006</cdr:x>
      <cdr:y>0.37733</cdr:y>
    </cdr:to>
    <cdr:sp macro="" textlink="">
      <cdr:nvSpPr>
        <cdr:cNvPr id="9" name="TextBox 8"/>
        <cdr:cNvSpPr txBox="1"/>
      </cdr:nvSpPr>
      <cdr:spPr>
        <a:xfrm xmlns:a="http://schemas.openxmlformats.org/drawingml/2006/main" rot="19655690">
          <a:off x="5445002" y="1650777"/>
          <a:ext cx="760158" cy="359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89</a:t>
          </a:r>
          <a:r>
            <a:rPr lang="ru-RU" sz="1600" b="1" dirty="0" smtClean="0"/>
            <a:t>%</a:t>
          </a:r>
          <a:endParaRPr lang="ru-RU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0.86362</cdr:x>
      <cdr:y>0</cdr:y>
    </cdr:from>
    <cdr:to>
      <cdr:x>1</cdr:x>
      <cdr:y>0.1476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901282" y="0"/>
          <a:ext cx="1247703" cy="3240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altLang="ru-RU" sz="1200" dirty="0"/>
            <a:t>тыс. руб.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0.06772</cdr:x>
      <cdr:y>0.0214</cdr:y>
    </cdr:from>
    <cdr:to>
      <cdr:x>0.93662</cdr:x>
      <cdr:y>0.14097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10527" y="74190"/>
          <a:ext cx="5372623" cy="41802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долг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64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64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64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/>
            </a:lvl1pPr>
          </a:lstStyle>
          <a:p>
            <a:pPr>
              <a:defRPr/>
            </a:pPr>
            <a:fld id="{3DC2B7CD-0266-4A57-911A-CAF7EC9C9E3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89347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8050"/>
            <a:ext cx="498475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975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4079B259-211A-4ADA-AB42-27C707327F7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006704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416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D8798C-2EF8-4978-BB1E-E48B57EA243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66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155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7DEE69-7C16-497F-8CC7-22B359D65DA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72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804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73BCC5-A85E-4FBE-855A-D3F2A69508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620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4BE37E-2491-4A38-8F81-94D01421CA4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612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23797B-A3D7-490E-B671-240DC5CFDBF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8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AD5F7D-6DAA-433F-8927-86305B544BC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909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11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051C1E-E17B-42F2-BDC2-017E7E1F89AD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40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5437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D497B5-C24D-45CC-AFEA-30A014A98F1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6431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8E62DC-DC19-4B83-8748-671E9A88AD0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485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375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0E9E7D-82A8-4167-8CC3-AD4EB7AF3F0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3427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8204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6733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237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83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ACD2C8-FCF0-4935-98FF-0B4AD6A2E00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6468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615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0087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847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C2BA6F-9287-4973-B739-71FF86AB406D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9467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0322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E0FAB4-0C92-422A-8F8E-9A4308C9D028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8894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084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7644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6108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624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61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252648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62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252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67DD1-90D5-440B-90C0-C07B219EFF1E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92077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283499-143F-4542-8925-F483C53B0C0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892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283499-143F-4542-8925-F483C53B0C0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402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46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33A99E-485A-4FAC-9466-8B1128F151A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464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24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2E949-3ADF-419B-A972-3A690A939EA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6704-3274-455A-AE44-79587E78DE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390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FA173-5822-43DD-B9E2-6F920E709AEB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F95D6-8812-48FB-97E4-895AD3D9BE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179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F978B-A4A4-4C48-80A3-BB8726D600A0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0D90C-E865-425C-B778-7A3F27EA56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2314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4284" y="2514601"/>
            <a:ext cx="715048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4284" y="4777381"/>
            <a:ext cx="715048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C40F3-3D4B-4861-896C-E2B35DDB4D83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4362" y="4321159"/>
            <a:ext cx="1511762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8612" y="4529542"/>
            <a:ext cx="633726" cy="365125"/>
          </a:xfrm>
        </p:spPr>
        <p:txBody>
          <a:bodyPr/>
          <a:lstStyle/>
          <a:p>
            <a:pPr>
              <a:defRPr/>
            </a:pPr>
            <a:fld id="{CC55B9BD-6F35-4A9E-8B78-DFBB544F529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567559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2" y="624110"/>
            <a:ext cx="71382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284" y="2133600"/>
            <a:ext cx="7141317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49C5B-5B30-41A7-8700-2EEC9022A7C0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E3D800-C69D-42C7-8AE0-9BE8F1D26C80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951964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074562"/>
            <a:ext cx="7141317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3581400"/>
            <a:ext cx="7141317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258E91-52F9-4724-8866-7A8F2F46EB27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pPr>
              <a:defRPr/>
            </a:pPr>
            <a:fld id="{12261E9C-056B-4EF5-8E23-8C18AA806FA8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894679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85" y="2136707"/>
            <a:ext cx="3463992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2083" y="2136707"/>
            <a:ext cx="3463517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24188A-9F41-41FC-991B-59BDD9A50B31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pPr>
              <a:defRPr/>
            </a:pPr>
            <a:fld id="{D1E5835D-EF9D-44F9-8BFB-7A7AC32F8EA7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065871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4131" y="2226626"/>
            <a:ext cx="311414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4283" y="2802889"/>
            <a:ext cx="3463993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7501" y="2223398"/>
            <a:ext cx="31126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78191" y="2799661"/>
            <a:ext cx="3461987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2FA1CE-73E7-4B71-A67E-F5BD5D793396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pPr>
              <a:defRPr/>
            </a:pPr>
            <a:fld id="{9328B1EF-A3FC-4206-8218-F4670B7C14A8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640462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4A860-946C-4047-9B38-39ACEFB46249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DBADF-C100-4689-BC50-B98F600D0A68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894958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54C75-457B-4154-9020-41CCA7405554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EB1A1-2C07-471B-B27D-E5DFD3AB6E60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798283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3" y="446088"/>
            <a:ext cx="2848716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8785" y="446090"/>
            <a:ext cx="4106815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1598613"/>
            <a:ext cx="284871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497F8B-0A5C-4470-A9D9-1427605476C3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64ACF-A4E2-4C71-A50A-A08C718F929E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597000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1D5D7-95EC-42A2-BFE8-A1FA24726369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CF249-72C9-43A5-BB36-C9801B70E8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3940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4800600"/>
            <a:ext cx="714131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04284" y="634965"/>
            <a:ext cx="7141317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367338"/>
            <a:ext cx="714131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94AB7B-DAC8-4E9F-AC54-87A5AA84F3E4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4AD129B-80CE-4293-AB09-9047A85A3A5E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376538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09600"/>
            <a:ext cx="7141317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419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17303" y="3505200"/>
            <a:ext cx="612504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8460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438402"/>
            <a:ext cx="7141317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7194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3" y="4343400"/>
            <a:ext cx="72456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5181600"/>
            <a:ext cx="72456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031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27407"/>
            <a:ext cx="7141316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4" y="4343400"/>
            <a:ext cx="7141317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3978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0C1CF4-34D1-40F9-94D1-1568A9930672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D2F3E-BB66-4CB8-BA65-6C94291F384A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561239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1746" y="627407"/>
            <a:ext cx="1794143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84" y="627407"/>
            <a:ext cx="5109377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44EC52-A1D6-4F21-9A00-A679284E05C0}" type="datetime1">
              <a:rPr lang="ru-RU" smtClean="0"/>
              <a:pPr>
                <a:defRPr/>
              </a:pPr>
              <a:t>30.04.2026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59BA9-9794-4040-8D10-08DF32F3CF3B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232359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DB258-D287-4520-844D-1121A8E469A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5D1C6-E804-4AA4-A087-D1704D0DCB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4958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C0199-F557-4F78-989F-2A1C0C98F815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71105-CF59-4B59-97D7-1C6952454A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357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4001-1093-41D2-982E-8CC67B1D61C1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7B684-2F42-490B-9FD1-97EDBDC421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0616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8D245-5715-48FE-AED8-B0C0E295D35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582C6-5A9E-442F-8AA4-016B54E449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17633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E520-C911-43B7-BB69-718F1677B002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E73C3-E21E-4B8E-8DB5-5E3634B09D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2264476"/>
      </p:ext>
    </p:extLst>
  </p:cSld>
  <p:clrMapOvr>
    <a:masterClrMapping/>
  </p:clrMapOvr>
  <p:transition>
    <p:checke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AF0E8-2979-41C4-A121-AD874E6A306A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2CDE3-ADBF-488E-AB88-14396F5EF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750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260E1-EBDB-4E0C-AF9B-7E86DDDE1241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AC313-4EEB-437A-8C3C-CF1E8B5C95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74234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BE111-6722-4D61-8CA3-3F7312CC3548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6AA02-7789-4B0D-8A53-599EFA4B86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01721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6187A-105C-4F3D-8B98-9A1B0DFAF6BE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E8DE3-D273-4C85-AEAD-E6071C7DC7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8752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083F9-A4E2-4FD5-AAB7-D1A504046302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2C9EC-73CA-4C73-94D3-3176183FCC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88756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AD0EB-5B19-4D59-AA9F-ACD2F41E3C3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388F7-0DAC-459E-95AE-6FDDFB5D64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58035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2DE37-0372-4E46-A36A-9769BE0D2028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52A09-8387-4C9C-BF3A-134F40B138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98619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99D84-5DEB-4F29-83DA-A3B8012B17A4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92080-DC71-4EB1-BF54-F7599AAAF6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870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06F15-EEEE-4A24-BC4B-B850ABE6D98A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355D3-6C80-47A4-8B9B-226840A277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7042402"/>
      </p:ext>
    </p:extLst>
  </p:cSld>
  <p:clrMapOvr>
    <a:masterClrMapping/>
  </p:clrMapOvr>
  <p:transition>
    <p:checker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8111F-4AA1-4E17-A755-A068C1A518C6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4381A-7E01-480F-9DD4-66AF68B720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1416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EF842-241C-4189-8584-5856CCAE9678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4B6EA-E7CB-4BC2-91A6-5331811067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42616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BB79F-4A13-4B10-AEBD-E5C54E671C44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40C56-2857-4FF4-BCFD-AA8DA23EA4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84588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C6126-8A88-4859-8539-F10C71BB1698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BBC47-9AD1-41F5-9419-1043D11B3A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27116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E1DA9-47DE-4D7C-A39E-8AC803B7E094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0D64F-9366-45B1-B4E9-FC35DBD998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50162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8BBB4-E6E6-4D19-A522-9B4BF873BE7C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BB753-C305-4583-88BE-3178E19387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13679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C7897-04D6-4C77-B2F7-EFE5748D7342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8660B-0BC8-4D10-92AC-D173FF2FAC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79339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46245-66A8-4C05-906B-19081D7BEF4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02086-885A-4963-A59F-4244083DE2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43644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A081A-DFEB-40BE-84BA-8C8FA6ED4606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80718-C4CF-4CC6-9EAD-301197DA56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5378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E2320-3A5C-44FB-99B1-2EF127F4085D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EB270-5DB9-4A2E-841D-415B304130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62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35D82-0A9B-4F7B-9AFA-D90461078B96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B3E11-9E92-49A6-B278-8F30368BDA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25973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82CB8-3D61-4C83-A1BC-EA8F24CB8DA2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35F0C-9AD5-456C-B485-C17D796522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9871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44ED0-7172-495B-937F-8A4E96507D32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988E-6CFF-476D-BB67-34628D8329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324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50D88-7F3F-49E8-83C5-E6E1B6D9DDC3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31C35-4BBB-4402-8964-B3ABCBBCC0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72380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5C9F7-CFD8-466F-964A-8B1705A1079C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EEAE3-34FC-4D4C-9275-F275A65EDC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59717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DAF86-1008-46A5-9F21-C0008FF53541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44B29-D583-440F-AE21-19FBFDC56D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39276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7BFAC-FAD2-4073-A742-694EE25EE5E6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73AF4-7C45-4679-8D28-CE11FAA94B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6818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9A4D7-24BD-4E08-90A8-C2968D3BE238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28373-73CA-436A-B5E2-0DAB7B81DD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33331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0D84-F072-443D-9EF8-B3987ABEAABC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E7B3F-3349-405E-8616-1D6F2F7517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38029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F9626-44C6-4047-AC39-7EC647E6974F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F8637-3E23-4289-A995-67A364740E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07059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22E80-8F09-47AE-851F-6EE0D94D7FDC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547DE-3F30-41FF-99A6-96BA5AFBE0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631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711D5-0AE2-4A10-B74B-56782C8C2F4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A369E-32CB-4146-AA7A-6276E8F037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85987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2B28A-78F8-40A4-AB38-9FFABF6B4EDF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F5F7-8443-4255-A055-4CA46FC12F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185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226C7-3E31-4099-8653-C48848792B4D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EE05-3C34-4F68-A8F7-287959CC46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73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F27F6-483B-429D-A4CF-5F82AB4718C9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945B9-13B6-4E64-B5AB-82006709A8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2680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90055-2743-484D-A744-839839C2FD65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135A2-40A3-4CF4-B002-675656891A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067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84225B0-53D2-4B80-BE7E-E38A7C120CAE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37A90D9-C24D-43EF-8E3F-AD1BE84E7C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72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5" r:id="rId1"/>
    <p:sldLayoutId id="2147485046" r:id="rId2"/>
    <p:sldLayoutId id="2147485047" r:id="rId3"/>
    <p:sldLayoutId id="2147485048" r:id="rId4"/>
    <p:sldLayoutId id="2147485049" r:id="rId5"/>
    <p:sldLayoutId id="2147485050" r:id="rId6"/>
    <p:sldLayoutId id="2147485051" r:id="rId7"/>
    <p:sldLayoutId id="2147485052" r:id="rId8"/>
    <p:sldLayoutId id="2147485053" r:id="rId9"/>
    <p:sldLayoutId id="2147485054" r:id="rId10"/>
    <p:sldLayoutId id="2147485055" r:id="rId11"/>
  </p:sldLayoutIdLst>
  <p:transition>
    <p:checker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1463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2123" y="285"/>
            <a:ext cx="2114961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9812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2133600"/>
            <a:ext cx="7141317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20100" y="6135090"/>
            <a:ext cx="830245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04283" y="6135810"/>
            <a:ext cx="619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53830" y="787784"/>
            <a:ext cx="633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966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6" r:id="rId1"/>
    <p:sldLayoutId id="2147485117" r:id="rId2"/>
    <p:sldLayoutId id="2147485118" r:id="rId3"/>
    <p:sldLayoutId id="2147485119" r:id="rId4"/>
    <p:sldLayoutId id="2147485120" r:id="rId5"/>
    <p:sldLayoutId id="2147485121" r:id="rId6"/>
    <p:sldLayoutId id="2147485122" r:id="rId7"/>
    <p:sldLayoutId id="2147485123" r:id="rId8"/>
    <p:sldLayoutId id="2147485124" r:id="rId9"/>
    <p:sldLayoutId id="2147485125" r:id="rId10"/>
    <p:sldLayoutId id="2147485126" r:id="rId11"/>
    <p:sldLayoutId id="2147485127" r:id="rId12"/>
    <p:sldLayoutId id="2147485128" r:id="rId13"/>
    <p:sldLayoutId id="2147485129" r:id="rId14"/>
    <p:sldLayoutId id="2147485130" r:id="rId15"/>
    <p:sldLayoutId id="214748513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A334B10-B799-4FB6-B0C5-CD976EE9CE40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94FDF0B-A16C-473E-A9B9-E06CB97D6A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278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3" r:id="rId1"/>
    <p:sldLayoutId id="2147485134" r:id="rId2"/>
    <p:sldLayoutId id="2147485135" r:id="rId3"/>
    <p:sldLayoutId id="2147485136" r:id="rId4"/>
    <p:sldLayoutId id="2147485137" r:id="rId5"/>
    <p:sldLayoutId id="2147485138" r:id="rId6"/>
    <p:sldLayoutId id="2147485139" r:id="rId7"/>
    <p:sldLayoutId id="2147485140" r:id="rId8"/>
    <p:sldLayoutId id="2147485141" r:id="rId9"/>
    <p:sldLayoutId id="2147485142" r:id="rId10"/>
    <p:sldLayoutId id="2147485143" r:id="rId11"/>
  </p:sldLayoutIdLst>
  <p:transition>
    <p:checker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B7EE7CF0-3623-4603-A3A6-3E5D35A9E2A7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4A4A846-0883-4336-9705-E09A8F4C29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014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5" r:id="rId1"/>
    <p:sldLayoutId id="2147485146" r:id="rId2"/>
    <p:sldLayoutId id="2147485147" r:id="rId3"/>
    <p:sldLayoutId id="2147485148" r:id="rId4"/>
    <p:sldLayoutId id="2147485149" r:id="rId5"/>
    <p:sldLayoutId id="2147485150" r:id="rId6"/>
    <p:sldLayoutId id="2147485151" r:id="rId7"/>
    <p:sldLayoutId id="2147485152" r:id="rId8"/>
    <p:sldLayoutId id="2147485153" r:id="rId9"/>
    <p:sldLayoutId id="2147485154" r:id="rId10"/>
    <p:sldLayoutId id="21474851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F986A0E-D67F-44B9-A391-CCEB582FAD31}" type="datetimeFigureOut">
              <a:rPr lang="ru-RU"/>
              <a:pPr>
                <a:defRPr/>
              </a:pPr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21FE48A-7778-420B-B5EC-08412DD8C7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43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7" r:id="rId1"/>
    <p:sldLayoutId id="2147485158" r:id="rId2"/>
    <p:sldLayoutId id="2147485159" r:id="rId3"/>
    <p:sldLayoutId id="2147485160" r:id="rId4"/>
    <p:sldLayoutId id="2147485161" r:id="rId5"/>
    <p:sldLayoutId id="2147485162" r:id="rId6"/>
    <p:sldLayoutId id="2147485163" r:id="rId7"/>
    <p:sldLayoutId id="2147485164" r:id="rId8"/>
    <p:sldLayoutId id="2147485165" r:id="rId9"/>
    <p:sldLayoutId id="2147485166" r:id="rId10"/>
    <p:sldLayoutId id="21474851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category/sotcialmznie_viplati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mailto:fin21@govirk.ru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66750" y="1085850"/>
            <a:ext cx="42862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54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4339" name="Picture 8" descr="Flag_of_Kazachinsko-Lensky_rayon_(Irkutsk_oblast)"/>
          <p:cNvPicPr>
            <a:picLocks noChangeAspect="1" noChangeArrowheads="1"/>
          </p:cNvPicPr>
          <p:nvPr/>
        </p:nvPicPr>
        <p:blipFill>
          <a:blip r:embed="rId3" cstate="print">
            <a:lum bright="38000" contrast="18000"/>
          </a:blip>
          <a:srcRect/>
          <a:stretch>
            <a:fillRect/>
          </a:stretch>
        </p:blipFill>
        <p:spPr bwMode="auto">
          <a:xfrm>
            <a:off x="7454898" y="276225"/>
            <a:ext cx="2286001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350" y="276225"/>
            <a:ext cx="30099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11"/>
          <p:cNvSpPr txBox="1">
            <a:spLocks noChangeArrowheads="1"/>
          </p:cNvSpPr>
          <p:nvPr/>
        </p:nvSpPr>
        <p:spPr bwMode="auto">
          <a:xfrm>
            <a:off x="2451100" y="133350"/>
            <a:ext cx="5003799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КАЗАЧИНСКО-ЛЕНСКОГО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 МУНИЦИПАЛЬНОГО РАЙОНА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260350" y="2082800"/>
            <a:ext cx="9480550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Отчет </a:t>
            </a:r>
          </a:p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об исполнении бюджета </a:t>
            </a:r>
            <a:r>
              <a:rPr lang="ru-RU" altLang="ru-RU" sz="40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Казачинско-Ленского</a:t>
            </a: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муниципального района </a:t>
            </a:r>
          </a:p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за 2025 год</a:t>
            </a:r>
            <a:endParaRPr lang="ru-RU" altLang="ru-RU" sz="3200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/>
          </p:nvPr>
        </p:nvGraphicFramePr>
        <p:xfrm>
          <a:off x="2062717" y="372140"/>
          <a:ext cx="7612912" cy="623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4" name="AutoShape 2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6" name="AutoShape 4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8" name="AutoShape 6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80" name="AutoShape 8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82" name="AutoShape 10" descr="C:\Users\%D0%93%D0%B0%D0%BB%D0%B8%D0%BD%D0%B0 %D0%98%D0%B2%D0%B0%D0%BD%D0%BE%D0%B2%D0%BD%D0%B0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84" name="AutoShape 12" descr="C:\Users\%D0%93%D0%B0%D0%BB%D0%B8%D0%BD%D0%B0 %D0%98%D0%B2%D0%B0%D0%BD%D0%BE%D0%B2%D0%BD%D0%B0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0" name="Рисунок 9" descr="https://avatars.dzeninfra.ru/get-zen_doc/3144955/pub_63242c6e7cb58a3592471776_63242c83d9b7d116a3751d62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6" y="657547"/>
            <a:ext cx="1907142" cy="137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rbctv-ufa.ru/upload/resize_cache/iblock/27e/640_360_2/27ecb26250a06eebb87f83a503d5a049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576" y="2342508"/>
            <a:ext cx="1907142" cy="176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6" name="AutoShape 14" descr="https://cdn1.tenchat.ru/static/vbc-gostinder/2022-03-25/compressed/0c26894b-fd6a-4f93-b98b-65b736f3bfa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3088" name="Picture 16" descr="https://cdn1.tenchat.ru/static/vbc-gostinder/2022-03-25/compressed/0c26894b-fd6a-4f93-b98b-65b736f3bfac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575" y="4376791"/>
            <a:ext cx="1907143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7395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2683565" y="344291"/>
            <a:ext cx="48900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Состав неналоговых доходов </a:t>
            </a:r>
          </a:p>
        </p:txBody>
      </p:sp>
      <p:sp>
        <p:nvSpPr>
          <p:cNvPr id="22568" name="Прямоугольник 3"/>
          <p:cNvSpPr>
            <a:spLocks noChangeArrowheads="1"/>
          </p:cNvSpPr>
          <p:nvPr/>
        </p:nvSpPr>
        <p:spPr bwMode="auto">
          <a:xfrm rot="10800000" flipV="1">
            <a:off x="8027988" y="687388"/>
            <a:ext cx="1577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67202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тыс.руб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647273" y="1333500"/>
          <a:ext cx="8958690" cy="5170041"/>
        </p:xfrm>
        <a:graphic>
          <a:graphicData uri="http://schemas.openxmlformats.org/drawingml/2006/table">
            <a:tbl>
              <a:tblPr/>
              <a:tblGrid>
                <a:gridCol w="3067378">
                  <a:extLst>
                    <a:ext uri="{9D8B030D-6E8A-4147-A177-3AD203B41FA5}">
                      <a16:colId xmlns:a16="http://schemas.microsoft.com/office/drawing/2014/main" val="2580080366"/>
                    </a:ext>
                  </a:extLst>
                </a:gridCol>
                <a:gridCol w="1249673">
                  <a:extLst>
                    <a:ext uri="{9D8B030D-6E8A-4147-A177-3AD203B41FA5}">
                      <a16:colId xmlns:a16="http://schemas.microsoft.com/office/drawing/2014/main" val="4123987741"/>
                    </a:ext>
                  </a:extLst>
                </a:gridCol>
                <a:gridCol w="1103607">
                  <a:extLst>
                    <a:ext uri="{9D8B030D-6E8A-4147-A177-3AD203B41FA5}">
                      <a16:colId xmlns:a16="http://schemas.microsoft.com/office/drawing/2014/main" val="2437933479"/>
                    </a:ext>
                  </a:extLst>
                </a:gridCol>
                <a:gridCol w="990000">
                  <a:extLst>
                    <a:ext uri="{9D8B030D-6E8A-4147-A177-3AD203B41FA5}">
                      <a16:colId xmlns:a16="http://schemas.microsoft.com/office/drawing/2014/main" val="78450337"/>
                    </a:ext>
                  </a:extLst>
                </a:gridCol>
                <a:gridCol w="876393">
                  <a:extLst>
                    <a:ext uri="{9D8B030D-6E8A-4147-A177-3AD203B41FA5}">
                      <a16:colId xmlns:a16="http://schemas.microsoft.com/office/drawing/2014/main" val="1210075024"/>
                    </a:ext>
                  </a:extLst>
                </a:gridCol>
                <a:gridCol w="876393">
                  <a:extLst>
                    <a:ext uri="{9D8B030D-6E8A-4147-A177-3AD203B41FA5}">
                      <a16:colId xmlns:a16="http://schemas.microsoft.com/office/drawing/2014/main" val="3896806404"/>
                    </a:ext>
                  </a:extLst>
                </a:gridCol>
                <a:gridCol w="795246">
                  <a:extLst>
                    <a:ext uri="{9D8B030D-6E8A-4147-A177-3AD203B41FA5}">
                      <a16:colId xmlns:a16="http://schemas.microsoft.com/office/drawing/2014/main" val="1679698984"/>
                    </a:ext>
                  </a:extLst>
                </a:gridCol>
              </a:tblGrid>
              <a:tr h="5773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динамика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298617"/>
                  </a:ext>
                </a:extLst>
              </a:tr>
              <a:tr h="894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выполнения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тыс. руб.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709652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Арендная плата за землю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21 039,4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18 736,6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9 834,6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-11 204,8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441579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сдачи в аренду имущества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100,9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840317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Платежи от МУПов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504424"/>
                  </a:ext>
                </a:extLst>
              </a:tr>
              <a:tr h="600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2 666,3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5 598,6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6 607,8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3 941,5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247,8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408171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оказания платных услуг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28 559,7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26 481,7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26 571,1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-1 988,6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65707"/>
                  </a:ext>
                </a:extLst>
              </a:tr>
              <a:tr h="600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продажи земельных участков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1 142,9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1 985,2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418230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Штрафные санкции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13 026,8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35 470,1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43 830,6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30 803,8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913559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671,0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576,4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641629"/>
                  </a:ext>
                </a:extLst>
              </a:tr>
              <a:tr h="35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67 214,6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89 019,4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90 426,7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23 212,1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276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78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/>
          </p:nvPr>
        </p:nvGraphicFramePr>
        <p:xfrm>
          <a:off x="2182009" y="0"/>
          <a:ext cx="7723991" cy="621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941" y="129093"/>
            <a:ext cx="1290918" cy="13877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" name="Picture 5" descr="C:\Users\Галина Ивановна\Desktop\589cea2b9518fe7915a77e694855fae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8941" y="1785769"/>
            <a:ext cx="1441525" cy="173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8941" y="3840479"/>
            <a:ext cx="1441525" cy="16244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0340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92114" y="432445"/>
            <a:ext cx="9234487" cy="5232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Состав безвозмездных поступлений </a:t>
            </a:r>
          </a:p>
        </p:txBody>
      </p:sp>
      <p:sp>
        <p:nvSpPr>
          <p:cNvPr id="24617" name="Прямоугольник 3"/>
          <p:cNvSpPr>
            <a:spLocks noChangeArrowheads="1"/>
          </p:cNvSpPr>
          <p:nvPr/>
        </p:nvSpPr>
        <p:spPr bwMode="auto">
          <a:xfrm>
            <a:off x="8280400" y="846931"/>
            <a:ext cx="1346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тыс. руб.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585629" y="1370149"/>
          <a:ext cx="9040971" cy="4322542"/>
        </p:xfrm>
        <a:graphic>
          <a:graphicData uri="http://schemas.openxmlformats.org/drawingml/2006/table">
            <a:tbl>
              <a:tblPr/>
              <a:tblGrid>
                <a:gridCol w="3488587">
                  <a:extLst>
                    <a:ext uri="{9D8B030D-6E8A-4147-A177-3AD203B41FA5}">
                      <a16:colId xmlns:a16="http://schemas.microsoft.com/office/drawing/2014/main" val="3398405697"/>
                    </a:ext>
                  </a:extLst>
                </a:gridCol>
                <a:gridCol w="1038673">
                  <a:extLst>
                    <a:ext uri="{9D8B030D-6E8A-4147-A177-3AD203B41FA5}">
                      <a16:colId xmlns:a16="http://schemas.microsoft.com/office/drawing/2014/main" val="3425424605"/>
                    </a:ext>
                  </a:extLst>
                </a:gridCol>
                <a:gridCol w="1047705">
                  <a:extLst>
                    <a:ext uri="{9D8B030D-6E8A-4147-A177-3AD203B41FA5}">
                      <a16:colId xmlns:a16="http://schemas.microsoft.com/office/drawing/2014/main" val="294747335"/>
                    </a:ext>
                  </a:extLst>
                </a:gridCol>
                <a:gridCol w="993514">
                  <a:extLst>
                    <a:ext uri="{9D8B030D-6E8A-4147-A177-3AD203B41FA5}">
                      <a16:colId xmlns:a16="http://schemas.microsoft.com/office/drawing/2014/main" val="393270033"/>
                    </a:ext>
                  </a:extLst>
                </a:gridCol>
                <a:gridCol w="715896">
                  <a:extLst>
                    <a:ext uri="{9D8B030D-6E8A-4147-A177-3AD203B41FA5}">
                      <a16:colId xmlns:a16="http://schemas.microsoft.com/office/drawing/2014/main" val="3424791762"/>
                    </a:ext>
                  </a:extLst>
                </a:gridCol>
                <a:gridCol w="997914">
                  <a:extLst>
                    <a:ext uri="{9D8B030D-6E8A-4147-A177-3AD203B41FA5}">
                      <a16:colId xmlns:a16="http://schemas.microsoft.com/office/drawing/2014/main" val="2422916950"/>
                    </a:ext>
                  </a:extLst>
                </a:gridCol>
                <a:gridCol w="758682">
                  <a:extLst>
                    <a:ext uri="{9D8B030D-6E8A-4147-A177-3AD203B41FA5}">
                      <a16:colId xmlns:a16="http://schemas.microsoft.com/office/drawing/2014/main" val="1944829789"/>
                    </a:ext>
                  </a:extLst>
                </a:gridCol>
              </a:tblGrid>
              <a:tr h="7619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дохода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 год факт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 план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 факт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выполнения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Динамика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578232"/>
                  </a:ext>
                </a:extLst>
              </a:tr>
              <a:tr h="362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5350" marR="5350" marT="5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963677"/>
                  </a:ext>
                </a:extLst>
              </a:tr>
              <a:tr h="3809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Дотации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26 696,5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2 526,1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2 526,1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-24 170,4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57083"/>
                  </a:ext>
                </a:extLst>
              </a:tr>
              <a:tr h="3809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Субсидии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54 563,7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71 296,6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49 434,8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-5 128,9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780027"/>
                  </a:ext>
                </a:extLst>
              </a:tr>
              <a:tr h="3809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Субвенции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896 427,3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909 320,0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909 319,7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12 892,4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766571"/>
                  </a:ext>
                </a:extLst>
              </a:tr>
              <a:tr h="3809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Иные межбюджетные трансферты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41 332,1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53 295,4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52 850,0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11 517,9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89526"/>
                  </a:ext>
                </a:extLst>
              </a:tr>
              <a:tr h="39619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безвозмездные поступления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1945,3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-945,3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85879"/>
                  </a:ext>
                </a:extLst>
              </a:tr>
              <a:tr h="89719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Возврат остатков субсидий, субвенций и иных межбюджетных трансфертов, имеющих целевое назначение прошлых лет из бюджетов муниципальных районов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-164,5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716790"/>
                  </a:ext>
                </a:extLst>
              </a:tr>
              <a:tr h="3809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 безвозмездных поступлений</a:t>
                      </a:r>
                    </a:p>
                  </a:txBody>
                  <a:tcPr marL="5350" marR="5350" marT="5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1 020 800,4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1 036 315,3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1 015 007,8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-5 792,6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714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46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/>
          </p:nvPr>
        </p:nvGraphicFramePr>
        <p:xfrm>
          <a:off x="2023872" y="730062"/>
          <a:ext cx="7882129" cy="5084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https://avatars.mds.yandex.net/i?id=ea6adbbc32d2cc77d9d67e96e5c38dfb88baf489-6361230-images-thumbs&amp;n=13&amp;exp=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3316224"/>
            <a:ext cx="2087753" cy="206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AutoShape 2" descr="https://newizv.ru/attachments/c130659faccacfbfd7c3a9f2a1f24ea57d7fafa1/store/crop/0/0/1000/593/1920/0/0/eaccf6c5437e2a894b3932b5b783a8aaa223dd1efa0ef0002377238bbe40/399f28a2e6cab84dd8e8282a86bc904546e95fee1f0ef12221776cf3be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8" name="Рисунок 7" descr="https://newizv.ru/attachments/c130659faccacfbfd7c3a9f2a1f24ea57d7fafa1/store/crop/0/0/1000/593/1920/0/0/eaccf6c5437e2a894b3932b5b783a8aaa223dd1efa0ef0002377238bbe40/399f28a2e6cab84dd8e8282a86bc904546e95fee1f0ef12221776cf3be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731520"/>
            <a:ext cx="2706895" cy="15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160642" y="208300"/>
            <a:ext cx="6599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Структура </a:t>
            </a: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безвозмездных поступлений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686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1166" y="381789"/>
            <a:ext cx="7058020" cy="535531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бюджета за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667067538"/>
              </p:ext>
            </p:extLst>
          </p:nvPr>
        </p:nvGraphicFramePr>
        <p:xfrm>
          <a:off x="488504" y="1412776"/>
          <a:ext cx="885698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736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608" y="303736"/>
            <a:ext cx="7258072" cy="86793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средств из областного бюджета на условиях софинансирования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803571"/>
              </p:ext>
            </p:extLst>
          </p:nvPr>
        </p:nvGraphicFramePr>
        <p:xfrm>
          <a:off x="1383577" y="1500174"/>
          <a:ext cx="8572528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6332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Доля программных расходов в бюджете 2025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Программные расходы 100%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Непрограммные расходы 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260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30488" y="449264"/>
            <a:ext cx="4699000" cy="382587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Структура расходов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2025 года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631825" y="746403"/>
            <a:ext cx="129492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631825" y="4261128"/>
            <a:ext cx="129492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4581" name="Rectangle 8"/>
          <p:cNvSpPr>
            <a:spLocks noChangeArrowheads="1"/>
          </p:cNvSpPr>
          <p:nvPr/>
        </p:nvSpPr>
        <p:spPr bwMode="auto">
          <a:xfrm flipV="1">
            <a:off x="920750" y="2450584"/>
            <a:ext cx="12091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906153"/>
              </p:ext>
            </p:extLst>
          </p:nvPr>
        </p:nvGraphicFramePr>
        <p:xfrm>
          <a:off x="747714" y="995363"/>
          <a:ext cx="8339137" cy="5137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583" name="Rectangle 9"/>
          <p:cNvSpPr>
            <a:spLocks noChangeArrowheads="1"/>
          </p:cNvSpPr>
          <p:nvPr/>
        </p:nvSpPr>
        <p:spPr bwMode="auto">
          <a:xfrm flipV="1">
            <a:off x="920750" y="5965309"/>
            <a:ext cx="12091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09438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528" y="138176"/>
            <a:ext cx="8437094" cy="86793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бюджета по разделам бюджетной классификации РФ за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6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385480"/>
              </p:ext>
            </p:extLst>
          </p:nvPr>
        </p:nvGraphicFramePr>
        <p:xfrm>
          <a:off x="523844" y="1196753"/>
          <a:ext cx="8973206" cy="5475297"/>
        </p:xfrm>
        <a:graphic>
          <a:graphicData uri="http://schemas.openxmlformats.org/drawingml/2006/table">
            <a:tbl>
              <a:tblPr/>
              <a:tblGrid>
                <a:gridCol w="2916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845">
                  <a:extLst>
                    <a:ext uri="{9D8B030D-6E8A-4147-A177-3AD203B41FA5}">
                      <a16:colId xmlns:a16="http://schemas.microsoft.com/office/drawing/2014/main" val="1923298946"/>
                    </a:ext>
                  </a:extLst>
                </a:gridCol>
                <a:gridCol w="1680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pPr marL="1981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показателей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 за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на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461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 за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193 582,7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231 425,1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207 403,1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89,6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18584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717,6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632,4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574084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 indent="647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16 929,3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22 629,6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20 736,4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42 194,4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118 960,8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81 497,2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 marL="65405" indent="-654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1 723,3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52 459,1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27 068,9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854,6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68 486,3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6 782,9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1 316 411,7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1 435 094,2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1 350 102,9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91 314,2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118 708,3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106 255,1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3 399,5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3 368,5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3 561,3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30 563,6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35 864,5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33 603,3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3 121,8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3 144,6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3 141,1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 информации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8 261,0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9 846,9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9 846,9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муниципального долга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1 000,0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188 988,0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173 147,4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173 147,4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1 899 529,8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2 275 142,9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2 023 778,9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42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трелка вниз 27"/>
          <p:cNvSpPr/>
          <p:nvPr/>
        </p:nvSpPr>
        <p:spPr>
          <a:xfrm rot="10999018" flipV="1">
            <a:off x="4725339" y="4491213"/>
            <a:ext cx="484632" cy="78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0605404" flipV="1">
            <a:off x="7878415" y="4502380"/>
            <a:ext cx="484632" cy="731015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0800000" flipV="1">
            <a:off x="4703121" y="4556725"/>
            <a:ext cx="484632" cy="693433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0800000" flipV="1">
            <a:off x="1375446" y="4517795"/>
            <a:ext cx="484632" cy="74185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41736">
            <a:off x="7023443" y="1977900"/>
            <a:ext cx="484632" cy="236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3450923">
            <a:off x="2596294" y="1764483"/>
            <a:ext cx="471040" cy="2570164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Стрелка вниз 23"/>
          <p:cNvSpPr/>
          <p:nvPr/>
        </p:nvSpPr>
        <p:spPr>
          <a:xfrm rot="18241736">
            <a:off x="7023443" y="1977901"/>
            <a:ext cx="484632" cy="2360037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0" y="4104630"/>
            <a:ext cx="9223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09600" y="215900"/>
            <a:ext cx="8596312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Бюджет </a:t>
            </a:r>
            <a:r>
              <a:rPr lang="ru-RU" altLang="ru-RU" sz="4000" b="1" dirty="0" err="1" smtClean="0">
                <a:latin typeface="+mj-lt"/>
              </a:rPr>
              <a:t>Казачинско-Ленского</a:t>
            </a:r>
            <a:r>
              <a:rPr lang="ru-RU" altLang="ru-RU" sz="4000" b="1" dirty="0" smtClean="0">
                <a:latin typeface="+mj-lt"/>
              </a:rPr>
              <a:t> муниципального района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2857498" y="1756411"/>
            <a:ext cx="4254498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b="1" dirty="0" smtClean="0"/>
              <a:t>Первоначальный бюджет утвержден решением Думы </a:t>
            </a:r>
          </a:p>
          <a:p>
            <a:pPr algn="ctr" eaLnBrk="1" hangingPunct="1">
              <a:defRPr/>
            </a:pPr>
            <a:r>
              <a:rPr lang="ru-RU" b="1" dirty="0" smtClean="0"/>
              <a:t>от 24 декабря 2024г. № 41</a:t>
            </a:r>
            <a:endParaRPr lang="ru-RU" altLang="ru-RU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609600" y="3810000"/>
            <a:ext cx="22479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Доходы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 rot="10800000" flipV="1">
            <a:off x="3428996" y="3835400"/>
            <a:ext cx="3022602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Расходы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10800000" flipH="1" flipV="1">
            <a:off x="6870699" y="3835401"/>
            <a:ext cx="2751139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Дефицит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33399" y="5248995"/>
            <a:ext cx="2400301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cs typeface="Times New Roman" pitchFamily="18" charset="0"/>
              </a:rPr>
              <a:t>1 843 497,9 </a:t>
            </a:r>
            <a:r>
              <a:rPr lang="ru-RU" altLang="ru-RU" b="1" dirty="0" err="1" smtClean="0">
                <a:cs typeface="Times New Roman" pitchFamily="18" charset="0"/>
              </a:rPr>
              <a:t>т.р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784600" y="5248996"/>
            <a:ext cx="24765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1 918 497,9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59" name="Прямоугольник 58"/>
          <p:cNvSpPr/>
          <p:nvPr/>
        </p:nvSpPr>
        <p:spPr>
          <a:xfrm rot="10800000" flipV="1">
            <a:off x="7111997" y="5248995"/>
            <a:ext cx="2509837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75 000,0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4742432" y="2772075"/>
            <a:ext cx="484632" cy="103792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2300288" y="398464"/>
            <a:ext cx="58102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расходов </a:t>
            </a:r>
            <a:r>
              <a:rPr lang="ru-RU" alt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2756594" y="-122754"/>
            <a:ext cx="12055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992189" y="3974585"/>
            <a:ext cx="12055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173" name="Rectangle 8"/>
          <p:cNvSpPr>
            <a:spLocks noChangeArrowheads="1"/>
          </p:cNvSpPr>
          <p:nvPr/>
        </p:nvSpPr>
        <p:spPr bwMode="auto">
          <a:xfrm>
            <a:off x="965200" y="978178"/>
            <a:ext cx="11882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645744"/>
              </p:ext>
            </p:extLst>
          </p:nvPr>
        </p:nvGraphicFramePr>
        <p:xfrm>
          <a:off x="992189" y="1154237"/>
          <a:ext cx="8185150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965200" y="4950103"/>
            <a:ext cx="11882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955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505312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Исполнении расходов районного бюджета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в разрезе муниципальных программ Казачинско-Ленского района и непрограммных расходов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010626"/>
              </p:ext>
            </p:extLst>
          </p:nvPr>
        </p:nvGraphicFramePr>
        <p:xfrm>
          <a:off x="208983" y="642795"/>
          <a:ext cx="9488033" cy="6355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8733">
                  <a:extLst>
                    <a:ext uri="{9D8B030D-6E8A-4147-A177-3AD203B41FA5}">
                      <a16:colId xmlns:a16="http://schemas.microsoft.com/office/drawing/2014/main" val="665904922"/>
                    </a:ext>
                  </a:extLst>
                </a:gridCol>
                <a:gridCol w="1298477">
                  <a:extLst>
                    <a:ext uri="{9D8B030D-6E8A-4147-A177-3AD203B41FA5}">
                      <a16:colId xmlns:a16="http://schemas.microsoft.com/office/drawing/2014/main" val="746759788"/>
                    </a:ext>
                  </a:extLst>
                </a:gridCol>
                <a:gridCol w="1298477">
                  <a:extLst>
                    <a:ext uri="{9D8B030D-6E8A-4147-A177-3AD203B41FA5}">
                      <a16:colId xmlns:a16="http://schemas.microsoft.com/office/drawing/2014/main" val="3075151414"/>
                    </a:ext>
                  </a:extLst>
                </a:gridCol>
                <a:gridCol w="1298477">
                  <a:extLst>
                    <a:ext uri="{9D8B030D-6E8A-4147-A177-3AD203B41FA5}">
                      <a16:colId xmlns:a16="http://schemas.microsoft.com/office/drawing/2014/main" val="126264018"/>
                    </a:ext>
                  </a:extLst>
                </a:gridCol>
                <a:gridCol w="825698">
                  <a:extLst>
                    <a:ext uri="{9D8B030D-6E8A-4147-A177-3AD203B41FA5}">
                      <a16:colId xmlns:a16="http://schemas.microsoft.com/office/drawing/2014/main" val="3598370400"/>
                    </a:ext>
                  </a:extLst>
                </a:gridCol>
                <a:gridCol w="848171">
                  <a:extLst>
                    <a:ext uri="{9D8B030D-6E8A-4147-A177-3AD203B41FA5}">
                      <a16:colId xmlns:a16="http://schemas.microsoft.com/office/drawing/2014/main" val="3178435732"/>
                    </a:ext>
                  </a:extLst>
                </a:gridCol>
              </a:tblGrid>
              <a:tr h="3875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Наименование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Исполнение 2024 год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План 2025год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Исполнение 2025 год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 исполнения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Динамика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2025/2024гг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2174502"/>
                  </a:ext>
                </a:extLst>
              </a:tr>
              <a:tr h="164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1 899 529,80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2 275 142,90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2 023 778,90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89,0%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124 249,10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32874838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образования в Казачинско-Ленском муниципальном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1 219 904,6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1 325 553,4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1 254 021,2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94,6%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34 116,60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78735189"/>
                  </a:ext>
                </a:extLst>
              </a:tr>
              <a:tr h="3105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культуры и сохранение культурного наследия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154 780,3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199 746,7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176 270,2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88,2%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21 489,90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78547868"/>
                  </a:ext>
                </a:extLst>
              </a:tr>
              <a:tr h="21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«Организация муниципального управления в Казачинско-Ленском муниципальном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168 066,2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201 512,1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183 347,9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15 281,70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47249078"/>
                  </a:ext>
                </a:extLst>
              </a:tr>
              <a:tr h="141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«Управление муниципальными финансами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229 606,6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221 619,4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219 521,4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99,1%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-10 085,20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5937564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и управление имущественным комплексом и земельными ресурсами в Казачинско-Ленском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19 818,4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26 309,3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20 890,8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79,4%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1 072,40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51585767"/>
                  </a:ext>
                </a:extLst>
              </a:tr>
              <a:tr h="266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экономического потенциала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2 363,9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2 014,3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1 500,0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74,5%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-863,90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31480706"/>
                  </a:ext>
                </a:extLst>
              </a:tr>
              <a:tr h="226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«Улучшение условий и охраны труда в Казачинско-Ленском муниципальном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23,00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25540308"/>
                  </a:ext>
                </a:extLst>
              </a:tr>
              <a:tr h="1981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«Архитектура и градостроительство в Казачинско-Ленском муниципальном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533,3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454,5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-492,50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65479055"/>
                  </a:ext>
                </a:extLst>
              </a:tr>
              <a:tr h="228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транспортного комплекса в Казачинско-Ленском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12 830,0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19 069,0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19 069,0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6 239,00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54709439"/>
                  </a:ext>
                </a:extLst>
              </a:tr>
              <a:tr h="245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дорожного хозяйства в Казачинско-Ленском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26 457,3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97 366,5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60 830,9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62,5%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34 373,60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63783864"/>
                  </a:ext>
                </a:extLst>
              </a:tr>
              <a:tr h="2357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«Энергосбережение и повышение энергетической эффективности на территории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8 372,5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7 694,1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6 325,7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82,2%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-2 046,80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13814971"/>
                  </a:ext>
                </a:extLst>
              </a:tr>
              <a:tr h="261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«Защита окружающей среды в Казачинско-Ленском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6,4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64 650,9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2 947,5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4,6%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2 941,10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73081111"/>
                  </a:ext>
                </a:extLst>
              </a:tr>
              <a:tr h="208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«Безопасность населения и территории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19 314,5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23 769,6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20 928,2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1 613,70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99647166"/>
                  </a:ext>
                </a:extLst>
              </a:tr>
              <a:tr h="2343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«Социальная поддержка населения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14 852,7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22 158,4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20 425,5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92,2%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5 572,80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44816513"/>
                  </a:ext>
                </a:extLst>
              </a:tr>
              <a:tr h="2152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«Развитие физической культуры и спорта в Казачинско-Ленском районе»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3 121,8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3 144,6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3 141,1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99,9%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19,30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0255086"/>
                  </a:ext>
                </a:extLst>
              </a:tr>
              <a:tr h="2504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«Молодежная политика Казачинско-Ленского муниципального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10 652,8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9 502,2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8 031,1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84,5%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-2 621,70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67338138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«Сохранение здоровья населения Казачинско-Ленского района»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3 399,5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3 658,5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3 561,3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97,3%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161,80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42011468"/>
                  </a:ext>
                </a:extLst>
              </a:tr>
              <a:tr h="2393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«Молодым семьям – доступное жилье»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5 365,0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2 107,6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2 107,6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-3 257,40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5562455"/>
                  </a:ext>
                </a:extLst>
              </a:tr>
              <a:tr h="117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"Обеспечение защиты прав потребителей на территории Казачинско-Ленского муниципального района"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56,5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100,0%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46,50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76692079"/>
                  </a:ext>
                </a:extLst>
              </a:tr>
              <a:tr h="299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Муниципальная программа "Поддержка жилищно-коммунального хозяйства и энергетики на территории Казачинско-Ленского муниципального района"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44 658,3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20 665,2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46,3%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20 665,20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0550707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6736165" y="72737"/>
            <a:ext cx="4345434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87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858575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11 подпрограмм, 23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96649" y="-21239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«Развитие образования в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091501"/>
            <a:ext cx="8737820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Повышение доступности и качества дошкольного, общего и   дополнительного образования.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75328"/>
              </p:ext>
            </p:extLst>
          </p:nvPr>
        </p:nvGraphicFramePr>
        <p:xfrm>
          <a:off x="717999" y="2234959"/>
          <a:ext cx="8554191" cy="2238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24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smtClean="0">
                          <a:latin typeface="Times New Roman"/>
                        </a:rPr>
                        <a:t>Доля детей в возрасте 1 - 6 лет, получающих дошкольную образовательную услугу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3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300" b="0" i="0" u="none" strike="noStrike" dirty="0" smtClean="0">
                          <a:latin typeface="Times New Roman"/>
                        </a:rPr>
                        <a:t>93,1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300" b="0" i="0" u="none" strike="noStrike" dirty="0" smtClean="0">
                          <a:latin typeface="Times New Roman"/>
                        </a:rPr>
                        <a:t>80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300" b="0" i="0" u="none" strike="noStrike" dirty="0" smtClean="0">
                          <a:latin typeface="Times New Roman"/>
                        </a:rPr>
                        <a:t>87,4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52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Доля выпускников муниципальных общеобразовательных организаций, прошедших государственную итоговую аттестацию и получивших аттестат о среднем общем образовании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3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98,3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99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66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smtClean="0">
                          <a:latin typeface="Times New Roman"/>
                        </a:rPr>
                        <a:t> Доля детей в возрасте 5 - 18 лет, </a:t>
                      </a:r>
                      <a:br>
                        <a:rPr lang="ru-RU" sz="900" b="0" i="0" u="none" strike="noStrike" smtClean="0">
                          <a:latin typeface="Times New Roman"/>
                        </a:rPr>
                      </a:br>
                      <a:r>
                        <a:rPr lang="ru-RU" sz="900" b="0" i="0" u="none" strike="noStrike" smtClean="0">
                          <a:latin typeface="Times New Roman"/>
                        </a:rPr>
                        <a:t>получающих услуги по дополнительному образованию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3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75,2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82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77,5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66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Доля муниципальных образовательных учреждений, здания которых находятся в аварийном состоянии  или требуют капитального ремонта, вошедших в</a:t>
                      </a:r>
                      <a:r>
                        <a:rPr lang="ru-RU" sz="900" b="0" i="0" u="none" strike="noStrike" baseline="0" dirty="0" smtClean="0">
                          <a:latin typeface="Times New Roman"/>
                        </a:rPr>
                        <a:t> рейтинг министерства образования Иркутской области.</a:t>
                      </a:r>
                      <a:endParaRPr lang="ru-RU" sz="900" b="0" i="0" u="none" strike="noStrike" dirty="0" smtClean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3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92,3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80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71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Доля обучающихся, охваченных различными видами социального питания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3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40,6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45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50,3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11885953"/>
              </p:ext>
            </p:extLst>
          </p:nvPr>
        </p:nvGraphicFramePr>
        <p:xfrm>
          <a:off x="832752" y="4761210"/>
          <a:ext cx="8355416" cy="1620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175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50" y="188913"/>
            <a:ext cx="76327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531" name="Объект 2"/>
          <p:cNvGraphicFramePr>
            <a:graphicFrameLocks/>
          </p:cNvGraphicFramePr>
          <p:nvPr/>
        </p:nvGraphicFramePr>
        <p:xfrm>
          <a:off x="920750" y="1412875"/>
          <a:ext cx="8280400" cy="482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Диаграмма" r:id="rId4" imgW="7486496" imgH="4819793" progId="Excel.Chart.8">
                  <p:embed/>
                </p:oleObj>
              </mc:Choice>
              <mc:Fallback>
                <p:oleObj name="Диаграмма" r:id="rId4" imgW="7486496" imgH="4819793" progId="Excel.Chart.8">
                  <p:embed/>
                  <p:pic>
                    <p:nvPicPr>
                      <p:cNvPr id="22531" name="Объект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1412875"/>
                        <a:ext cx="8280400" cy="482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4428883"/>
      </p:ext>
    </p:extLst>
  </p:cSld>
  <p:clrMapOvr>
    <a:masterClrMapping/>
  </p:clrMapOvr>
  <p:transition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426777"/>
            <a:ext cx="8116455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6 подпрограмм, 29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22069" y="288744"/>
            <a:ext cx="8737821" cy="12857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«Развитие культуры и сохранение культурного наследия образования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Казачинско-Ленского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9444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Создание условий для развития и реализации культурного и духовного потенциала каждой личности и общества в целом и реализации единой культурной политики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806957"/>
              </p:ext>
            </p:extLst>
          </p:nvPr>
        </p:nvGraphicFramePr>
        <p:xfrm>
          <a:off x="664025" y="2780928"/>
          <a:ext cx="8524142" cy="2177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4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2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924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r>
                        <a:rPr lang="en-US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4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Увеличение количества клубных формирований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шт</a:t>
                      </a:r>
                      <a:endParaRPr lang="ru-RU" sz="11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40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числа посетителей мероприятий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49 563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35 500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50 359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40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числа обучающихся по дополнительным предпрофессиональным программам от общего контингента обучающихся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39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Число посещений, районной библиотеки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37 724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17 500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62 150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24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посещений посетителями краеведческого музея (в т.ч. интернет - посещения).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10 498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5291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12 511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237593972"/>
              </p:ext>
            </p:extLst>
          </p:nvPr>
        </p:nvGraphicFramePr>
        <p:xfrm>
          <a:off x="742952" y="5013177"/>
          <a:ext cx="8445217" cy="172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840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1497013" y="333376"/>
            <a:ext cx="78486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средней заработной платы </a:t>
            </a:r>
          </a:p>
          <a:p>
            <a:pPr algn="ctr"/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работников культуры, руб. </a:t>
            </a:r>
          </a:p>
        </p:txBody>
      </p:sp>
      <p:graphicFrame>
        <p:nvGraphicFramePr>
          <p:cNvPr id="23555" name="Объект 2"/>
          <p:cNvGraphicFramePr>
            <a:graphicFrameLocks/>
          </p:cNvGraphicFramePr>
          <p:nvPr/>
        </p:nvGraphicFramePr>
        <p:xfrm>
          <a:off x="631825" y="1484313"/>
          <a:ext cx="8713788" cy="504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Диаграмма" r:id="rId3" imgW="8086736" imgH="4438507" progId="Excel.Chart.8">
                  <p:embed/>
                </p:oleObj>
              </mc:Choice>
              <mc:Fallback>
                <p:oleObj name="Диаграмма" r:id="rId3" imgW="8086736" imgH="4438507" progId="Excel.Chart.8">
                  <p:embed/>
                  <p:pic>
                    <p:nvPicPr>
                      <p:cNvPr id="23555" name="Объект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" y="1484313"/>
                        <a:ext cx="8713788" cy="504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2518558"/>
      </p:ext>
    </p:extLst>
  </p:cSld>
  <p:clrMapOvr>
    <a:masterClrMapping/>
  </p:clrMapOvr>
  <p:transition>
    <p:check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580" y="2706915"/>
            <a:ext cx="2737341" cy="1955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386" y="4845409"/>
            <a:ext cx="2749534" cy="1827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200" y="2861200"/>
            <a:ext cx="2716721" cy="1889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433" y="4833782"/>
            <a:ext cx="2700762" cy="1798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302026" y="992188"/>
            <a:ext cx="7251424" cy="120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prstClr val="black"/>
                </a:solidFill>
                <a:cs typeface="Times New Roman" panose="02020603050405020304" pitchFamily="18" charset="0"/>
              </a:rPr>
              <a:t>В 2025 году работало </a:t>
            </a:r>
            <a:r>
              <a:rPr lang="ru-RU" sz="1800" b="1" dirty="0">
                <a:solidFill>
                  <a:srgbClr val="D16349">
                    <a:lumMod val="50000"/>
                  </a:srgbClr>
                </a:solidFill>
                <a:cs typeface="Times New Roman" panose="02020603050405020304" pitchFamily="18" charset="0"/>
              </a:rPr>
              <a:t>20 клубных формирований</a:t>
            </a:r>
            <a:r>
              <a:rPr lang="ru-RU" sz="180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D16349">
                    <a:lumMod val="50000"/>
                  </a:srgbClr>
                </a:solidFill>
                <a:cs typeface="Times New Roman" panose="02020603050405020304" pitchFamily="18" charset="0"/>
              </a:rPr>
              <a:t>14 самодеятельного народного творчества </a:t>
            </a:r>
            <a:r>
              <a:rPr lang="ru-RU" sz="1800" dirty="0">
                <a:solidFill>
                  <a:prstClr val="black"/>
                </a:solidFill>
                <a:cs typeface="Times New Roman" panose="02020603050405020304" pitchFamily="18" charset="0"/>
              </a:rPr>
              <a:t>и </a:t>
            </a:r>
            <a:r>
              <a:rPr lang="ru-RU" sz="1800" b="1" dirty="0">
                <a:solidFill>
                  <a:srgbClr val="D16349">
                    <a:lumMod val="50000"/>
                  </a:srgbClr>
                </a:solidFill>
                <a:cs typeface="Times New Roman" panose="02020603050405020304" pitchFamily="18" charset="0"/>
              </a:rPr>
              <a:t>6 любительских формирований</a:t>
            </a:r>
            <a:r>
              <a:rPr lang="ru-RU" sz="1800" dirty="0">
                <a:solidFill>
                  <a:prstClr val="black"/>
                </a:solidFill>
                <a:cs typeface="Times New Roman" panose="02020603050405020304" pitchFamily="18" charset="0"/>
              </a:rPr>
              <a:t>. </a:t>
            </a:r>
          </a:p>
          <a:p>
            <a:pPr algn="ctr">
              <a:defRPr/>
            </a:pPr>
            <a:r>
              <a:rPr lang="ru-RU" sz="1800" dirty="0">
                <a:solidFill>
                  <a:prstClr val="black"/>
                </a:solidFill>
                <a:cs typeface="Times New Roman" panose="02020603050405020304" pitchFamily="18" charset="0"/>
              </a:rPr>
              <a:t>В них занимается </a:t>
            </a:r>
            <a:r>
              <a:rPr lang="ru-RU" sz="1800" b="1" dirty="0">
                <a:solidFill>
                  <a:srgbClr val="D16349">
                    <a:lumMod val="50000"/>
                  </a:srgbClr>
                </a:solidFill>
                <a:cs typeface="Times New Roman" panose="02020603050405020304" pitchFamily="18" charset="0"/>
              </a:rPr>
              <a:t>250 участников </a:t>
            </a:r>
            <a:r>
              <a:rPr lang="ru-RU" sz="1800" dirty="0">
                <a:solidFill>
                  <a:prstClr val="black"/>
                </a:solidFill>
                <a:cs typeface="Times New Roman" panose="02020603050405020304" pitchFamily="18" charset="0"/>
              </a:rPr>
              <a:t>в возрасте от 6 лет до 60 и старше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46151" y="2203451"/>
            <a:ext cx="839946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800" b="1" dirty="0">
                <a:solidFill>
                  <a:srgbClr val="D16349">
                    <a:lumMod val="50000"/>
                  </a:srgbClr>
                </a:solidFill>
                <a:cs typeface="Times New Roman" panose="02020603050405020304" pitchFamily="18" charset="0"/>
              </a:rPr>
              <a:t>Проведено 247 культурно-массовых мероприятий, количество посетителей составило 50 359 человек</a:t>
            </a:r>
          </a:p>
        </p:txBody>
      </p:sp>
      <p:sp>
        <p:nvSpPr>
          <p:cNvPr id="85002" name="Прямоугольник 13"/>
          <p:cNvSpPr>
            <a:spLocks noChangeArrowheads="1"/>
          </p:cNvSpPr>
          <p:nvPr/>
        </p:nvSpPr>
        <p:spPr bwMode="auto">
          <a:xfrm>
            <a:off x="4232275" y="84312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80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85003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4" y="2679700"/>
            <a:ext cx="2822575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1579" y="4833782"/>
            <a:ext cx="2709552" cy="1798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81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Прямоугольник 3"/>
          <p:cNvSpPr>
            <a:spLocks noChangeArrowheads="1"/>
          </p:cNvSpPr>
          <p:nvPr/>
        </p:nvSpPr>
        <p:spPr bwMode="auto">
          <a:xfrm>
            <a:off x="1208089" y="115888"/>
            <a:ext cx="7349502" cy="742950"/>
          </a:xfrm>
          <a:prstGeom prst="rect">
            <a:avLst/>
          </a:prstGeom>
          <a:pattFill prst="pct90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100"/>
              </a:spcBef>
              <a:buNone/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культуры</a:t>
            </a:r>
          </a:p>
          <a:p>
            <a:pPr algn="ctr">
              <a:lnSpc>
                <a:spcPct val="115000"/>
              </a:lnSpc>
              <a:spcBef>
                <a:spcPts val="100"/>
              </a:spcBef>
              <a:buNone/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Казачинско</a:t>
            </a: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-Ленский районный краеведческий музей»</a:t>
            </a:r>
          </a:p>
        </p:txBody>
      </p:sp>
      <p:sp>
        <p:nvSpPr>
          <p:cNvPr id="87044" name="Прямоугольник 3"/>
          <p:cNvSpPr>
            <a:spLocks noChangeArrowheads="1"/>
          </p:cNvSpPr>
          <p:nvPr/>
        </p:nvSpPr>
        <p:spPr bwMode="auto">
          <a:xfrm>
            <a:off x="600076" y="1052513"/>
            <a:ext cx="8601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сотрудниками МКУК «Казачинско-Ленский районный краеведческий музей» проведено 241 мероприятие с числом посетителей 11023 человек</a:t>
            </a:r>
          </a:p>
        </p:txBody>
      </p:sp>
      <p:sp>
        <p:nvSpPr>
          <p:cNvPr id="87045" name="Прямоугольник 4"/>
          <p:cNvSpPr>
            <a:spLocks noChangeArrowheads="1"/>
          </p:cNvSpPr>
          <p:nvPr/>
        </p:nvSpPr>
        <p:spPr bwMode="auto">
          <a:xfrm>
            <a:off x="704850" y="1781176"/>
            <a:ext cx="84963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продолжилась работа по регистрации музейных предметов в Госкаталоге Музейного фонда РФ.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зарегистрировано 749 предметов, план-график Министерства культуры РФ по выгрузке музейных предметов на 5 лет выполнен на 102,2 %,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выгружено 5 335 предметов основного фонда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512" y="3258998"/>
            <a:ext cx="3168352" cy="2259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128850" y="4828476"/>
            <a:ext cx="2808312" cy="1882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796" y="3268545"/>
            <a:ext cx="3528392" cy="2395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2383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584" y="4005065"/>
            <a:ext cx="3519726" cy="2250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9336" y="426462"/>
            <a:ext cx="3471570" cy="2376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592" y="393063"/>
            <a:ext cx="3447718" cy="2376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  <a:softEdge rad="3175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4908" y="3977140"/>
            <a:ext cx="3471570" cy="2250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  <a:softEdge rad="7874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928813" y="2925764"/>
            <a:ext cx="6711950" cy="922337"/>
          </a:xfrm>
          <a:prstGeom prst="rect">
            <a:avLst/>
          </a:prstGeom>
          <a:gradFill>
            <a:gsLst>
              <a:gs pos="67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prstClr val="black"/>
                </a:solidFill>
                <a:cs typeface="Times New Roman" panose="02020603050405020304" pitchFamily="18" charset="0"/>
              </a:rPr>
              <a:t>мероприятия и проекты, направленные на популяризацию чтения и привлечения внимания к культурному наследию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181766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Box 2"/>
          <p:cNvSpPr txBox="1">
            <a:spLocks noChangeArrowheads="1"/>
          </p:cNvSpPr>
          <p:nvPr/>
        </p:nvSpPr>
        <p:spPr bwMode="auto">
          <a:xfrm>
            <a:off x="992188" y="288925"/>
            <a:ext cx="82089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Детской школой искусств было проведено 167 творческих мероприятий, в которых прияли участие 85% обучающих</a:t>
            </a: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719138" y="1400176"/>
            <a:ext cx="8482012" cy="1812925"/>
          </a:xfrm>
          <a:prstGeom prst="snip2DiagRect">
            <a:avLst/>
          </a:prstGeom>
          <a:solidFill>
            <a:srgbClr val="EAEA9E">
              <a:alpha val="42000"/>
            </a:srgb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Российской Федерации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сохранения исторической памяти,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ознаменование 80-летия Победы в Великой Отечественной войне 1941-1945 годов,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благодарность ветеранам и признавая подвиг участников специальной военной </a:t>
            </a:r>
            <a:r>
              <a:rPr lang="ru-RU" sz="1600" b="1" dirty="0">
                <a:solidFill>
                  <a:srgbClr val="D1634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объявлен Годом защитника Отечества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 год культурно-массовые мероприятия были приурочены к теме года и носили  патриотический  характер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78" y="3637572"/>
            <a:ext cx="2649194" cy="2187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612" y="3707939"/>
            <a:ext cx="2853184" cy="2112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710" y="3861049"/>
            <a:ext cx="2844316" cy="17400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198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трелка вниз 16"/>
          <p:cNvSpPr/>
          <p:nvPr/>
        </p:nvSpPr>
        <p:spPr>
          <a:xfrm>
            <a:off x="4742432" y="2772075"/>
            <a:ext cx="484632" cy="103792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0999018" flipV="1">
            <a:off x="4725339" y="4491213"/>
            <a:ext cx="484632" cy="78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0800000" flipV="1">
            <a:off x="7878415" y="4502380"/>
            <a:ext cx="484632" cy="731015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0800000" flipV="1">
            <a:off x="4703121" y="4556725"/>
            <a:ext cx="484632" cy="693433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0800000" flipV="1">
            <a:off x="1375446" y="4517795"/>
            <a:ext cx="484632" cy="74185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41736">
            <a:off x="7023443" y="1977900"/>
            <a:ext cx="484632" cy="236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3450923">
            <a:off x="2596294" y="1764483"/>
            <a:ext cx="471040" cy="2570164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Стрелка вниз 23"/>
          <p:cNvSpPr/>
          <p:nvPr/>
        </p:nvSpPr>
        <p:spPr>
          <a:xfrm rot="18241736">
            <a:off x="7023443" y="1977901"/>
            <a:ext cx="484632" cy="2360037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0" y="4104630"/>
            <a:ext cx="9223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224628" y="304801"/>
            <a:ext cx="9431335" cy="830997"/>
          </a:xfrm>
          <a:prstGeom prst="rect">
            <a:avLst/>
          </a:prstGeom>
          <a:noFill/>
          <a:ln w="57150"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ru-RU" b="1" dirty="0" smtClean="0"/>
          </a:p>
          <a:p>
            <a:pPr algn="ctr" eaLnBrk="1" hangingPunct="1">
              <a:defRPr/>
            </a:pPr>
            <a:r>
              <a:rPr lang="ru-RU" b="1" dirty="0" smtClean="0"/>
              <a:t>В течение 2025 года в бюджет района 3 раза вносились изменения </a:t>
            </a:r>
            <a:r>
              <a:rPr lang="ru-RU" altLang="ru-RU" b="1" dirty="0" smtClean="0">
                <a:latin typeface="+mj-lt"/>
              </a:rPr>
              <a:t>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2108200" y="1835783"/>
            <a:ext cx="5918200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b="1" dirty="0" smtClean="0"/>
              <a:t>Уточненный бюджет утвержден решением Думы </a:t>
            </a:r>
          </a:p>
          <a:p>
            <a:pPr algn="ctr" eaLnBrk="1" hangingPunct="1">
              <a:defRPr/>
            </a:pPr>
            <a:r>
              <a:rPr lang="ru-RU" b="1" dirty="0" smtClean="0"/>
              <a:t>от 30 сентября 2025г. № 95</a:t>
            </a:r>
            <a:endParaRPr lang="ru-RU" altLang="ru-RU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609600" y="3810000"/>
            <a:ext cx="22479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Доходы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 rot="10800000" flipV="1">
            <a:off x="3428996" y="3835400"/>
            <a:ext cx="3022602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Расходы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10800000" flipH="1" flipV="1">
            <a:off x="6705601" y="3835401"/>
            <a:ext cx="2916234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>
                <a:latin typeface="+mj-lt"/>
              </a:rPr>
              <a:t>Дефицит</a:t>
            </a:r>
            <a:endParaRPr lang="ru-RU" altLang="ru-RU" sz="4000" b="1" dirty="0">
              <a:latin typeface="+mj-lt"/>
            </a:endParaRP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33399" y="5248995"/>
            <a:ext cx="2400301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cs typeface="Times New Roman" pitchFamily="18" charset="0"/>
              </a:rPr>
              <a:t>2 003 771,5 </a:t>
            </a:r>
            <a:r>
              <a:rPr lang="ru-RU" altLang="ru-RU" b="1" dirty="0" err="1" smtClean="0">
                <a:cs typeface="Times New Roman" pitchFamily="18" charset="0"/>
              </a:rPr>
              <a:t>т.р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784600" y="5248996"/>
            <a:ext cx="24765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2 287 109,1т.р.</a:t>
            </a:r>
          </a:p>
        </p:txBody>
      </p:sp>
      <p:sp>
        <p:nvSpPr>
          <p:cNvPr id="59" name="Прямоугольник 58"/>
          <p:cNvSpPr/>
          <p:nvPr/>
        </p:nvSpPr>
        <p:spPr>
          <a:xfrm rot="10800000" flipV="1">
            <a:off x="7111997" y="5248995"/>
            <a:ext cx="2509837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283 337,6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:\САЙТ 2024-2025\08.11 ДЕНЬ ПИАНИСТА\ФОТО для сайта\IMG-20241108-WA00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854" y="272376"/>
            <a:ext cx="2691043" cy="2091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063" y="272375"/>
            <a:ext cx="3142035" cy="20914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71" y="272375"/>
            <a:ext cx="2788318" cy="2091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72" y="2548648"/>
            <a:ext cx="2788318" cy="1964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9854" y="2548649"/>
            <a:ext cx="2691043" cy="19649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7062" y="2548648"/>
            <a:ext cx="3142035" cy="19649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22" y="4601183"/>
            <a:ext cx="2875868" cy="22568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9854" y="4601182"/>
            <a:ext cx="2691043" cy="22568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7061" y="4601183"/>
            <a:ext cx="3142036" cy="225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9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142675"/>
            <a:ext cx="8037937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2 подпрограммы, 11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7186" y="511833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«Организация муниципального управления в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-Ленском муниципальном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Совершенствование муниципального управления в </a:t>
            </a:r>
            <a:r>
              <a:rPr lang="ru-RU" sz="1846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-Ленском муниципальном районе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189735"/>
              </p:ext>
            </p:extLst>
          </p:nvPr>
        </p:nvGraphicFramePr>
        <p:xfrm>
          <a:off x="664026" y="2512006"/>
          <a:ext cx="8524143" cy="1852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7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8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286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работников администрации района, повысивших квалификацию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обеспечения информационной открытости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оснащения структурных подразделений администрации района современными средствами вычислительной техники (срок службы не более 5 лет)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86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реализации перечня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проектов 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«Народные инициативы»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5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исполнения государственных полномочий, переданных КЛМР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711512764"/>
              </p:ext>
            </p:extLst>
          </p:nvPr>
        </p:nvGraphicFramePr>
        <p:xfrm>
          <a:off x="742952" y="4567729"/>
          <a:ext cx="8445217" cy="2026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515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426776"/>
            <a:ext cx="8355415" cy="39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3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подпрограммы,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11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608528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«Управление муниципальными финансами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9444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Повышение качества управления муниципальными финансами, создание условий для эффективного и ответственного управления муниципальными финансами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288558"/>
              </p:ext>
            </p:extLst>
          </p:nvPr>
        </p:nvGraphicFramePr>
        <p:xfrm>
          <a:off x="664025" y="2825399"/>
          <a:ext cx="8661696" cy="1855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4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316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0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Степень качества управления бюджетным процессом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Место в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рейтинге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41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Динамика поступлений налоговых и неналоговых доходов бюджета Казачинско-Ленского муниципального района (в сопоставимых условиях).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116,6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142,5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41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Просроченная кредиторская задолженность муниципальных  учреждений по социально значимым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расходам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тыс.рублей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63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Удельный вес расходов районного бюджета, формируемых программным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методом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0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муниципальных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образований (поселений) 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-Ленского муниципального района, у которых отсутствует просроченная кредиторская задолженность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учреждений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  <a:p>
                      <a:pPr algn="r" fontAlgn="b"/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60705250"/>
              </p:ext>
            </p:extLst>
          </p:nvPr>
        </p:nvGraphicFramePr>
        <p:xfrm>
          <a:off x="664026" y="5028868"/>
          <a:ext cx="8524143" cy="157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68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/>
              <a:t>Предоставление МБТ в разрезе поселений Казачинско-Ленского муниципального </a:t>
            </a:r>
            <a:r>
              <a:rPr lang="ru-RU" sz="2400" b="1" dirty="0" smtClean="0"/>
              <a:t>района за 2025 год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383649"/>
              </p:ext>
            </p:extLst>
          </p:nvPr>
        </p:nvGraphicFramePr>
        <p:xfrm>
          <a:off x="681038" y="1690692"/>
          <a:ext cx="8543926" cy="4093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9288">
                  <a:extLst>
                    <a:ext uri="{9D8B030D-6E8A-4147-A177-3AD203B41FA5}">
                      <a16:colId xmlns:a16="http://schemas.microsoft.com/office/drawing/2014/main" val="4010480324"/>
                    </a:ext>
                  </a:extLst>
                </a:gridCol>
                <a:gridCol w="1741082">
                  <a:extLst>
                    <a:ext uri="{9D8B030D-6E8A-4147-A177-3AD203B41FA5}">
                      <a16:colId xmlns:a16="http://schemas.microsoft.com/office/drawing/2014/main" val="1003965377"/>
                    </a:ext>
                  </a:extLst>
                </a:gridCol>
                <a:gridCol w="1462464">
                  <a:extLst>
                    <a:ext uri="{9D8B030D-6E8A-4147-A177-3AD203B41FA5}">
                      <a16:colId xmlns:a16="http://schemas.microsoft.com/office/drawing/2014/main" val="4167675522"/>
                    </a:ext>
                  </a:extLst>
                </a:gridCol>
                <a:gridCol w="1451092">
                  <a:extLst>
                    <a:ext uri="{9D8B030D-6E8A-4147-A177-3AD203B41FA5}">
                      <a16:colId xmlns:a16="http://schemas.microsoft.com/office/drawing/2014/main" val="4162418160"/>
                    </a:ext>
                  </a:extLst>
                </a:gridCol>
              </a:tblGrid>
              <a:tr h="700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Наименование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Исполнение </a:t>
                      </a:r>
                      <a:r>
                        <a:rPr lang="ru-RU" sz="1200" dirty="0" smtClean="0">
                          <a:effectLst/>
                        </a:rPr>
                        <a:t>2024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2025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Исполнение </a:t>
                      </a:r>
                      <a:r>
                        <a:rPr lang="ru-RU" sz="1200" dirty="0" smtClean="0">
                          <a:effectLst/>
                        </a:rPr>
                        <a:t>2025 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2632655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Кунерминское</a:t>
                      </a:r>
                      <a:r>
                        <a:rPr lang="ru-RU" sz="1200" dirty="0">
                          <a:effectLst/>
                        </a:rPr>
                        <a:t> сельское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3 674,8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6 989,3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6 989,3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12938154"/>
                  </a:ext>
                </a:extLst>
              </a:tr>
              <a:tr h="388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Магистральнинское городское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13 673,3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5962,2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5962,2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2317559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Ульканское</a:t>
                      </a:r>
                      <a:r>
                        <a:rPr lang="ru-RU" sz="1200" dirty="0">
                          <a:effectLst/>
                        </a:rPr>
                        <a:t> городское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30 278,1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34 802,5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34 802,5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77364950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Казачинское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70 835,1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50 603,4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50 603,4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17161938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Карамское</a:t>
                      </a:r>
                      <a:r>
                        <a:rPr lang="ru-RU" sz="1200" dirty="0">
                          <a:effectLst/>
                        </a:rPr>
                        <a:t> сельское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24 537,9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19 801,1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19 801,1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60371712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Ключевское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31 408,1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28 553,3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28 553,3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4491865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Небельское</a:t>
                      </a:r>
                      <a:r>
                        <a:rPr lang="ru-RU" sz="1200" dirty="0">
                          <a:effectLst/>
                        </a:rPr>
                        <a:t> сельское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10 886,1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10867,2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10867,2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5054923"/>
                  </a:ext>
                </a:extLst>
              </a:tr>
              <a:tr h="391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Новоселовское сельское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3 694,6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15 568,4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15 568,4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74453986"/>
                  </a:ext>
                </a:extLst>
              </a:tr>
              <a:tr h="391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188 988,0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173 147,4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173 147,4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60199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271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87110" y="469878"/>
            <a:ext cx="8710037" cy="16835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и управление имущественным комплексом и </a:t>
            </a:r>
          </a:p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земельными ресурсами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845245"/>
            <a:ext cx="8633119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законного и эффективного управления муниципальным имуществом и земельными участками государственная собственность на которые не разграничена.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889167"/>
              </p:ext>
            </p:extLst>
          </p:nvPr>
        </p:nvGraphicFramePr>
        <p:xfrm>
          <a:off x="577294" y="2574894"/>
          <a:ext cx="8719848" cy="1574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1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5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62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1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latin typeface="Times New Roman"/>
                        </a:rPr>
                        <a:t>Рост доходов местного бюджета от использования муниципального имущества и его приватизации, от продажи и аренды земельных участков, государственная собственность на которые не разграничена.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тыс.рублей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22 261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12 500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9 370,4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8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latin typeface="Times New Roman"/>
                        </a:rPr>
                        <a:t>Совершенствование системы учета объектов муниципальной собственности в казне и реестре имущества муниципального района.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10719674"/>
              </p:ext>
            </p:extLst>
          </p:nvPr>
        </p:nvGraphicFramePr>
        <p:xfrm>
          <a:off x="664027" y="4238710"/>
          <a:ext cx="8633116" cy="208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79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3"/>
          <p:cNvSpPr>
            <a:spLocks noChangeArrowheads="1"/>
          </p:cNvSpPr>
          <p:nvPr/>
        </p:nvSpPr>
        <p:spPr bwMode="auto">
          <a:xfrm>
            <a:off x="957263" y="179389"/>
            <a:ext cx="84963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комитета по управлению муниципальным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имуществом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в отношении муниципального имущества района заключено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договор:</a:t>
            </a:r>
            <a:endParaRPr lang="ru-RU" alt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3681414" y="1673225"/>
            <a:ext cx="2701925" cy="158115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договоров </a:t>
            </a:r>
          </a:p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безвозмездного пользования муниципальным имуществом 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603251" y="3519488"/>
            <a:ext cx="2797175" cy="307975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 договор аренды 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имущества: «Новый полигон ТБО в Казачинско-Ленском муниципальном районе. 1 этап строительства»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срок 5 лет, на сумму 4 785 т. руб.  </a:t>
            </a:r>
          </a:p>
          <a:p>
            <a:pPr algn="ctr">
              <a:defRPr/>
            </a:pPr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нутый угол 14"/>
          <p:cNvSpPr/>
          <p:nvPr/>
        </p:nvSpPr>
        <p:spPr>
          <a:xfrm>
            <a:off x="3681414" y="3519489"/>
            <a:ext cx="2701925" cy="309562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Подано 11 исковых заявлений</a:t>
            </a:r>
          </a:p>
          <a:p>
            <a:pPr algn="ctr">
              <a:defRPr/>
            </a:pPr>
            <a:r>
              <a:rPr lang="ru-RU" sz="1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взыскании просроченной арендной платы за пользование муниципальным имуществом на общую сумму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12 707,52 тыс. руб. Исковые заявления удовлетворены в полном объеме</a:t>
            </a:r>
            <a:endParaRPr lang="ru-RU" sz="1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6664326" y="3582989"/>
            <a:ext cx="2549525" cy="303212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 на государственный кадастровый учет и зарегистрировано право муниципальной собственности</a:t>
            </a:r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70 автомобильных дорог, 29 объектов жилого фонда, 1 объект нежилого фонда, 8 земельных участков, расположенные в отдаленных населенных пунктах (п. </a:t>
            </a:r>
            <a:r>
              <a:rPr lang="ru-RU" sz="1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Окунайский</a:t>
            </a:r>
            <a:r>
              <a:rPr lang="ru-RU" sz="1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 </a:t>
            </a:r>
            <a:r>
              <a:rPr lang="ru-RU" sz="1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Небель</a:t>
            </a:r>
            <a:r>
              <a:rPr lang="ru-RU" sz="1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т.д.).</a:t>
            </a: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603251" y="1673225"/>
            <a:ext cx="2797175" cy="1582738"/>
          </a:xfrm>
          <a:prstGeom prst="snip2DiagRect">
            <a:avLst>
              <a:gd name="adj1" fmla="val 1328"/>
              <a:gd name="adj2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договоров </a:t>
            </a:r>
          </a:p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передачи (приватизации) жилых помещений в собственность граждан</a:t>
            </a: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6664326" y="1716089"/>
            <a:ext cx="2549525" cy="1582737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договора </a:t>
            </a:r>
          </a:p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аренды муниципального имущества </a:t>
            </a:r>
          </a:p>
        </p:txBody>
      </p:sp>
    </p:spTree>
    <p:extLst>
      <p:ext uri="{BB962C8B-B14F-4D97-AF65-F5344CB8AC3E}">
        <p14:creationId xmlns:p14="http://schemas.microsoft.com/office/powerpoint/2010/main" val="362235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1"/>
          <p:cNvSpPr>
            <a:spLocks noChangeArrowheads="1"/>
          </p:cNvSpPr>
          <p:nvPr/>
        </p:nvSpPr>
        <p:spPr bwMode="auto">
          <a:xfrm>
            <a:off x="2720976" y="98425"/>
            <a:ext cx="47529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отношения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1263651" y="825500"/>
            <a:ext cx="7667625" cy="6286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аукциона </a:t>
            </a: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предоставлению </a:t>
            </a:r>
          </a:p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аренду земельных участков</a:t>
            </a: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779463" y="1654175"/>
            <a:ext cx="8521700" cy="61118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предоставлено в собственность на возмездной основе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земельных участка на общую сумму 1 559, 608 тыс. руб.</a:t>
            </a: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712788" y="2536825"/>
            <a:ext cx="8591550" cy="6286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предоставлено в аренду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земельных участка, на общую годовую сумму 600, 027 тыс. руб.</a:t>
            </a: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712789" y="3397251"/>
            <a:ext cx="8594725" cy="66992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публичных сервитутов на общую сумму 0,619 тыс. руб.</a:t>
            </a: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701675" y="4271964"/>
            <a:ext cx="8675688" cy="72548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соглашений о перераспределении земельных участков на общую сумму 32,164 тыс. руб.</a:t>
            </a: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715963" y="5202238"/>
            <a:ext cx="8591550" cy="10350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выдано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разрешений </a:t>
            </a: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использование земельных участков без предоставления земельных участков и установления сервитута, публичного сервитута,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общую сумму 330, 502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8091630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664026" y="1700809"/>
            <a:ext cx="8383466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3 подпрограмм,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9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7" y="420806"/>
            <a:ext cx="8633116" cy="603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662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экономического потенциала Казачинско-Ленского муниципального района» </a:t>
            </a:r>
            <a:endParaRPr lang="ru-RU" altLang="ru-RU" sz="1662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5" y="1024689"/>
            <a:ext cx="8633118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Создание условий для увеличения экономического потенциала Казачинско-Ленского муниципального района, формирование благоприятного предпринимательского климата и повышение инвестиционной активности бизнеса в районе.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299148"/>
              </p:ext>
            </p:extLst>
          </p:nvPr>
        </p:nvGraphicFramePr>
        <p:xfrm>
          <a:off x="664025" y="2268876"/>
          <a:ext cx="8633118" cy="2168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24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53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субъектов малого и среднего предпринимательства, получивших информационную, консультационную и организационную поддержку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latin typeface="Times New Roman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26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9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74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Число субъектов малого и среднего предпринимательства в расчете на 10 тыс.человек населения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357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300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353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33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latin typeface="Times New Roman"/>
                        </a:rPr>
                        <a:t>Индекс производства продукции сельского хозяйства (в сопоставимых ценах), в процентах к предыдущему году 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92,55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95,52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1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latin typeface="Times New Roman"/>
                        </a:rPr>
                        <a:t>Оборот розничной торговли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млн.рублей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2 188,9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1 065,1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871,59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latin typeface="Times New Roman"/>
                        </a:rPr>
                        <a:t>Уровень обеспечения товарами первой необходимости жителей в труднодоступных населенных пунктах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latin typeface="Times New Roman"/>
                        </a:rPr>
                        <a:t>100</a:t>
                      </a:r>
                    </a:p>
                    <a:p>
                      <a:pPr algn="r" fontAlgn="b"/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091566513"/>
              </p:ext>
            </p:extLst>
          </p:nvPr>
        </p:nvGraphicFramePr>
        <p:xfrm>
          <a:off x="664026" y="4509120"/>
          <a:ext cx="8633119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487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4"/>
          <p:cNvSpPr>
            <a:spLocks noChangeArrowheads="1"/>
          </p:cNvSpPr>
          <p:nvPr/>
        </p:nvSpPr>
        <p:spPr bwMode="auto">
          <a:xfrm>
            <a:off x="776289" y="836613"/>
            <a:ext cx="5400675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352550" algn="l"/>
                <a:tab pos="3060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352550" algn="l"/>
                <a:tab pos="3060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352550" algn="l"/>
                <a:tab pos="3060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5000"/>
              </a:lnSpc>
              <a:spcBef>
                <a:spcPct val="0"/>
              </a:spcBef>
              <a:buNone/>
            </a:pPr>
            <a:endParaRPr lang="ru-RU" altLang="ru-RU" sz="16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0"/>
              </a:spcBef>
              <a:buNone/>
            </a:pPr>
            <a:endParaRPr lang="ru-RU" altLang="ru-RU" sz="16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720976" y="1249364"/>
            <a:ext cx="2632075" cy="14065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 на территории района </a:t>
            </a:r>
          </a:p>
          <a:p>
            <a:pPr algn="ctr">
              <a:defRPr/>
            </a:pPr>
            <a:r>
              <a:rPr lang="ru-RU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526 субъектов МСП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593975" y="2555875"/>
            <a:ext cx="636588" cy="31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843463" y="2555875"/>
            <a:ext cx="603250" cy="331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900114" y="2887663"/>
            <a:ext cx="2301875" cy="15113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малых и </a:t>
            </a:r>
            <a:r>
              <a:rPr lang="ru-RU" sz="1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микропредприятий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851401" y="2830513"/>
            <a:ext cx="1901825" cy="14398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403 ИП</a:t>
            </a:r>
          </a:p>
        </p:txBody>
      </p:sp>
      <p:sp>
        <p:nvSpPr>
          <p:cNvPr id="37896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626225" y="1095375"/>
            <a:ext cx="2749550" cy="5213350"/>
          </a:xfrm>
        </p:spPr>
        <p:txBody>
          <a:bodyPr/>
          <a:lstStyle/>
          <a:p>
            <a:pPr algn="just"/>
            <a:r>
              <a:rPr lang="ru-RU" altLang="ru-RU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финансовую помощь за счет средств бюджета района получили:</a:t>
            </a:r>
          </a:p>
          <a:p>
            <a:pPr algn="just"/>
            <a:endParaRPr lang="ru-RU" alt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субъектов МП на общую сумму 432,4 тыс. руб.;</a:t>
            </a:r>
          </a:p>
          <a:p>
            <a:pPr algn="just"/>
            <a:endParaRPr lang="ru-RU" alt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 физических лиц, не являющиеся индивидуальными предпринимателями, и применяющие специальный налоговый режим «Налог на профессиональный доход» на общую сумму 168,5 тыс. руб. 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281113" y="228600"/>
            <a:ext cx="8305800" cy="5461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Мероприятия по поддержке малого 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 среднего предпринимательства</a:t>
            </a:r>
          </a:p>
        </p:txBody>
      </p:sp>
      <p:sp>
        <p:nvSpPr>
          <p:cNvPr id="14" name="Овал 13"/>
          <p:cNvSpPr/>
          <p:nvPr/>
        </p:nvSpPr>
        <p:spPr>
          <a:xfrm>
            <a:off x="3097213" y="3092450"/>
            <a:ext cx="1879600" cy="15113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средних предприятия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037013" y="2714625"/>
            <a:ext cx="0" cy="319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497013" y="4808539"/>
            <a:ext cx="4762500" cy="14065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1162 человека - зарегистрированы в качестве самозанятых и являются плательщиками «Налога на профессиональный доход»</a:t>
            </a:r>
          </a:p>
        </p:txBody>
      </p:sp>
    </p:spTree>
    <p:extLst>
      <p:ext uri="{BB962C8B-B14F-4D97-AF65-F5344CB8AC3E}">
        <p14:creationId xmlns:p14="http://schemas.microsoft.com/office/powerpoint/2010/main" val="12199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6"/>
          <p:cNvSpPr>
            <a:spLocks noChangeArrowheads="1"/>
          </p:cNvSpPr>
          <p:nvPr/>
        </p:nvSpPr>
        <p:spPr bwMode="auto">
          <a:xfrm>
            <a:off x="2144713" y="238125"/>
            <a:ext cx="361791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</a:t>
            </a:r>
          </a:p>
        </p:txBody>
      </p:sp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809625" y="696914"/>
            <a:ext cx="529113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4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endParaRPr lang="ru-RU" altLang="ru-RU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ru-RU" alt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Казачинско-Ленского района зарегистрировано 12 крестьянских (фермерских) хозяйств основным направлением деятельности которых является животноводство. В отрасли растениеводства работает одно крестьянское (фермерское) хозяйство.</a:t>
            </a:r>
            <a:r>
              <a:rPr lang="en-US" alt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объем производства сельскохозяйственной продукции составил:</a:t>
            </a:r>
          </a:p>
        </p:txBody>
      </p:sp>
      <p:sp>
        <p:nvSpPr>
          <p:cNvPr id="39940" name="Прямоугольник 4"/>
          <p:cNvSpPr>
            <a:spLocks noChangeArrowheads="1"/>
          </p:cNvSpPr>
          <p:nvPr/>
        </p:nvSpPr>
        <p:spPr bwMode="auto">
          <a:xfrm>
            <a:off x="809626" y="1357314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71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</a:t>
            </a:r>
            <a:endParaRPr lang="ru-RU" altLang="ru-RU" sz="24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9941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5" y="333375"/>
            <a:ext cx="3390900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20750" y="2867025"/>
          <a:ext cx="8280400" cy="3370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3451">
                  <a:extLst>
                    <a:ext uri="{9D8B030D-6E8A-4147-A177-3AD203B41FA5}">
                      <a16:colId xmlns:a16="http://schemas.microsoft.com/office/drawing/2014/main" val="393793120"/>
                    </a:ext>
                  </a:extLst>
                </a:gridCol>
                <a:gridCol w="929729">
                  <a:extLst>
                    <a:ext uri="{9D8B030D-6E8A-4147-A177-3AD203B41FA5}">
                      <a16:colId xmlns:a16="http://schemas.microsoft.com/office/drawing/2014/main" val="445038472"/>
                    </a:ext>
                  </a:extLst>
                </a:gridCol>
                <a:gridCol w="837491">
                  <a:extLst>
                    <a:ext uri="{9D8B030D-6E8A-4147-A177-3AD203B41FA5}">
                      <a16:colId xmlns:a16="http://schemas.microsoft.com/office/drawing/2014/main" val="2203955867"/>
                    </a:ext>
                  </a:extLst>
                </a:gridCol>
                <a:gridCol w="929729">
                  <a:extLst>
                    <a:ext uri="{9D8B030D-6E8A-4147-A177-3AD203B41FA5}">
                      <a16:colId xmlns:a16="http://schemas.microsoft.com/office/drawing/2014/main" val="2043659395"/>
                    </a:ext>
                  </a:extLst>
                </a:gridCol>
              </a:tblGrid>
              <a:tr h="561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Продукция: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2487903826"/>
                  </a:ext>
                </a:extLst>
              </a:tr>
              <a:tr h="561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(сырое)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2855227197"/>
                  </a:ext>
                </a:extLst>
              </a:tr>
              <a:tr h="561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 (в убойном весе)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3488767534"/>
                  </a:ext>
                </a:extLst>
              </a:tr>
              <a:tr h="561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Зерновые (фуражная пшеница)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2547471352"/>
                  </a:ext>
                </a:extLst>
              </a:tr>
              <a:tr h="561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Овощи открытого грунта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3156741694"/>
                  </a:ext>
                </a:extLst>
              </a:tr>
              <a:tr h="561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Картофель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3" marR="68573" marT="0" marB="0"/>
                </a:tc>
                <a:extLst>
                  <a:ext uri="{0D108BD9-81ED-4DB2-BD59-A6C34878D82A}">
                    <a16:rowId xmlns:a16="http://schemas.microsoft.com/office/drawing/2014/main" val="3985224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2402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трелка вниз 16"/>
          <p:cNvSpPr/>
          <p:nvPr/>
        </p:nvSpPr>
        <p:spPr>
          <a:xfrm>
            <a:off x="4742432" y="2772075"/>
            <a:ext cx="484632" cy="823979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0999018" flipV="1">
            <a:off x="4725339" y="4491213"/>
            <a:ext cx="484632" cy="78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0800000" flipV="1">
            <a:off x="7878415" y="4502380"/>
            <a:ext cx="484632" cy="731015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0800000" flipV="1">
            <a:off x="4703121" y="4556725"/>
            <a:ext cx="484632" cy="693433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0800000" flipV="1">
            <a:off x="1375446" y="4517795"/>
            <a:ext cx="484632" cy="74185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41736">
            <a:off x="7023443" y="1977900"/>
            <a:ext cx="484632" cy="236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3450923">
            <a:off x="2596294" y="1764483"/>
            <a:ext cx="471040" cy="2570164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Стрелка вниз 23"/>
          <p:cNvSpPr/>
          <p:nvPr/>
        </p:nvSpPr>
        <p:spPr>
          <a:xfrm rot="18241736">
            <a:off x="7023443" y="1977901"/>
            <a:ext cx="484632" cy="2360037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0" y="4104630"/>
            <a:ext cx="9223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2108200" y="210001"/>
            <a:ext cx="577021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b="1" dirty="0" smtClean="0"/>
              <a:t>Уточненный бюджет утвержден решением Думы от 30 сентября 2025г. №95 в редакции приказа Финансового управления  №52 от 29.12.2025г «О внесении изменений в сводную бюджетную роспись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rgbClr val="423F04"/>
                </a:solidFill>
                <a:cs typeface="Times New Roman" panose="02020603050405020304" pitchFamily="18" charset="0"/>
              </a:rPr>
              <a:t>Казачинско-Ленского муниципального района на 2025 год и на плановый период 2026 и 2027 годов»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609600" y="3810000"/>
            <a:ext cx="22479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Доходы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 rot="10800000" flipV="1">
            <a:off x="3428996" y="3835400"/>
            <a:ext cx="3022602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Расходы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10800000" flipH="1" flipV="1">
            <a:off x="6705601" y="3835401"/>
            <a:ext cx="2916234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>
                <a:latin typeface="+mj-lt"/>
              </a:rPr>
              <a:t>Дефицит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33399" y="5248995"/>
            <a:ext cx="2400301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cs typeface="Times New Roman" pitchFamily="18" charset="0"/>
              </a:rPr>
              <a:t>1 991 805,3 </a:t>
            </a:r>
            <a:r>
              <a:rPr lang="ru-RU" altLang="ru-RU" b="1" dirty="0" err="1" smtClean="0">
                <a:cs typeface="Times New Roman" pitchFamily="18" charset="0"/>
              </a:rPr>
              <a:t>т.р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784600" y="5248996"/>
            <a:ext cx="24765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 2 275 142,9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59" name="Прямоугольник 58"/>
          <p:cNvSpPr/>
          <p:nvPr/>
        </p:nvSpPr>
        <p:spPr>
          <a:xfrm rot="10800000" flipV="1">
            <a:off x="7111997" y="5248995"/>
            <a:ext cx="2509837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283 337,6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18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021406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3 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401176"/>
            <a:ext cx="8737820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«Улучшение условий и охраны труда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муниципальном районе»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281890"/>
            <a:ext cx="8737820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Улучшение условий и охраны труда в </a:t>
            </a:r>
            <a:r>
              <a:rPr lang="ru-RU" sz="1846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 муниципальном районе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8348"/>
              </p:ext>
            </p:extLst>
          </p:nvPr>
        </p:nvGraphicFramePr>
        <p:xfrm>
          <a:off x="664026" y="2560115"/>
          <a:ext cx="8603070" cy="1515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6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071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93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Удельный вес рабочих мест, на которых проведена специальная оценка условий труда, от общего количества рабочих мест подлежащих специальной оценке условий труда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94,5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96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97,5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14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Численность пострадавших с утратой трудоспособности на 1 рабочий день и более и со смертельным исходом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6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4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latin typeface="Times New Roman"/>
                        </a:rPr>
                        <a:t>Численность пострадавших со смертельным исходом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092450037"/>
              </p:ext>
            </p:extLst>
          </p:nvPr>
        </p:nvGraphicFramePr>
        <p:xfrm>
          <a:off x="742952" y="4317643"/>
          <a:ext cx="8445217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08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608528"/>
            <a:ext cx="8737820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«Архитектура и градостроительство в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-Ленском муниципальном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546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устойчивого развития территории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1503"/>
              </p:ext>
            </p:extLst>
          </p:nvPr>
        </p:nvGraphicFramePr>
        <p:xfrm>
          <a:off x="602365" y="2227907"/>
          <a:ext cx="8651737" cy="163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0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0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4563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767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Подготовка документации по планировке территории и внесение изменений в документы территориального планирования и градостроительного зонирования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81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Внесение изменений в схему размещения рекламных конструкций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587691054"/>
              </p:ext>
            </p:extLst>
          </p:nvPr>
        </p:nvGraphicFramePr>
        <p:xfrm>
          <a:off x="742952" y="4317643"/>
          <a:ext cx="8445217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8854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7" y="469878"/>
            <a:ext cx="8633118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>
                <a:solidFill>
                  <a:srgbClr val="543232"/>
                </a:solidFill>
                <a:latin typeface="Arial" panose="020B0604020202020204" pitchFamily="34" charset="0"/>
              </a:rPr>
              <a:t>МП «Развитие транспортного комплекса в Казачинско-Ленском районе»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7" y="1350592"/>
            <a:ext cx="8633118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Создание условий для предоставления транспортных услуг населению и организация транспортного обслуживания населения между поселениями в границах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Казачинско-Ленского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 муниципального района.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831883"/>
              </p:ext>
            </p:extLst>
          </p:nvPr>
        </p:nvGraphicFramePr>
        <p:xfrm>
          <a:off x="664027" y="2117666"/>
          <a:ext cx="8633116" cy="1983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8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8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965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latin typeface="Times New Roman"/>
                        </a:rPr>
                        <a:t>Объем годового выполнения транспортной работы - пробега с пассажирами по муниципальным маршрутам регулярных перевозок пассажиров и багажа на территории Казачинско-Ленского муниципального района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км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95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выполненных рейсов по муниципальным маршрутам регулярных перевозок пассажиров и багажа на территории Казачинско-Ленского муниципального района.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оборотный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рейсов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6923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0215353"/>
              </p:ext>
            </p:extLst>
          </p:nvPr>
        </p:nvGraphicFramePr>
        <p:xfrm>
          <a:off x="664027" y="4238710"/>
          <a:ext cx="8633116" cy="208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32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87110" y="469878"/>
            <a:ext cx="8710037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дорожного хозяйства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110" y="1350592"/>
            <a:ext cx="8710037" cy="546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бесперебойного и безопасного функционирования дорожного хозяйства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84323"/>
              </p:ext>
            </p:extLst>
          </p:nvPr>
        </p:nvGraphicFramePr>
        <p:xfrm>
          <a:off x="577294" y="2153264"/>
          <a:ext cx="8719850" cy="1917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1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3264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5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Протяженность отремонтированных автомобильных дорог общего пользования муниципального значения  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км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5,28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8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/>
                        </a:rPr>
                        <a:t>Доля автомобильных дорог муниципального значения, соответствующих нормативным и допустимым требованиям к транспортно-эксплуатационным показателям по сети автомобильных дорог общего пользования местного значения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95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73,6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66922214"/>
              </p:ext>
            </p:extLst>
          </p:nvPr>
        </p:nvGraphicFramePr>
        <p:xfrm>
          <a:off x="664027" y="4238710"/>
          <a:ext cx="8633118" cy="2198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18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Прямоугольник 2"/>
          <p:cNvSpPr>
            <a:spLocks noChangeArrowheads="1"/>
          </p:cNvSpPr>
          <p:nvPr/>
        </p:nvSpPr>
        <p:spPr bwMode="auto">
          <a:xfrm>
            <a:off x="1857375" y="103189"/>
            <a:ext cx="597535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дорожного хозяйства</a:t>
            </a:r>
          </a:p>
        </p:txBody>
      </p:sp>
      <p:sp>
        <p:nvSpPr>
          <p:cNvPr id="97283" name="Прямоугольник 3"/>
          <p:cNvSpPr>
            <a:spLocks noChangeArrowheads="1"/>
          </p:cNvSpPr>
          <p:nvPr/>
        </p:nvSpPr>
        <p:spPr bwMode="auto">
          <a:xfrm>
            <a:off x="625476" y="455613"/>
            <a:ext cx="856932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24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24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24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Проведены мероприятия: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летнее и зимнее содержание автомобильных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дорог;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восстановлению дорожного полотна автомобильной дороги местного значения «Ключи-Казачинское-Карнаухова-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Нижнемартыново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участках км.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36-38;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по нанесению дорожной разметки на а/д «Объездная на с. Казачинское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проекта организации дорожного движения на автомобильные дороги местного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значения;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ремонту автомобильной дороги ул. Северная, с. Казачинское в рамках государственной программы Иркутской области «Транспортный каркас Иркутской области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диагностике, обследованию, оценке технического состояния автомобильных дорог общего пользования местного значения Казачинско-Ленского муниципального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43" y="4422037"/>
            <a:ext cx="2231149" cy="2359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781" y="4341798"/>
            <a:ext cx="3744416" cy="2426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125" y="4281868"/>
            <a:ext cx="2438118" cy="2467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289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410990"/>
            <a:ext cx="8737820" cy="12857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«Энергосбережение и повышение энергетической эффективности на территории Казачинско-Ленского муниципального района»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689448"/>
            <a:ext cx="8737820" cy="8596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62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Повышение эффективности использования энергетических ресурсов за счет реализации мероприятий по энергосбережению и повышению энергетической эффективности в муниципальном образовании.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098291"/>
              </p:ext>
            </p:extLst>
          </p:nvPr>
        </p:nvGraphicFramePr>
        <p:xfrm>
          <a:off x="664025" y="2541750"/>
          <a:ext cx="8613944" cy="1679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9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794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</a:t>
                      </a:r>
                      <a:r>
                        <a:rPr lang="ru-RU" sz="130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 Количество  установленных приборов учета тепловой энергии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52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 Количество проведенной</a:t>
                      </a:r>
                      <a:r>
                        <a:rPr lang="ru-RU" sz="1100" b="0" i="0" u="none" strike="noStrike" baseline="0" dirty="0" smtClean="0">
                          <a:latin typeface="Times New Roman"/>
                        </a:rPr>
                        <a:t> промывки системы отопления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17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42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Поставка дизельного генератора.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10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9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Количество замененных пластиковых окон и входных дверей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89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15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105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70019803"/>
              </p:ext>
            </p:extLst>
          </p:nvPr>
        </p:nvGraphicFramePr>
        <p:xfrm>
          <a:off x="664027" y="4317643"/>
          <a:ext cx="8613943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32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598359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«Защита окружающей среды в </a:t>
            </a:r>
          </a:p>
          <a:p>
            <a:pPr algn="ctr" eaLnBrk="1" hangingPunct="1"/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79070"/>
            <a:ext cx="8737820" cy="1001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реализации мер по охране окружающей среды, экологической безопасности и сохранения здоровья населения на территории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района для создания безопасной и комфортной среды в местах проживания населения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района и обеспечения устойчивого развития общества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355819"/>
              </p:ext>
            </p:extLst>
          </p:nvPr>
        </p:nvGraphicFramePr>
        <p:xfrm>
          <a:off x="664026" y="2603356"/>
          <a:ext cx="8633119" cy="1489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1588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 деятельности по санитарной очистке межселенной территории от несанкционированных свалок. (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1)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га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1,671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23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Проведение информационных мероприятий в сфере обращения с отходами, направленных на повышение экологической грамотности населения (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2)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44777364"/>
              </p:ext>
            </p:extLst>
          </p:nvPr>
        </p:nvGraphicFramePr>
        <p:xfrm>
          <a:off x="742952" y="4085151"/>
          <a:ext cx="8445217" cy="234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7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009746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4  подпрограммы, 15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27537" y="532419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«Безопасность населения и территории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13134"/>
            <a:ext cx="8737820" cy="6038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62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 Обеспечение комплексных мер безопасности населения и территории на территории </a:t>
            </a:r>
            <a:r>
              <a:rPr lang="ru-RU" sz="1662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662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372764"/>
              </p:ext>
            </p:extLst>
          </p:nvPr>
        </p:nvGraphicFramePr>
        <p:xfrm>
          <a:off x="635236" y="2398750"/>
          <a:ext cx="8630123" cy="207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1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4702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63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Снижение рисков возникновения и минимизация последствий ЧС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4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населения, охваченная мероприятиями по профилактике терроризма, экстремизма, от общей численности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1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развития МКУ «ЕДДС» с целью обеспечения оперативного межведомственного взаимодействия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охвата населения по информированию в области безопасности жизнедеятельности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94,7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84</a:t>
                      </a:r>
                      <a:endParaRPr lang="ru-RU" sz="1000" dirty="0"/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 smtClean="0"/>
                        <a:t>84</a:t>
                      </a:r>
                      <a:endParaRPr lang="ru-RU" sz="1000" dirty="0"/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1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доверия населения к правоохранительным органам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51839233"/>
              </p:ext>
            </p:extLst>
          </p:nvPr>
        </p:nvGraphicFramePr>
        <p:xfrm>
          <a:off x="742952" y="4471664"/>
          <a:ext cx="8445217" cy="196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35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547397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3 подпрограмм, 11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«Социальная поддержка населения Казачинско-Ленского муниципального района»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6" y="1178065"/>
            <a:ext cx="8633119" cy="3763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Улучшение качества жизни отдельных категорий граждан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81466"/>
              </p:ext>
            </p:extLst>
          </p:nvPr>
        </p:nvGraphicFramePr>
        <p:xfrm>
          <a:off x="664027" y="1916732"/>
          <a:ext cx="8633117" cy="2714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0446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latin typeface="Times New Roman"/>
                        </a:rPr>
                        <a:t>Доля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 граждан, получивших материальную помощь в связи с трудной жизненной ситуацией,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latin typeface="Times New Roman"/>
                        </a:rPr>
                        <a:t>Доля многодетных и малоимущих семей, получивших меры социальной поддержки,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22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Доля СОНКО, получивших финансовую поддержку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14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оборудованных социально-значимых объектов социальной инфраструктуры для инвалидов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14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1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Доля студентов из малообеспеченных семей, обучающихся в колледже, получивших меры социальной поддержки в виде оплаты проезда до места обучения и обратно,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5447935"/>
              </p:ext>
            </p:extLst>
          </p:nvPr>
        </p:nvGraphicFramePr>
        <p:xfrm>
          <a:off x="664028" y="4788332"/>
          <a:ext cx="8633117" cy="164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5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7" y="469878"/>
            <a:ext cx="8633118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физической культуры и спорта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районе»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7" y="1350592"/>
            <a:ext cx="8633118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условий для развития инфраструктуры физической культуры и массового спорта, в том числе для лиц с ограниченными возможностями здоровья и инвалидов на территории Казачинско-Ленского района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544090"/>
              </p:ext>
            </p:extLst>
          </p:nvPr>
        </p:nvGraphicFramePr>
        <p:xfrm>
          <a:off x="636180" y="2200145"/>
          <a:ext cx="8537509" cy="2124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5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4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9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1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38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Увеличение количества спортивных объектов введенных в эксплуатацию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>
                          <a:latin typeface="Times New Roman"/>
                        </a:rPr>
                        <a:t>Увеличение удельного веса численности занимающихся физической культуры и спортом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45,37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45,37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37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Увеличение проведения спортивно-массовых мероприятий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Увеличение количества спортсменов, участвующих в областных и других выездных соревнованиях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321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ru-RU" sz="10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32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Увеличения числа спортсменов разрядников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507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45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507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6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участников в проводимых спортивных мероприятиях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6764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75</a:t>
                      </a:r>
                      <a:r>
                        <a:rPr lang="en-US" sz="1000" b="0" i="0" u="none" strike="noStrike" dirty="0" smtClean="0">
                          <a:latin typeface="Times New Roman"/>
                        </a:rPr>
                        <a:t>5</a:t>
                      </a:r>
                      <a:r>
                        <a:rPr lang="ru-RU" sz="10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 smtClean="0">
                          <a:latin typeface="Times New Roman"/>
                        </a:rPr>
                        <a:t>7560</a:t>
                      </a:r>
                      <a:endParaRPr lang="ru-RU" sz="1000" b="0" i="0" u="none" strike="noStrike" dirty="0" smtClean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980635031"/>
              </p:ext>
            </p:extLst>
          </p:nvPr>
        </p:nvGraphicFramePr>
        <p:xfrm>
          <a:off x="664562" y="4533727"/>
          <a:ext cx="8633116" cy="2060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53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44378"/>
            <a:ext cx="8915400" cy="92643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за 2025 год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846576"/>
              </p:ext>
            </p:extLst>
          </p:nvPr>
        </p:nvGraphicFramePr>
        <p:xfrm>
          <a:off x="495300" y="1258135"/>
          <a:ext cx="8915400" cy="3318125"/>
        </p:xfrm>
        <a:graphic>
          <a:graphicData uri="http://schemas.openxmlformats.org/drawingml/2006/table">
            <a:tbl>
              <a:tblPr/>
              <a:tblGrid>
                <a:gridCol w="4261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5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2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5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9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% 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6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объем доходов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1 991 805,3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2 254 172,4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2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 межбюджетные трансферты от других бюджетов 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1 036 315,3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1 015 007,8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97,9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объем расходов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2 275 142,9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2 023 778,9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4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дефицит/профицит бюджета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indent="22860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-283 337,6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230 393,5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 descr="https://cf2.ppt-online.org/files2/slide/3/3uIGtsKJcfdL7ERXMmHq8kgTlA1ONhvWnVY5pF6xC/slide-8.jpg"/>
          <p:cNvPicPr/>
          <p:nvPr/>
        </p:nvPicPr>
        <p:blipFill>
          <a:blip r:embed="rId3" cstate="print"/>
          <a:srcRect b="47737"/>
          <a:stretch>
            <a:fillRect/>
          </a:stretch>
        </p:blipFill>
        <p:spPr bwMode="auto">
          <a:xfrm>
            <a:off x="2042808" y="4961106"/>
            <a:ext cx="6128425" cy="161479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7957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рямоугольник 1"/>
          <p:cNvSpPr>
            <a:spLocks noChangeArrowheads="1"/>
          </p:cNvSpPr>
          <p:nvPr/>
        </p:nvSpPr>
        <p:spPr bwMode="auto">
          <a:xfrm>
            <a:off x="1928813" y="147638"/>
            <a:ext cx="6553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культура, спорт,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 и туризм </a:t>
            </a:r>
          </a:p>
        </p:txBody>
      </p:sp>
      <p:sp>
        <p:nvSpPr>
          <p:cNvPr id="51203" name="Прямоугольник 1"/>
          <p:cNvSpPr>
            <a:spLocks noChangeArrowheads="1"/>
          </p:cNvSpPr>
          <p:nvPr/>
        </p:nvSpPr>
        <p:spPr bwMode="auto">
          <a:xfrm>
            <a:off x="631826" y="1268413"/>
            <a:ext cx="8893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на проведение мероприятий израсходовано средств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местного бюджета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3 141,1 тыс. рублей </a:t>
            </a:r>
            <a:r>
              <a:rPr lang="ru-RU" altLang="ru-RU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008314" y="2366964"/>
            <a:ext cx="4681537" cy="72707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46 мероприятий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645078" y="2374616"/>
          <a:ext cx="8568952" cy="504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44011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598488"/>
            <a:ext cx="26606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1" y="598488"/>
            <a:ext cx="266382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189" y="1125538"/>
            <a:ext cx="2268537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9" y="2565400"/>
            <a:ext cx="2808287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2576513"/>
            <a:ext cx="2713038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9" y="4635500"/>
            <a:ext cx="2808287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4635501"/>
            <a:ext cx="274955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747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09417" y="2001544"/>
            <a:ext cx="8214739" cy="6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ru-RU" altLang="ru-RU" sz="1846" dirty="0" smtClean="0">
              <a:solidFill>
                <a:prstClr val="black"/>
              </a:solidFill>
              <a:latin typeface="Arial" panose="020B06040202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программы: 2 подпрограммы, 10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45405" y="608528"/>
            <a:ext cx="8737820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«Молодежная политика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5407" y="1489242"/>
            <a:ext cx="8737819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успешной социализации и эффективной самореализации молодежи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196563"/>
              </p:ext>
            </p:extLst>
          </p:nvPr>
        </p:nvGraphicFramePr>
        <p:xfrm>
          <a:off x="645407" y="2585886"/>
          <a:ext cx="8755259" cy="1753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9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7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03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624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6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участвующей в мероприятиях патриотической направленности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3919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2925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9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принявших участие в 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профориентационных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мероприятиях 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509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38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в возрасте от 14 до 30 лет, охваченных профилактическими мероприятиями по профилактике социально-негативных явлений среди несовершеннолетних и молодежи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1151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600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2347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305851"/>
                  </a:ext>
                </a:extLst>
              </a:tr>
              <a:tr h="41138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родителей, законных представителей, участвующих в семинарах, консультациях, «круглых столов», собраний по вопросам 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наркопотребления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, профилактики социально-негативных явлений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312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902107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118254617"/>
              </p:ext>
            </p:extLst>
          </p:nvPr>
        </p:nvGraphicFramePr>
        <p:xfrm>
          <a:off x="742952" y="4558554"/>
          <a:ext cx="8445217" cy="187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48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27076" y="1104900"/>
            <a:ext cx="4227513" cy="26685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Израсходовано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8031,1тыс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на следующие мероприятия:</a:t>
            </a:r>
          </a:p>
          <a:p>
            <a:pPr marL="285750" indent="-285750" algn="ctr">
              <a:buFontTx/>
              <a:buChar char="-"/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воспитание;</a:t>
            </a:r>
          </a:p>
          <a:p>
            <a:pPr algn="ctr">
              <a:defRPr/>
            </a:pPr>
            <a:endParaRPr lang="ru-RU" sz="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 взаимодействие с общественными организациями;</a:t>
            </a:r>
          </a:p>
          <a:p>
            <a:pPr algn="ctr">
              <a:defRPr/>
            </a:pPr>
            <a:endParaRPr lang="ru-RU" sz="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вовлечение молодежи в волонтерскую деятельность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19676" y="1104900"/>
            <a:ext cx="4168775" cy="26685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49 мероприятий</a:t>
            </a: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социально-негативных явлений среди несовершеннолетних и молодежи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19676" y="3860800"/>
            <a:ext cx="4187825" cy="2736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волонтерского антинаркотического движения:</a:t>
            </a:r>
          </a:p>
          <a:p>
            <a:pPr algn="ctr"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10 мероприятий с участием 177 волонтеров.</a:t>
            </a:r>
          </a:p>
          <a:p>
            <a:pPr algn="ctr"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охват составил 743 человека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7076" y="3860800"/>
            <a:ext cx="4227513" cy="2736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Проведено: </a:t>
            </a:r>
          </a:p>
          <a:p>
            <a:pPr marL="285750" indent="-285750" algn="ctr">
              <a:buFontTx/>
              <a:buChar char="-"/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заседания антинаркотической комиссии;</a:t>
            </a:r>
          </a:p>
          <a:p>
            <a:pPr marL="285750" indent="-285750" algn="ctr">
              <a:buFontTx/>
              <a:buChar char="-"/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мероприятий в онлайн-формате антинаркотической направленности, пропаганды ЗОЖ;</a:t>
            </a:r>
          </a:p>
          <a:p>
            <a:pPr algn="ctr">
              <a:defRPr/>
            </a:pP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приобретено 80 тест-систем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1857375" y="201613"/>
            <a:ext cx="5621338" cy="781050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МОЛОДЁЖНАЯ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</a:t>
            </a:r>
          </a:p>
        </p:txBody>
      </p:sp>
      <p:pic>
        <p:nvPicPr>
          <p:cNvPr id="54280" name="Picture 56" descr="D:\USER\RS\496596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0"/>
            <a:ext cx="1979612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8906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776536" y="404664"/>
          <a:ext cx="8424936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773968" y="3140969"/>
          <a:ext cx="8424935" cy="3866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4915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2 подпрограмм, 4 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«Сохранение здоровья населения </a:t>
            </a:r>
          </a:p>
          <a:p>
            <a:pPr algn="ctr" eaLnBrk="1" hangingPunct="1"/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Казачинско-Ленского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района»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1706"/>
            <a:ext cx="8633117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мер первичной профилактики социально значимых заболеваний и предоставление мер дополнительной социальной поддержки для привлечения кадров здравоохранения к работе на территории Казачинско-Ленского района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382312"/>
              </p:ext>
            </p:extLst>
          </p:nvPr>
        </p:nvGraphicFramePr>
        <p:xfrm>
          <a:off x="664027" y="2448398"/>
          <a:ext cx="8633117" cy="1946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2387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7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информационных каналов передачи информации о доступных мерах профилактики социально значимых заболеваний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75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информационных материалов  о доступных мерах профилактики социально значимых заболеваний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latin typeface="Times New Roman"/>
                        </a:rPr>
                        <a:t>3200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3250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3250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04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врачей-специалистов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04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кадров среднего медицинского персонала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488825028"/>
              </p:ext>
            </p:extLst>
          </p:nvPr>
        </p:nvGraphicFramePr>
        <p:xfrm>
          <a:off x="664028" y="4493892"/>
          <a:ext cx="8633117" cy="193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58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1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подпрограмм,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2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4901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«Молодым семьям – доступное жилье»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1706"/>
            <a:ext cx="8633117" cy="546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</a:t>
            </a:r>
            <a:r>
              <a:rPr lang="ru-RU" sz="1477" dirty="0" smtClean="0">
                <a:solidFill>
                  <a:prstClr val="black"/>
                </a:solidFill>
                <a:latin typeface="Arial" panose="020B0604020202020204" pitchFamily="34" charset="0"/>
              </a:rPr>
              <a:t>– Оказание поддержки молодым семьям, нуждающимся в улучшении жилищных условий</a:t>
            </a:r>
            <a:endParaRPr lang="ru-RU" sz="1477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80012"/>
              </p:ext>
            </p:extLst>
          </p:nvPr>
        </p:nvGraphicFramePr>
        <p:xfrm>
          <a:off x="664027" y="2448398"/>
          <a:ext cx="8633117" cy="1358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568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молодых семей, улучшивших жилищные условия в результате реализации мероприятий программы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молодых семей, которым выданы свидетельства о праве на получение </a:t>
                      </a:r>
                      <a:r>
                        <a:rPr lang="ru-RU" sz="12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 tooltip="Социальные выплаты"/>
                        </a:rPr>
                        <a:t>социальной выплат</a:t>
                      </a:r>
                      <a:r>
                        <a:rPr lang="ru-RU" sz="120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ы </a:t>
                      </a: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приобретение (строительство) жилого помещения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723092649"/>
              </p:ext>
            </p:extLst>
          </p:nvPr>
        </p:nvGraphicFramePr>
        <p:xfrm>
          <a:off x="664028" y="4493892"/>
          <a:ext cx="8633117" cy="193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6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4901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</a:t>
            </a:r>
            <a:r>
              <a:rPr lang="ru-RU" sz="2585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«Обеспечение защиты прав потребителей»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1706"/>
            <a:ext cx="8633117" cy="3196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</a:t>
            </a:r>
            <a:r>
              <a:rPr lang="ru-RU" sz="1477" dirty="0" smtClean="0">
                <a:solidFill>
                  <a:prstClr val="black"/>
                </a:solidFill>
                <a:latin typeface="Arial" panose="020B0604020202020204" pitchFamily="34" charset="0"/>
              </a:rPr>
              <a:t>– Развитие системы защиты прав потребителей</a:t>
            </a:r>
            <a:endParaRPr lang="ru-RU" sz="1477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6538"/>
              </p:ext>
            </p:extLst>
          </p:nvPr>
        </p:nvGraphicFramePr>
        <p:xfrm>
          <a:off x="664025" y="2481654"/>
          <a:ext cx="8449201" cy="1470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03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4467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9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консультаций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сфере защиты прав потребителей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публикаций по теме «Защита прав потребителей»</a:t>
                      </a:r>
                      <a:r>
                        <a:rPr lang="ru-RU" sz="12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сетевом издании «</a:t>
                      </a:r>
                      <a:r>
                        <a:rPr lang="ru-RU" sz="120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-Ленский вестник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28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309434313"/>
              </p:ext>
            </p:extLst>
          </p:nvPr>
        </p:nvGraphicFramePr>
        <p:xfrm>
          <a:off x="664028" y="4493892"/>
          <a:ext cx="8633117" cy="193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73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4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itchFamily="18" charset="0"/>
              </a:rPr>
              <a:t>Состав программы: </a:t>
            </a:r>
            <a:r>
              <a:rPr kumimoji="0" lang="ru-RU" altLang="ru-RU" sz="1846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itchFamily="18" charset="0"/>
              </a:rPr>
              <a:t>3 </a:t>
            </a:r>
            <a:r>
              <a:rPr kumimoji="0" lang="ru-RU" altLang="ru-RU" sz="184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itchFamily="18" charset="0"/>
              </a:rPr>
              <a:t>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kumimoji="0" lang="ru-RU" sz="258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МП </a:t>
            </a:r>
            <a:r>
              <a:rPr kumimoji="0" lang="ru-RU" sz="2585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</a:t>
            </a:r>
            <a:r>
              <a:rPr lang="ru-RU" sz="2800" b="1" spc="-20" dirty="0">
                <a:ea typeface="Times New Roman" panose="02020603050405020304" pitchFamily="18" charset="0"/>
              </a:rPr>
              <a:t>Поддержка жилищно-коммунального хозяйства и </a:t>
            </a:r>
            <a:r>
              <a:rPr lang="ru-RU" sz="2800" b="1" spc="-20" dirty="0" smtClean="0">
                <a:ea typeface="Times New Roman" panose="02020603050405020304" pitchFamily="18" charset="0"/>
              </a:rPr>
              <a:t>энергетики</a:t>
            </a:r>
            <a:r>
              <a:rPr kumimoji="0" lang="ru-RU" sz="2585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» </a:t>
            </a:r>
            <a:endParaRPr kumimoji="0" lang="ru-RU" altLang="ru-RU" sz="2585" b="1" i="0" u="none" strike="noStrike" kern="1200" cap="none" spc="0" normalizeH="0" baseline="0" noProof="0" dirty="0">
              <a:ln>
                <a:noFill/>
              </a:ln>
              <a:solidFill>
                <a:srgbClr val="54323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2912"/>
            <a:ext cx="863311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kumimoji="0" lang="ru-RU" sz="147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Цель программы </a:t>
            </a:r>
            <a:r>
              <a:rPr kumimoji="0" lang="ru-RU" sz="1477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lang="ru-RU" sz="1600" dirty="0">
                <a:ea typeface="Times New Roman" panose="02020603050405020304" pitchFamily="18" charset="0"/>
              </a:rPr>
              <a:t>Повышение качества работы жилищно-коммунального хозяйства, обеспечение качества услуг в сфере жилищно-коммунального хозяйства</a:t>
            </a:r>
            <a:endParaRPr kumimoji="0" lang="ru-RU" sz="147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852699"/>
              </p:ext>
            </p:extLst>
          </p:nvPr>
        </p:nvGraphicFramePr>
        <p:xfrm>
          <a:off x="664025" y="2481654"/>
          <a:ext cx="8449201" cy="1782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03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9304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40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Проектирование комбинированной модульной котельной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9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Снижение количества аварий в системах теплоснабжения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9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предоставленных услуг;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337896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87491310"/>
              </p:ext>
            </p:extLst>
          </p:nvPr>
        </p:nvGraphicFramePr>
        <p:xfrm>
          <a:off x="664028" y="4380700"/>
          <a:ext cx="8633117" cy="205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878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0750" y="1049339"/>
            <a:ext cx="876300" cy="242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2000250" y="257175"/>
            <a:ext cx="54165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Кредиторская задолженность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районного бюджета</a:t>
            </a: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 flipV="1">
            <a:off x="682626" y="16709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auto">
          <a:xfrm flipV="1">
            <a:off x="682626" y="51380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774" name="Rectangle 9"/>
          <p:cNvSpPr>
            <a:spLocks noChangeArrowheads="1"/>
          </p:cNvSpPr>
          <p:nvPr/>
        </p:nvSpPr>
        <p:spPr bwMode="auto">
          <a:xfrm>
            <a:off x="849314" y="1084413"/>
            <a:ext cx="12257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32775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980532"/>
              </p:ext>
            </p:extLst>
          </p:nvPr>
        </p:nvGraphicFramePr>
        <p:xfrm>
          <a:off x="814388" y="1582738"/>
          <a:ext cx="7939087" cy="49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Диаграмма" r:id="rId3" imgW="8172384" imgH="5086272" progId="Excel.Chart.8">
                  <p:embed/>
                </p:oleObj>
              </mc:Choice>
              <mc:Fallback>
                <p:oleObj name="Диаграмма" r:id="rId3" imgW="8172384" imgH="5086272" progId="Excel.Chart.8">
                  <p:embed/>
                  <p:pic>
                    <p:nvPicPr>
                      <p:cNvPr id="32775" name="Объект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388" y="1582738"/>
                        <a:ext cx="7939087" cy="494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849314" y="4856313"/>
            <a:ext cx="12257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21374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12800" y="261938"/>
            <a:ext cx="7086600" cy="46166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Основные </a:t>
            </a:r>
            <a:r>
              <a:rPr lang="ru-RU" altLang="ru-RU" b="1" dirty="0" smtClean="0">
                <a:solidFill>
                  <a:srgbClr val="672020"/>
                </a:solidFill>
              </a:rPr>
              <a:t>итоги исполнения бюджета за 2025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924059"/>
              </p:ext>
            </p:extLst>
          </p:nvPr>
        </p:nvGraphicFramePr>
        <p:xfrm>
          <a:off x="156411" y="1184275"/>
          <a:ext cx="9655803" cy="4983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9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7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8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4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6807"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Показатели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r>
                        <a:rPr lang="ru-RU" sz="1600" baseline="0" dirty="0" smtClean="0"/>
                        <a:t>2024 года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План 2025 года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за 2025 год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% выполнения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Динамика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130"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сумма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428"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Доходы всего,</a:t>
                      </a:r>
                    </a:p>
                    <a:p>
                      <a:r>
                        <a:rPr lang="ru-RU" sz="1800" dirty="0" smtClean="0"/>
                        <a:t> 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1 890 393,8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1 991 805,3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2 254 172,4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363 778,6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425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том числе налоговые и неналоговые доходы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869 593,4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955 490,0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1 239 164,6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129,7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369 571,2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76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Безвозмездные поступления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1 020 800,4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1 036 315,3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1 015 007,8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-5 792,6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19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Расходы, всего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1 899 529,8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2 275 142,9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2 023 778,9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124 249,1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176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Дефицит «-»   </a:t>
                      </a:r>
                      <a:r>
                        <a:rPr lang="ru-RU" sz="1800" dirty="0" err="1" smtClean="0"/>
                        <a:t>Профицит</a:t>
                      </a:r>
                      <a:r>
                        <a:rPr lang="ru-RU" sz="1800" dirty="0" smtClean="0"/>
                        <a:t> «+»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-9 136,0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-283 337,6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230 393,5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462" name="Прямоугольник 3"/>
          <p:cNvSpPr>
            <a:spLocks noChangeArrowheads="1"/>
          </p:cNvSpPr>
          <p:nvPr/>
        </p:nvSpPr>
        <p:spPr bwMode="auto">
          <a:xfrm>
            <a:off x="7742238" y="722313"/>
            <a:ext cx="1698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тыс. руб.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512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0750" y="1049339"/>
            <a:ext cx="876300" cy="242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33795" name="Прямоугольник 5"/>
          <p:cNvSpPr>
            <a:spLocks noChangeArrowheads="1"/>
          </p:cNvSpPr>
          <p:nvPr/>
        </p:nvSpPr>
        <p:spPr bwMode="auto">
          <a:xfrm>
            <a:off x="2936876" y="333375"/>
            <a:ext cx="40687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Муниципальный долг</a:t>
            </a:r>
          </a:p>
        </p:txBody>
      </p:sp>
      <p:sp>
        <p:nvSpPr>
          <p:cNvPr id="33796" name="Rectangle 7"/>
          <p:cNvSpPr>
            <a:spLocks noChangeArrowheads="1"/>
          </p:cNvSpPr>
          <p:nvPr/>
        </p:nvSpPr>
        <p:spPr bwMode="auto">
          <a:xfrm flipV="1">
            <a:off x="682626" y="16709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7" name="Rectangle 8"/>
          <p:cNvSpPr>
            <a:spLocks noChangeArrowheads="1"/>
          </p:cNvSpPr>
          <p:nvPr/>
        </p:nvSpPr>
        <p:spPr bwMode="auto">
          <a:xfrm flipV="1">
            <a:off x="682626" y="51380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920750" y="1276500"/>
            <a:ext cx="119840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Объект 2"/>
          <p:cNvGraphicFramePr>
            <a:graphicFrameLocks/>
          </p:cNvGraphicFramePr>
          <p:nvPr>
            <p:extLst/>
          </p:nvPr>
        </p:nvGraphicFramePr>
        <p:xfrm>
          <a:off x="381001" y="1581151"/>
          <a:ext cx="8723313" cy="4398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920750" y="4743600"/>
            <a:ext cx="119840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053446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0818" y="2642749"/>
            <a:ext cx="8915400" cy="3328519"/>
          </a:xfrm>
          <a:effectLst/>
          <a:scene3d>
            <a:camera prst="orthographicFront">
              <a:rot lat="0" lon="0" rev="0"/>
            </a:camera>
            <a:lightRig rig="chilly" dir="t"/>
          </a:scene3d>
        </p:spPr>
        <p:txBody>
          <a:bodyPr/>
          <a:lstStyle/>
          <a:p>
            <a:pPr>
              <a:buNone/>
            </a:pPr>
            <a:r>
              <a:rPr lang="ru-RU" altLang="ru-RU" sz="8000" b="1" dirty="0" smtClean="0">
                <a:solidFill>
                  <a:srgbClr val="543232"/>
                </a:solidFill>
                <a:latin typeface="Monotype Corsiva" pitchFamily="66" charset="0"/>
              </a:rPr>
              <a:t>Спасибо за внимание !</a:t>
            </a:r>
            <a:endParaRPr lang="ru-RU" sz="8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560824" y="3914108"/>
            <a:ext cx="8997701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543232"/>
                </a:solidFill>
              </a:rPr>
              <a:t>Контактная информация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Финансовое управление администрации </a:t>
            </a:r>
            <a:r>
              <a:rPr lang="ru-RU" altLang="ru-RU" sz="18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1800" dirty="0" smtClean="0">
                <a:solidFill>
                  <a:srgbClr val="543232"/>
                </a:solidFill>
              </a:rPr>
              <a:t> муниципального района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Начальник финансового управления – Антипина О.Я.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: 666511, Иркутская область, с Казачинское, ул. Ленина, 10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Телефон: (39562) 2-11-53, (39562) 2-13-24, (39562) 2-16-19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электронной почты: </a:t>
            </a:r>
            <a:r>
              <a:rPr lang="en-US" altLang="ru-RU" sz="1800" dirty="0" smtClean="0">
                <a:solidFill>
                  <a:srgbClr val="543232"/>
                </a:solidFill>
                <a:hlinkClick r:id="rId3"/>
              </a:rPr>
              <a:t>fin21@govirk.ru</a:t>
            </a:r>
            <a:endParaRPr lang="ru-RU" altLang="ru-RU" sz="1800" dirty="0" smtClean="0">
              <a:solidFill>
                <a:srgbClr val="543232"/>
              </a:solidFill>
            </a:endParaRP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Режим работы: понедельник-пятница с 09-00 до 17-00, перерыв с 13-00 до 14-00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pic>
        <p:nvPicPr>
          <p:cNvPr id="1027" name="Picture 3" descr="C:\Users\Галина Ивановна\Desktop\1620960283_11-phonoteka_org-p-kontakti-fon-dlya-saita-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60823" y="597408"/>
            <a:ext cx="8997702" cy="3096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731168" y="228600"/>
            <a:ext cx="5979695" cy="52322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DE7E18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Структура </a:t>
            </a: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E7E18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доходов бюджета </a:t>
            </a:r>
            <a:endParaRPr kumimoji="0" lang="ru-RU" altLang="ru-RU" sz="2800" b="1" i="0" u="none" strike="noStrike" kern="1200" cap="none" spc="0" normalizeH="0" baseline="0" noProof="0" dirty="0">
              <a:ln>
                <a:noFill/>
              </a:ln>
              <a:solidFill>
                <a:srgbClr val="DE7E18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/>
          </p:nvPr>
        </p:nvGraphicFramePr>
        <p:xfrm>
          <a:off x="2045368" y="1371600"/>
          <a:ext cx="7523999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Рисунок 4" descr="https://avatars.mds.yandex.net/i?id=b3e954d785264e45ed4938a192ae7efb_l-4413022-images-thumbs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789" y="3657600"/>
            <a:ext cx="2850973" cy="2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561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news.store.rambler.ru/img/3d88ef6df2bebec5d8798bf23a70a3b7?img-format=auto&amp;img-2-filter=sharpen"/>
          <p:cNvPicPr/>
          <p:nvPr/>
        </p:nvPicPr>
        <p:blipFill>
          <a:blip r:embed="rId3">
            <a:lum bright="43000"/>
          </a:blip>
          <a:srcRect/>
          <a:stretch>
            <a:fillRect/>
          </a:stretch>
        </p:blipFill>
        <p:spPr bwMode="auto">
          <a:xfrm>
            <a:off x="397043" y="1312565"/>
            <a:ext cx="9280357" cy="554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700609" y="228600"/>
            <a:ext cx="4629619" cy="52322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E7E18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Динамика доходов </a:t>
            </a:r>
            <a:endParaRPr kumimoji="0" lang="ru-RU" altLang="ru-RU" sz="2800" b="1" i="0" u="none" strike="noStrike" kern="1200" cap="none" spc="0" normalizeH="0" baseline="0" noProof="0" dirty="0">
              <a:ln>
                <a:noFill/>
              </a:ln>
              <a:solidFill>
                <a:srgbClr val="DE7E18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81900" y="850900"/>
            <a:ext cx="2095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тыс. руб.</a:t>
            </a: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/>
          </p:nvPr>
        </p:nvGraphicFramePr>
        <p:xfrm>
          <a:off x="633919" y="1312565"/>
          <a:ext cx="8763000" cy="518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4258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1967948" y="392757"/>
            <a:ext cx="60827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67202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Состав налоговых доходов </a:t>
            </a:r>
          </a:p>
        </p:txBody>
      </p:sp>
      <p:sp>
        <p:nvSpPr>
          <p:cNvPr id="20535" name="Прямоугольник 4"/>
          <p:cNvSpPr>
            <a:spLocks noChangeArrowheads="1"/>
          </p:cNvSpPr>
          <p:nvPr/>
        </p:nvSpPr>
        <p:spPr bwMode="auto">
          <a:xfrm>
            <a:off x="8578850" y="867039"/>
            <a:ext cx="106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тыс.руб.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708918" y="1469201"/>
          <a:ext cx="8825499" cy="5244978"/>
        </p:xfrm>
        <a:graphic>
          <a:graphicData uri="http://schemas.openxmlformats.org/drawingml/2006/table">
            <a:tbl>
              <a:tblPr/>
              <a:tblGrid>
                <a:gridCol w="1743521">
                  <a:extLst>
                    <a:ext uri="{9D8B030D-6E8A-4147-A177-3AD203B41FA5}">
                      <a16:colId xmlns:a16="http://schemas.microsoft.com/office/drawing/2014/main" val="332594422"/>
                    </a:ext>
                  </a:extLst>
                </a:gridCol>
                <a:gridCol w="1415532">
                  <a:extLst>
                    <a:ext uri="{9D8B030D-6E8A-4147-A177-3AD203B41FA5}">
                      <a16:colId xmlns:a16="http://schemas.microsoft.com/office/drawing/2014/main" val="595915504"/>
                    </a:ext>
                  </a:extLst>
                </a:gridCol>
                <a:gridCol w="1346482">
                  <a:extLst>
                    <a:ext uri="{9D8B030D-6E8A-4147-A177-3AD203B41FA5}">
                      <a16:colId xmlns:a16="http://schemas.microsoft.com/office/drawing/2014/main" val="1393743917"/>
                    </a:ext>
                  </a:extLst>
                </a:gridCol>
                <a:gridCol w="1208382">
                  <a:extLst>
                    <a:ext uri="{9D8B030D-6E8A-4147-A177-3AD203B41FA5}">
                      <a16:colId xmlns:a16="http://schemas.microsoft.com/office/drawing/2014/main" val="1488101952"/>
                    </a:ext>
                  </a:extLst>
                </a:gridCol>
                <a:gridCol w="1208382">
                  <a:extLst>
                    <a:ext uri="{9D8B030D-6E8A-4147-A177-3AD203B41FA5}">
                      <a16:colId xmlns:a16="http://schemas.microsoft.com/office/drawing/2014/main" val="2054578175"/>
                    </a:ext>
                  </a:extLst>
                </a:gridCol>
                <a:gridCol w="1074597">
                  <a:extLst>
                    <a:ext uri="{9D8B030D-6E8A-4147-A177-3AD203B41FA5}">
                      <a16:colId xmlns:a16="http://schemas.microsoft.com/office/drawing/2014/main" val="1373765730"/>
                    </a:ext>
                  </a:extLst>
                </a:gridCol>
                <a:gridCol w="828603">
                  <a:extLst>
                    <a:ext uri="{9D8B030D-6E8A-4147-A177-3AD203B41FA5}">
                      <a16:colId xmlns:a16="http://schemas.microsoft.com/office/drawing/2014/main" val="2080522792"/>
                    </a:ext>
                  </a:extLst>
                </a:gridCol>
              </a:tblGrid>
              <a:tr h="1985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динамика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717236"/>
                  </a:ext>
                </a:extLst>
              </a:tr>
              <a:tr h="4724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 выполнения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тыс. руб.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103231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711 363,5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772 872,9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1 060 070,7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348 707,2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149,0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783113"/>
                  </a:ext>
                </a:extLst>
              </a:tr>
              <a:tr h="4724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Акцизы на продукты нефтепереработки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23 006,8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37 498,6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36 140,1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96,4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13 133,3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157,1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712137"/>
                  </a:ext>
                </a:extLst>
              </a:tr>
              <a:tr h="7498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по упрощенной системе налогообложения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52 912,6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37 197,4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28 765,5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77,3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-24 147,1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54,4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962626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Единый налог на вмененный доход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86,8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92738"/>
                  </a:ext>
                </a:extLst>
              </a:tr>
              <a:tr h="5840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Единый сельскохозяйственный налог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24,4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-3,9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899789"/>
                  </a:ext>
                </a:extLst>
              </a:tr>
              <a:tr h="4724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 по патентной системе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9 304,9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9 869,0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13 220,0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3 915,1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113450"/>
                  </a:ext>
                </a:extLst>
              </a:tr>
              <a:tr h="198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63,7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15,3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-48,4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722594"/>
                  </a:ext>
                </a:extLst>
              </a:tr>
              <a:tr h="3913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5 707,1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9 000,0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10 512,0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116,8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4 804,9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184,2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617421"/>
                  </a:ext>
                </a:extLst>
              </a:tr>
              <a:tr h="4724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Задолженность по отмененным налогам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979080"/>
                  </a:ext>
                </a:extLst>
              </a:tr>
              <a:tr h="198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802 378,8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866 470,6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1 148 737,9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132,6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346 359,1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143,2</a:t>
                      </a:r>
                    </a:p>
                  </a:txBody>
                  <a:tcPr marL="6434" marR="6434" marT="64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63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83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669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1_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669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4922094</TotalTime>
  <Words>4754</Words>
  <Application>Microsoft Office PowerPoint</Application>
  <PresentationFormat>Лист A4 (210x297 мм)</PresentationFormat>
  <Paragraphs>1487</Paragraphs>
  <Slides>62</Slides>
  <Notes>40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7" baseType="lpstr">
      <vt:lpstr>Arial</vt:lpstr>
      <vt:lpstr>Bookman Old Style</vt:lpstr>
      <vt:lpstr>Calibri</vt:lpstr>
      <vt:lpstr>Calibri Light</vt:lpstr>
      <vt:lpstr>Century Gothic</vt:lpstr>
      <vt:lpstr>Monotype Corsiva</vt:lpstr>
      <vt:lpstr>Times New Roman</vt:lpstr>
      <vt:lpstr>Wingdings</vt:lpstr>
      <vt:lpstr>Wingdings 3</vt:lpstr>
      <vt:lpstr>Тема Office</vt:lpstr>
      <vt:lpstr>Легкий дым</vt:lpstr>
      <vt:lpstr>1_Тема Office</vt:lpstr>
      <vt:lpstr>2_Тема Office</vt:lpstr>
      <vt:lpstr>3_Тема Office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параметры бюджета за 2025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за 2025 год</vt:lpstr>
      <vt:lpstr>Привлечение средств из областного бюджета на условиях софинансирования</vt:lpstr>
      <vt:lpstr>Доля программных расходов в бюджете 2025 года</vt:lpstr>
      <vt:lpstr>Презентация PowerPoint</vt:lpstr>
      <vt:lpstr>Расходы бюджета по разделам бюджетной классификации РФ за 2025 год</vt:lpstr>
      <vt:lpstr>Презентация PowerPoint</vt:lpstr>
      <vt:lpstr>Исполнении расходов районного бюджета в разрезе муниципальных программ Казачинско-Ленского района и непрограммных расходов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Предоставление МБТ в разрезе поселений Казачинско-Ленского муниципального района за 2025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 98</dc:creator>
  <cp:lastModifiedBy>User Windows</cp:lastModifiedBy>
  <cp:revision>1784</cp:revision>
  <cp:lastPrinted>2003-07-24T14:05:36Z</cp:lastPrinted>
  <dcterms:created xsi:type="dcterms:W3CDTF">2001-12-12T04:33:03Z</dcterms:created>
  <dcterms:modified xsi:type="dcterms:W3CDTF">2026-04-30T05:49:40Z</dcterms:modified>
</cp:coreProperties>
</file>