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2.xml" ContentType="application/vnd.openxmlformats-officedocument.drawingml.chart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3.xml" ContentType="application/vnd.openxmlformats-officedocument.drawingml.chart+xml"/>
  <Override PartName="/ppt/notesSlides/notesSlide20.xml" ContentType="application/vnd.openxmlformats-officedocument.presentationml.notesSlide+xml"/>
  <Override PartName="/ppt/charts/chart14.xml" ContentType="application/vnd.openxmlformats-officedocument.drawingml.chart+xml"/>
  <Override PartName="/ppt/drawings/drawing3.xml" ContentType="application/vnd.openxmlformats-officedocument.drawingml.chartshapes+xml"/>
  <Override PartName="/ppt/charts/chart15.xml" ContentType="application/vnd.openxmlformats-officedocument.drawingml.chart+xml"/>
  <Override PartName="/ppt/notesSlides/notesSlide21.xml" ContentType="application/vnd.openxmlformats-officedocument.presentationml.notesSlide+xml"/>
  <Override PartName="/ppt/charts/chart16.xml" ContentType="application/vnd.openxmlformats-officedocument.drawingml.chart+xml"/>
  <Override PartName="/ppt/notesSlides/notesSlide22.xml" ContentType="application/vnd.openxmlformats-officedocument.presentationml.notesSlide+xml"/>
  <Override PartName="/ppt/charts/chart17.xml" ContentType="application/vnd.openxmlformats-officedocument.drawingml.chart+xml"/>
  <Override PartName="/ppt/notesSlides/notesSlide23.xml" ContentType="application/vnd.openxmlformats-officedocument.presentationml.notesSlide+xml"/>
  <Override PartName="/ppt/charts/chart18.xml" ContentType="application/vnd.openxmlformats-officedocument.drawingml.chart+xml"/>
  <Override PartName="/ppt/notesSlides/notesSlide24.xml" ContentType="application/vnd.openxmlformats-officedocument.presentationml.notesSlide+xml"/>
  <Override PartName="/ppt/charts/chart19.xml" ContentType="application/vnd.openxmlformats-officedocument.drawingml.chart+xml"/>
  <Override PartName="/ppt/notesSlides/notesSlide25.xml" ContentType="application/vnd.openxmlformats-officedocument.presentationml.notesSlide+xml"/>
  <Override PartName="/ppt/charts/chart20.xml" ContentType="application/vnd.openxmlformats-officedocument.drawingml.chart+xml"/>
  <Override PartName="/ppt/notesSlides/notesSlide26.xml" ContentType="application/vnd.openxmlformats-officedocument.presentationml.notesSlide+xml"/>
  <Override PartName="/ppt/charts/chart21.xml" ContentType="application/vnd.openxmlformats-officedocument.drawingml.chart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notesSlides/notesSlide29.xml" ContentType="application/vnd.openxmlformats-officedocument.presentationml.notesSlide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notesSlides/notesSlide30.xml" ContentType="application/vnd.openxmlformats-officedocument.presentationml.notesSlide+xml"/>
  <Override PartName="/ppt/charts/chart26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2.xml" ContentType="application/vnd.openxmlformats-officedocument.presentationml.notesSlide+xml"/>
  <Override PartName="/ppt/charts/chart27.xml" ContentType="application/vnd.openxmlformats-officedocument.drawingml.chart+xml"/>
  <Override PartName="/ppt/notesSlides/notesSlide3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4.xml" ContentType="application/vnd.openxmlformats-officedocument.presentationml.notesSlide+xml"/>
  <Override PartName="/ppt/charts/chart28.xml" ContentType="application/vnd.openxmlformats-officedocument.drawingml.chart+xml"/>
  <Override PartName="/ppt/notesSlides/notesSlide35.xml" ContentType="application/vnd.openxmlformats-officedocument.presentationml.notesSlide+xml"/>
  <Override PartName="/ppt/charts/chart29.xml" ContentType="application/vnd.openxmlformats-officedocument.drawingml.chart+xml"/>
  <Override PartName="/ppt/notesSlides/notesSlide36.xml" ContentType="application/vnd.openxmlformats-officedocument.presentationml.notesSlide+xml"/>
  <Override PartName="/ppt/charts/chart30.xml" ContentType="application/vnd.openxmlformats-officedocument.drawingml.chart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44" r:id="rId1"/>
    <p:sldMasterId id="2147485115" r:id="rId2"/>
  </p:sldMasterIdLst>
  <p:notesMasterIdLst>
    <p:notesMasterId r:id="rId64"/>
  </p:notesMasterIdLst>
  <p:handoutMasterIdLst>
    <p:handoutMasterId r:id="rId65"/>
  </p:handoutMasterIdLst>
  <p:sldIdLst>
    <p:sldId id="463" r:id="rId3"/>
    <p:sldId id="549" r:id="rId4"/>
    <p:sldId id="595" r:id="rId5"/>
    <p:sldId id="640" r:id="rId6"/>
    <p:sldId id="696" r:id="rId7"/>
    <p:sldId id="697" r:id="rId8"/>
    <p:sldId id="698" r:id="rId9"/>
    <p:sldId id="699" r:id="rId10"/>
    <p:sldId id="700" r:id="rId11"/>
    <p:sldId id="701" r:id="rId12"/>
    <p:sldId id="702" r:id="rId13"/>
    <p:sldId id="703" r:id="rId14"/>
    <p:sldId id="704" r:id="rId15"/>
    <p:sldId id="705" r:id="rId16"/>
    <p:sldId id="603" r:id="rId17"/>
    <p:sldId id="605" r:id="rId18"/>
    <p:sldId id="677" r:id="rId19"/>
    <p:sldId id="641" r:id="rId20"/>
    <p:sldId id="607" r:id="rId21"/>
    <p:sldId id="608" r:id="rId22"/>
    <p:sldId id="678" r:id="rId23"/>
    <p:sldId id="610" r:id="rId24"/>
    <p:sldId id="695" r:id="rId25"/>
    <p:sldId id="694" r:id="rId26"/>
    <p:sldId id="611" r:id="rId27"/>
    <p:sldId id="612" r:id="rId28"/>
    <p:sldId id="683" r:id="rId29"/>
    <p:sldId id="679" r:id="rId30"/>
    <p:sldId id="613" r:id="rId31"/>
    <p:sldId id="684" r:id="rId32"/>
    <p:sldId id="614" r:id="rId33"/>
    <p:sldId id="615" r:id="rId34"/>
    <p:sldId id="666" r:id="rId35"/>
    <p:sldId id="616" r:id="rId36"/>
    <p:sldId id="617" r:id="rId37"/>
    <p:sldId id="680" r:id="rId38"/>
    <p:sldId id="682" r:id="rId39"/>
    <p:sldId id="618" r:id="rId40"/>
    <p:sldId id="619" r:id="rId41"/>
    <p:sldId id="620" r:id="rId42"/>
    <p:sldId id="621" r:id="rId43"/>
    <p:sldId id="685" r:id="rId44"/>
    <p:sldId id="622" r:id="rId45"/>
    <p:sldId id="623" r:id="rId46"/>
    <p:sldId id="624" r:id="rId47"/>
    <p:sldId id="625" r:id="rId48"/>
    <p:sldId id="626" r:id="rId49"/>
    <p:sldId id="686" r:id="rId50"/>
    <p:sldId id="687" r:id="rId51"/>
    <p:sldId id="627" r:id="rId52"/>
    <p:sldId id="688" r:id="rId53"/>
    <p:sldId id="689" r:id="rId54"/>
    <p:sldId id="628" r:id="rId55"/>
    <p:sldId id="638" r:id="rId56"/>
    <p:sldId id="652" r:id="rId57"/>
    <p:sldId id="690" r:id="rId58"/>
    <p:sldId id="691" r:id="rId59"/>
    <p:sldId id="692" r:id="rId60"/>
    <p:sldId id="693" r:id="rId61"/>
    <p:sldId id="634" r:id="rId62"/>
    <p:sldId id="580" r:id="rId63"/>
  </p:sldIdLst>
  <p:sldSz cx="9906000" cy="6858000" type="A4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Галина Ивановна" initials="ГИ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3F04"/>
    <a:srgbClr val="FFFF66"/>
    <a:srgbClr val="99FF99"/>
    <a:srgbClr val="A97E63"/>
    <a:srgbClr val="543232"/>
    <a:srgbClr val="664A38"/>
    <a:srgbClr val="FF3300"/>
    <a:srgbClr val="4238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06" autoAdjust="0"/>
    <p:restoredTop sz="83295" autoAdjust="0"/>
  </p:normalViewPr>
  <p:slideViewPr>
    <p:cSldViewPr snapToGrid="0" snapToObjects="1">
      <p:cViewPr varScale="1">
        <p:scale>
          <a:sx n="97" d="100"/>
          <a:sy n="97" d="100"/>
        </p:scale>
        <p:origin x="114" y="108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36" y="135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29" d="100"/>
          <a:sy n="29" d="100"/>
        </p:scale>
        <p:origin x="-1262" y="-8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commentAuthors" Target="commentAuthor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8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12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2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4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5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6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7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8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666005803562734E-2"/>
          <c:y val="7.9794052857673351E-4"/>
          <c:w val="0.93258146577831558"/>
          <c:h val="0.708810708897811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explosion val="24"/>
          <c:dLbls>
            <c:dLbl>
              <c:idx val="0"/>
              <c:layout>
                <c:manualLayout>
                  <c:x val="-0.21112249553747425"/>
                  <c:y val="5.635549316781089E-2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 smtClean="0"/>
                      <a:t>40,9</a:t>
                    </a:r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4C-4E2D-A40D-C250F72D2654}"/>
                </c:ext>
              </c:extLst>
            </c:dLbl>
            <c:dLbl>
              <c:idx val="1"/>
              <c:layout>
                <c:manualLayout>
                  <c:x val="0.10455051894610831"/>
                  <c:y val="-0.14476181102362207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 smtClean="0"/>
                      <a:t>59,1</a:t>
                    </a:r>
                  </a:p>
                  <a:p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35780414112228"/>
                      <c:h val="0.118777777777777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64C-4E2D-A40D-C250F72D265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sz="2400" smtClean="0"/>
                      <a:t>37,1 %</a:t>
                    </a:r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4C-4E2D-A40D-C250F72D265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ru-RU" sz="2400" smtClean="0"/>
                      <a:t>35,4</a:t>
                    </a:r>
                    <a:r>
                      <a:rPr lang="ru-RU" sz="2400" baseline="0" smtClean="0"/>
                      <a:t> %</a:t>
                    </a:r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4C-4E2D-A40D-C250F72D265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ru-RU" sz="2400" smtClean="0"/>
                      <a:t>29,4 %</a:t>
                    </a:r>
                    <a:endParaRPr lang="en-US" sz="2400" dirty="0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4C-4E2D-A40D-C250F72D26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налоговые и неналоговые доходы</c:v>
                </c:pt>
                <c:pt idx="1">
                  <c:v>безвозмездные поступления</c:v>
                </c:pt>
              </c:strCache>
            </c:strRef>
          </c:cat>
          <c:val>
            <c:numRef>
              <c:f>Лист1!$B$2:$B$3</c:f>
              <c:numCache>
                <c:formatCode>#,##0.00</c:formatCode>
                <c:ptCount val="2"/>
                <c:pt idx="0">
                  <c:v>869593.4</c:v>
                </c:pt>
                <c:pt idx="1">
                  <c:v>1020800.4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64C-4E2D-A40D-C250F72D2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848175250681662"/>
          <c:y val="0.62731146164592688"/>
          <c:w val="0.45388706274815677"/>
          <c:h val="0.37268853835407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0.10758023977523208"/>
                  <c:y val="-8.3172332790715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230585687920573"/>
                      <c:h val="0.1243165030781626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1142507.3</c:v>
                </c:pt>
                <c:pt idx="1">
                  <c:v>1260121.3</c:v>
                </c:pt>
                <c:pt idx="2">
                  <c:v>1219904.6000000001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230336"/>
        <c:axId val="111244416"/>
      </c:lineChart>
      <c:catAx>
        <c:axId val="111230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1244416"/>
        <c:crosses val="autoZero"/>
        <c:auto val="1"/>
        <c:lblAlgn val="ctr"/>
        <c:lblOffset val="100"/>
        <c:noMultiLvlLbl val="0"/>
      </c:catAx>
      <c:valAx>
        <c:axId val="111244416"/>
        <c:scaling>
          <c:orientation val="minMax"/>
          <c:min val="7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1112303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816172180459682E-2"/>
          <c:y val="1.7249605174546875E-2"/>
          <c:w val="0.88599212923502157"/>
          <c:h val="0.858054532209464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440462560444966E-2"/>
                  <c:y val="3.862578023619687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19B-41E7-BC56-1C6F14753DD1}"/>
                </c:ext>
              </c:extLst>
            </c:dLbl>
            <c:dLbl>
              <c:idx val="1"/>
              <c:layout>
                <c:manualLayout>
                  <c:x val="-8.2422397430899005E-3"/>
                  <c:y val="3.862578023619687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19B-41E7-BC56-1C6F14753DD1}"/>
                </c:ext>
              </c:extLst>
            </c:dLbl>
            <c:dLbl>
              <c:idx val="2"/>
              <c:layout>
                <c:manualLayout>
                  <c:x val="-2.2706161626586851E-2"/>
                  <c:y val="1.15874855156430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19B-41E7-BC56-1C6F14753D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общее образование</c:v>
                </c:pt>
                <c:pt idx="1">
                  <c:v>дошкольное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Лист1!$B$2:$B$4</c:f>
              <c:numCache>
                <c:formatCode>#,##0</c:formatCode>
                <c:ptCount val="3"/>
                <c:pt idx="0">
                  <c:v>54542</c:v>
                </c:pt>
                <c:pt idx="1">
                  <c:v>46293</c:v>
                </c:pt>
                <c:pt idx="2">
                  <c:v>53988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9B-41E7-BC56-1C6F14753DD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256786046031588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19B-41E7-BC56-1C6F14753D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общее образование</c:v>
                </c:pt>
                <c:pt idx="1">
                  <c:v>дошкольное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Лист1!$C$2:$C$4</c:f>
              <c:numCache>
                <c:formatCode>#,##0</c:formatCode>
                <c:ptCount val="3"/>
                <c:pt idx="0">
                  <c:v>63127</c:v>
                </c:pt>
                <c:pt idx="1">
                  <c:v>52291</c:v>
                </c:pt>
                <c:pt idx="2">
                  <c:v>57513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19B-41E7-BC56-1C6F14753DD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311294738070865E-2"/>
                  <c:y val="3.864099322565580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19B-41E7-BC56-1C6F14753DD1}"/>
                </c:ext>
              </c:extLst>
            </c:dLbl>
            <c:dLbl>
              <c:idx val="1"/>
              <c:layout>
                <c:manualLayout>
                  <c:x val="-1.0080261644571929E-5"/>
                  <c:y val="-3.0425978917839221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19B-41E7-BC56-1C6F14753DD1}"/>
                </c:ext>
              </c:extLst>
            </c:dLbl>
            <c:dLbl>
              <c:idx val="2"/>
              <c:layout>
                <c:manualLayout>
                  <c:x val="-4.145426308897587E-3"/>
                  <c:y val="-1.15874298110698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19B-41E7-BC56-1C6F14753D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общее образование</c:v>
                </c:pt>
                <c:pt idx="1">
                  <c:v>дошкольное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Лист1!$D$2:$D$4</c:f>
              <c:numCache>
                <c:formatCode>#,##0</c:formatCode>
                <c:ptCount val="3"/>
                <c:pt idx="0">
                  <c:v>70861</c:v>
                </c:pt>
                <c:pt idx="1">
                  <c:v>57570</c:v>
                </c:pt>
                <c:pt idx="2">
                  <c:v>65352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19B-41E7-BC56-1C6F14753DD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общее образование</c:v>
                </c:pt>
                <c:pt idx="1">
                  <c:v>дошкольное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Лист1!$E$2:$E$4</c:f>
              <c:numCache>
                <c:formatCode>#,##0</c:formatCode>
                <c:ptCount val="3"/>
                <c:pt idx="0">
                  <c:v>75949</c:v>
                </c:pt>
                <c:pt idx="1">
                  <c:v>66569</c:v>
                </c:pt>
                <c:pt idx="2">
                  <c:v>73861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19B-41E7-BC56-1C6F14753DD1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общее образование</c:v>
                </c:pt>
                <c:pt idx="1">
                  <c:v>дошкольное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Лист1!$F$2:$F$4</c:f>
              <c:numCache>
                <c:formatCode>#,##0</c:formatCode>
                <c:ptCount val="3"/>
                <c:pt idx="0">
                  <c:v>80273</c:v>
                </c:pt>
                <c:pt idx="1">
                  <c:v>73545</c:v>
                </c:pt>
                <c:pt idx="2">
                  <c:v>82421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CF-40B1-B55B-3664C5BFA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48"/>
        <c:axId val="111315584"/>
        <c:axId val="111321472"/>
      </c:barChart>
      <c:catAx>
        <c:axId val="11131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1321472"/>
        <c:crosses val="autoZero"/>
        <c:auto val="1"/>
        <c:lblAlgn val="ctr"/>
        <c:lblOffset val="100"/>
        <c:noMultiLvlLbl val="0"/>
      </c:catAx>
      <c:valAx>
        <c:axId val="111321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1315584"/>
        <c:crosses val="autoZero"/>
        <c:crossBetween val="between"/>
      </c:valAx>
      <c:spPr>
        <a:noFill/>
        <a:ln>
          <a:solidFill>
            <a:schemeClr val="accent1">
              <a:alpha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40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25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160627.6</c:v>
                </c:pt>
                <c:pt idx="1">
                  <c:v>185112.2</c:v>
                </c:pt>
                <c:pt idx="2">
                  <c:v>154780.29999999999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164416"/>
        <c:axId val="111170304"/>
      </c:lineChart>
      <c:catAx>
        <c:axId val="111164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1170304"/>
        <c:crosses val="autoZero"/>
        <c:auto val="1"/>
        <c:lblAlgn val="ctr"/>
        <c:lblOffset val="100"/>
        <c:noMultiLvlLbl val="0"/>
      </c:catAx>
      <c:valAx>
        <c:axId val="111170304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116441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269938650306748"/>
          <c:y val="4.5092838196286483E-2"/>
          <c:w val="0.87576687116564422"/>
          <c:h val="0.549071618037135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B9BD5"/>
            </a:solidFill>
            <a:ln w="30212">
              <a:noFill/>
            </a:ln>
          </c:spPr>
          <c:invertIfNegative val="0"/>
          <c:dLbls>
            <c:dLbl>
              <c:idx val="0"/>
              <c:layout>
                <c:manualLayout>
                  <c:x val="6.3408097441662125E-6"/>
                  <c:y val="-1.0641174403527192E-2"/>
                </c:manualLayout>
              </c:layout>
              <c:spPr>
                <a:noFill/>
                <a:ln w="30212">
                  <a:noFill/>
                </a:ln>
              </c:spPr>
              <c:txPr>
                <a:bodyPr/>
                <a:lstStyle/>
                <a:p>
                  <a:pPr>
                    <a:defRPr sz="1428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47-48FF-93AF-7B587F570FEB}"/>
                </c:ext>
              </c:extLst>
            </c:dLbl>
            <c:dLbl>
              <c:idx val="1"/>
              <c:layout>
                <c:manualLayout>
                  <c:x val="2.0812488598736332E-3"/>
                  <c:y val="0"/>
                </c:manualLayout>
              </c:layout>
              <c:spPr>
                <a:noFill/>
                <a:ln w="30212">
                  <a:noFill/>
                </a:ln>
              </c:spPr>
              <c:txPr>
                <a:bodyPr/>
                <a:lstStyle/>
                <a:p>
                  <a:pPr>
                    <a:defRPr sz="1428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47-48FF-93AF-7B587F570FEB}"/>
                </c:ext>
              </c:extLst>
            </c:dLbl>
            <c:spPr>
              <a:noFill/>
              <a:ln w="3021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28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учреждений культуры</c:v>
                </c:pt>
                <c:pt idx="1">
                  <c:v>учреждений дополнительного образования в области культуры</c:v>
                </c:pt>
              </c:strCache>
            </c:strRef>
          </c:cat>
          <c:val>
            <c:numRef>
              <c:f>Лист1!$B$2:$B$3</c:f>
              <c:numCache>
                <c:formatCode>#,##0</c:formatCode>
                <c:ptCount val="2"/>
                <c:pt idx="0">
                  <c:v>50584</c:v>
                </c:pt>
                <c:pt idx="1">
                  <c:v>52356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47-48FF-93AF-7B587F570FE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ED7D31"/>
            </a:solidFill>
            <a:ln w="30212">
              <a:noFill/>
            </a:ln>
          </c:spPr>
          <c:invertIfNegative val="0"/>
          <c:dLbls>
            <c:spPr>
              <a:noFill/>
              <a:ln w="3021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28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учреждений культуры</c:v>
                </c:pt>
                <c:pt idx="1">
                  <c:v>учреждений дополнительного образования в области культуры</c:v>
                </c:pt>
              </c:strCache>
            </c:strRef>
          </c:cat>
          <c:val>
            <c:numRef>
              <c:f>Лист1!$C$2:$C$3</c:f>
              <c:numCache>
                <c:formatCode>#,##0</c:formatCode>
                <c:ptCount val="2"/>
                <c:pt idx="0">
                  <c:v>54767</c:v>
                </c:pt>
                <c:pt idx="1">
                  <c:v>57513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247-48FF-93AF-7B587F570FE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учреждений культуры</c:v>
                </c:pt>
                <c:pt idx="1">
                  <c:v>учреждений дополнительного образования в области культуры</c:v>
                </c:pt>
              </c:strCache>
            </c:strRef>
          </c:cat>
          <c:val>
            <c:numRef>
              <c:f>Лист1!$D$2:$D$3</c:f>
              <c:numCache>
                <c:formatCode>#,##0</c:formatCode>
                <c:ptCount val="2"/>
                <c:pt idx="0">
                  <c:v>62565</c:v>
                </c:pt>
                <c:pt idx="1">
                  <c:v>65557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47-48FF-93AF-7B587F570FEB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aseline="0">
                    <a:latin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учреждений культуры</c:v>
                </c:pt>
                <c:pt idx="1">
                  <c:v>учреждений дополнительного образования в области культуры</c:v>
                </c:pt>
              </c:strCache>
            </c:strRef>
          </c:cat>
          <c:val>
            <c:numRef>
              <c:f>Лист1!$E$2:$E$3</c:f>
              <c:numCache>
                <c:formatCode>#,##0</c:formatCode>
                <c:ptCount val="2"/>
                <c:pt idx="0">
                  <c:v>69815</c:v>
                </c:pt>
                <c:pt idx="1">
                  <c:v>73861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247-48FF-93AF-7B587F570FEB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учреждений культуры</c:v>
                </c:pt>
                <c:pt idx="1">
                  <c:v>учреждений дополнительного образования в области культуры</c:v>
                </c:pt>
              </c:strCache>
            </c:strRef>
          </c:cat>
          <c:val>
            <c:numRef>
              <c:f>Лист1!$F$2:$F$3</c:f>
              <c:numCache>
                <c:formatCode>#,##0</c:formatCode>
                <c:ptCount val="2"/>
                <c:pt idx="0">
                  <c:v>83133</c:v>
                </c:pt>
                <c:pt idx="1">
                  <c:v>95754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42-4651-9022-DA35965E0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12867584"/>
        <c:axId val="112877568"/>
      </c:barChart>
      <c:catAx>
        <c:axId val="112867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1329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24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12877568"/>
        <c:crosses val="autoZero"/>
        <c:auto val="1"/>
        <c:lblAlgn val="ctr"/>
        <c:lblOffset val="100"/>
        <c:noMultiLvlLbl val="0"/>
      </c:catAx>
      <c:valAx>
        <c:axId val="112877568"/>
        <c:scaling>
          <c:orientation val="minMax"/>
          <c:min val="0"/>
        </c:scaling>
        <c:delete val="0"/>
        <c:axPos val="l"/>
        <c:majorGridlines>
          <c:spPr>
            <a:ln w="11329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7553">
            <a:noFill/>
          </a:ln>
        </c:spPr>
        <c:txPr>
          <a:bodyPr rot="0" vert="horz"/>
          <a:lstStyle/>
          <a:p>
            <a:pPr>
              <a:defRPr sz="1424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12867584"/>
        <c:crosses val="autoZero"/>
        <c:crossBetween val="between"/>
        <c:majorUnit val="10000"/>
      </c:valAx>
      <c:spPr>
        <a:noFill/>
        <a:ln w="22256">
          <a:noFill/>
        </a:ln>
      </c:spPr>
    </c:plotArea>
    <c:legend>
      <c:legendPos val="b"/>
      <c:layout>
        <c:manualLayout>
          <c:xMode val="edge"/>
          <c:yMode val="edge"/>
          <c:x val="0.36101902387337598"/>
          <c:y val="0.92388666100752259"/>
          <c:w val="0.36841344314858682"/>
          <c:h val="5.7834470449042004E-2"/>
        </c:manualLayout>
      </c:layout>
      <c:overlay val="0"/>
      <c:spPr>
        <a:noFill/>
        <a:ln w="30212">
          <a:noFill/>
        </a:ln>
      </c:spPr>
      <c:txPr>
        <a:bodyPr/>
        <a:lstStyle/>
        <a:p>
          <a:pPr>
            <a:defRPr sz="131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76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40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25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149061.20000000001</c:v>
                </c:pt>
                <c:pt idx="1">
                  <c:v>179189.3</c:v>
                </c:pt>
                <c:pt idx="2">
                  <c:v>168066.2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592000"/>
        <c:axId val="112593536"/>
      </c:lineChart>
      <c:catAx>
        <c:axId val="112592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2593536"/>
        <c:crosses val="autoZero"/>
        <c:auto val="1"/>
        <c:lblAlgn val="ctr"/>
        <c:lblOffset val="100"/>
        <c:noMultiLvlLbl val="0"/>
      </c:catAx>
      <c:valAx>
        <c:axId val="112593536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259200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3571002684997278E-2"/>
                  <c:y val="-0.135461187667349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FB-4114-AC0E-79266C59354C}"/>
                </c:ext>
              </c:extLst>
            </c:dLbl>
            <c:dLbl>
              <c:idx val="1"/>
              <c:layout>
                <c:manualLayout>
                  <c:x val="-6.9406606306601407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FB-4114-AC0E-79266C59354C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FB-4114-AC0E-79266C59354C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FB-4114-AC0E-79266C59354C}"/>
                </c:ext>
              </c:extLst>
            </c:dLbl>
            <c:dLbl>
              <c:idx val="4"/>
              <c:layout>
                <c:manualLayout>
                  <c:x val="-1.0179517996974325E-16"/>
                  <c:y val="-0.13937815377879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FB-4114-AC0E-79266C5935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171516.5</c:v>
                </c:pt>
                <c:pt idx="1">
                  <c:v>233041.4</c:v>
                </c:pt>
                <c:pt idx="2">
                  <c:v>229606.6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FB-4114-AC0E-79266C5935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742784"/>
        <c:axId val="112744320"/>
      </c:lineChart>
      <c:catAx>
        <c:axId val="112742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2744320"/>
        <c:crosses val="autoZero"/>
        <c:auto val="1"/>
        <c:lblAlgn val="ctr"/>
        <c:lblOffset val="100"/>
        <c:noMultiLvlLbl val="0"/>
      </c:catAx>
      <c:valAx>
        <c:axId val="112744320"/>
        <c:scaling>
          <c:orientation val="minMax"/>
          <c:min val="10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274278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3"/>
          <c:y val="0.12974529645938984"/>
          <c:w val="0.87950285189753152"/>
          <c:h val="0.4303390451590428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3728646179830064E-2"/>
                  <c:y val="-6.404767841029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903789793192069E-2"/>
                  <c:y val="-0.118744848281045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91E-2"/>
                  <c:y val="-0.10314575003973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5.8390649301548268E-2"/>
                  <c:y val="-9.6836345471500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16108.9</c:v>
                </c:pt>
                <c:pt idx="1">
                  <c:v>21856.2</c:v>
                </c:pt>
                <c:pt idx="2">
                  <c:v>19818.400000000001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2962176"/>
        <c:axId val="112972160"/>
      </c:lineChart>
      <c:catAx>
        <c:axId val="1129621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2972160"/>
        <c:crosses val="autoZero"/>
        <c:auto val="1"/>
        <c:lblAlgn val="ctr"/>
        <c:lblOffset val="100"/>
        <c:noMultiLvlLbl val="0"/>
      </c:catAx>
      <c:valAx>
        <c:axId val="112972160"/>
        <c:scaling>
          <c:orientation val="minMax"/>
          <c:min val="10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296217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5"/>
          <c:y val="0.12974529645938976"/>
          <c:w val="0.87950285189753152"/>
          <c:h val="0.43033904515904253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5086560949252043E-2"/>
                  <c:y val="7.6806766684566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48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57E-2"/>
                  <c:y val="-0.103145750039733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2926.3</c:v>
                </c:pt>
                <c:pt idx="1">
                  <c:v>2742.8</c:v>
                </c:pt>
                <c:pt idx="2">
                  <c:v>2363.9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173632"/>
        <c:axId val="113175168"/>
      </c:lineChart>
      <c:catAx>
        <c:axId val="1131736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175168"/>
        <c:crosses val="autoZero"/>
        <c:auto val="1"/>
        <c:lblAlgn val="ctr"/>
        <c:lblOffset val="100"/>
        <c:noMultiLvlLbl val="0"/>
      </c:catAx>
      <c:valAx>
        <c:axId val="11317516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17363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3.0538906774904586E-2"/>
                  <c:y val="-0.1081018949686340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0538906774904586E-2"/>
                  <c:y val="-0.1075335047083042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4.1643963783960659E-2"/>
                  <c:y val="-9.2579126423865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1643963783960659E-2"/>
                  <c:y val="-0.150967593903262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4703303153300641E-2"/>
                  <c:y val="-0.11065288978245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74</c:v>
                </c:pt>
                <c:pt idx="1">
                  <c:v>74</c:v>
                </c:pt>
                <c:pt idx="2">
                  <c:v>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338624"/>
        <c:axId val="113340416"/>
      </c:lineChart>
      <c:catAx>
        <c:axId val="113338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340416"/>
        <c:crosses val="autoZero"/>
        <c:auto val="1"/>
        <c:lblAlgn val="ctr"/>
        <c:lblOffset val="100"/>
        <c:noMultiLvlLbl val="0"/>
      </c:catAx>
      <c:valAx>
        <c:axId val="11334041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33862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907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0"/>
                  <c:y val="0.171884616698996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368</c:v>
                </c:pt>
                <c:pt idx="1">
                  <c:v>533.29999999999995</c:v>
                </c:pt>
                <c:pt idx="2">
                  <c:v>533.29999999999995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439104"/>
        <c:axId val="113440640"/>
      </c:lineChart>
      <c:catAx>
        <c:axId val="113439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440640"/>
        <c:crosses val="autoZero"/>
        <c:auto val="1"/>
        <c:lblAlgn val="ctr"/>
        <c:lblOffset val="100"/>
        <c:noMultiLvlLbl val="0"/>
      </c:catAx>
      <c:valAx>
        <c:axId val="113440640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43910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391019057400433"/>
          <c:y val="8.6559189924305877E-2"/>
          <c:w val="0.76608980942599592"/>
          <c:h val="0.6691799124288326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неналоговые доходы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-0.17101449275362318"/>
                  <c:y val="-2.44709081365962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99-4A24-A1D2-BAD0D16FDBD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2023 год</c:v>
                </c:pt>
                <c:pt idx="1">
                  <c:v>2024 год</c:v>
                </c:pt>
              </c:strCache>
            </c:strRef>
          </c:cat>
          <c:val>
            <c:numRef>
              <c:f>Лист1!$B$2:$B$3</c:f>
              <c:numCache>
                <c:formatCode>#\ ##0.0</c:formatCode>
                <c:ptCount val="2"/>
                <c:pt idx="0">
                  <c:v>745843.7</c:v>
                </c:pt>
                <c:pt idx="1">
                  <c:v>869593.4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99-4A24-A1D2-BAD0D16FDBD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0"/>
              <c:layout>
                <c:manualLayout>
                  <c:x val="-0.17391304347826086"/>
                  <c:y val="-7.34127244097888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99-4A24-A1D2-BAD0D16FDBD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2023 год</c:v>
                </c:pt>
                <c:pt idx="1">
                  <c:v>2024 год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0">
                  <c:v>1079899.8</c:v>
                </c:pt>
                <c:pt idx="1">
                  <c:v>1020800.4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99-4A24-A1D2-BAD0D16FDB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055616"/>
        <c:axId val="111057152"/>
      </c:lineChart>
      <c:catAx>
        <c:axId val="11105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1057152"/>
        <c:crosses val="autoZero"/>
        <c:auto val="1"/>
        <c:lblAlgn val="ctr"/>
        <c:lblOffset val="100"/>
        <c:noMultiLvlLbl val="0"/>
      </c:catAx>
      <c:valAx>
        <c:axId val="111057152"/>
        <c:scaling>
          <c:orientation val="minMax"/>
        </c:scaling>
        <c:delete val="0"/>
        <c:axPos val="l"/>
        <c:majorGridlines>
          <c:spPr>
            <a:ln>
              <a:gradFill>
                <a:gsLst>
                  <a:gs pos="0">
                    <a:srgbClr val="2DA2BF">
                      <a:tint val="66000"/>
                      <a:satMod val="160000"/>
                      <a:alpha val="35000"/>
                    </a:srgbClr>
                  </a:gs>
                  <a:gs pos="50000">
                    <a:srgbClr val="2DA2BF">
                      <a:tint val="44500"/>
                      <a:satMod val="160000"/>
                    </a:srgbClr>
                  </a:gs>
                  <a:gs pos="100000">
                    <a:srgbClr val="2DA2BF">
                      <a:tint val="23500"/>
                      <a:satMod val="160000"/>
                    </a:srgbClr>
                  </a:gs>
                </a:gsLst>
                <a:lin ang="5400000" scaled="0"/>
              </a:gradFill>
            </a:ln>
          </c:spPr>
        </c:majorGridlines>
        <c:numFmt formatCode="#\ ##0.0" sourceLinked="1"/>
        <c:majorTickMark val="out"/>
        <c:minorTickMark val="none"/>
        <c:tickLblPos val="nextTo"/>
        <c:spPr>
          <a:noFill/>
        </c:spPr>
        <c:crossAx val="111055616"/>
        <c:crosses val="autoZero"/>
        <c:crossBetween val="between"/>
      </c:valAx>
      <c:spPr>
        <a:gradFill flip="none" rotWithShape="1"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c:spPr>
    </c:plotArea>
    <c:legend>
      <c:legendPos val="r"/>
      <c:layout>
        <c:manualLayout>
          <c:xMode val="edge"/>
          <c:yMode val="edge"/>
          <c:x val="0.38323297823066266"/>
          <c:y val="0.8600703374827261"/>
          <c:w val="0.61539350228280332"/>
          <c:h val="0.10949478943072578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9"/>
          <c:y val="0.12974529645938981"/>
          <c:w val="0.87950285189753152"/>
          <c:h val="0.4303390451590427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3.2865289458202912E-2"/>
                  <c:y val="-0.142926096512048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9037897931920663E-2"/>
                  <c:y val="-0.11874484828104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77E-2"/>
                  <c:y val="-0.103145750039733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6663935858294E-2"/>
                  <c:y val="-9.6836345471500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29283.1</c:v>
                </c:pt>
                <c:pt idx="1">
                  <c:v>12830</c:v>
                </c:pt>
                <c:pt idx="2">
                  <c:v>12830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471488"/>
        <c:axId val="113473024"/>
      </c:lineChart>
      <c:catAx>
        <c:axId val="113471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473024"/>
        <c:crosses val="autoZero"/>
        <c:auto val="1"/>
        <c:lblAlgn val="ctr"/>
        <c:lblOffset val="100"/>
        <c:noMultiLvlLbl val="0"/>
      </c:catAx>
      <c:valAx>
        <c:axId val="113473024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47148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8675414663"/>
          <c:y val="0.18045279228712838"/>
          <c:w val="0.87950285189753152"/>
          <c:h val="0.4303390451590429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2244957574101251E-2"/>
                  <c:y val="-6.96818511318476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4.4964139161310403E-2"/>
                  <c:y val="-0.130013193724152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2.7975816628249384E-2"/>
                  <c:y val="-5.2438177154361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4089710340875034E-2"/>
                  <c:y val="-8.63083529237395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5.8390649301548289E-2"/>
                  <c:y val="-9.6836345471500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2023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23291.5</c:v>
                </c:pt>
                <c:pt idx="1">
                  <c:v>37797</c:v>
                </c:pt>
                <c:pt idx="2">
                  <c:v>26457.3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993984"/>
        <c:axId val="113999872"/>
      </c:lineChart>
      <c:catAx>
        <c:axId val="113993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3999872"/>
        <c:crosses val="autoZero"/>
        <c:auto val="1"/>
        <c:lblAlgn val="ctr"/>
        <c:lblOffset val="100"/>
        <c:noMultiLvlLbl val="0"/>
      </c:catAx>
      <c:valAx>
        <c:axId val="113999872"/>
        <c:scaling>
          <c:orientation val="minMax"/>
          <c:min val="14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993984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24836143025702"/>
          <c:y val="0.12349946934247755"/>
          <c:w val="0.80133215856538287"/>
          <c:h val="0.3830845662632689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6.3934266718046723E-2"/>
                  <c:y val="-0.124721748321329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504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486759856541625E-2"/>
                  <c:y val="-0.167587447255957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6.1242387833736298E-2"/>
                  <c:y val="-0.110652889782454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4968.1000000000004</c:v>
                </c:pt>
                <c:pt idx="1">
                  <c:v>8531.4</c:v>
                </c:pt>
                <c:pt idx="2">
                  <c:v>8372.5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706112"/>
        <c:axId val="113707648"/>
      </c:lineChart>
      <c:catAx>
        <c:axId val="113706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707648"/>
        <c:crosses val="autoZero"/>
        <c:auto val="1"/>
        <c:lblAlgn val="ctr"/>
        <c:lblOffset val="100"/>
        <c:noMultiLvlLbl val="0"/>
      </c:catAx>
      <c:valAx>
        <c:axId val="11370764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70611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003715239051899E-2"/>
          <c:y val="8.4637857036866951E-2"/>
          <c:w val="0.91446199665443761"/>
          <c:h val="0.5726620411720061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7196492288488885E-2"/>
                  <c:y val="-0.108101894968633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7196492288488885E-2"/>
                  <c:y val="0.171884617213369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3028.8</c:v>
                </c:pt>
                <c:pt idx="1">
                  <c:v>15907.9</c:v>
                </c:pt>
                <c:pt idx="2">
                  <c:v>6.4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831936"/>
        <c:axId val="113833472"/>
      </c:lineChart>
      <c:catAx>
        <c:axId val="113831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833472"/>
        <c:crosses val="autoZero"/>
        <c:auto val="1"/>
        <c:lblAlgn val="ctr"/>
        <c:lblOffset val="100"/>
        <c:noMultiLvlLbl val="0"/>
      </c:catAx>
      <c:valAx>
        <c:axId val="113833472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83193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227270019570493E-2"/>
          <c:y val="0.11458014804319766"/>
          <c:w val="0.89850327659297724"/>
          <c:h val="0.49733318967265905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7.495913481112941E-2"/>
                  <c:y val="-9.7021992733503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6.3854077802073139E-2"/>
                  <c:y val="-0.2214519121337578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37579.1</c:v>
                </c:pt>
                <c:pt idx="1">
                  <c:v>24594.6</c:v>
                </c:pt>
                <c:pt idx="2">
                  <c:v>19314.5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944064"/>
        <c:axId val="113945600"/>
      </c:lineChart>
      <c:catAx>
        <c:axId val="113944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3945600"/>
        <c:crosses val="autoZero"/>
        <c:auto val="1"/>
        <c:lblAlgn val="ctr"/>
        <c:lblOffset val="100"/>
        <c:noMultiLvlLbl val="0"/>
      </c:catAx>
      <c:valAx>
        <c:axId val="113945600"/>
        <c:scaling>
          <c:orientation val="minMax"/>
          <c:min val="8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3944064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4810246837"/>
          <c:y val="0.10557216913564113"/>
          <c:w val="0.87950285189753152"/>
          <c:h val="0.430339045159042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3728632153066438E-2"/>
                  <c:y val="-8.5942348741681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5.0395705210871528E-2"/>
                  <c:y val="-5.4723465464178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4.4270837510003963E-2"/>
                  <c:y val="9.0239671179239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4.4089496495339026E-2"/>
                  <c:y val="-0.13504354978820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8021843252291132E-2"/>
                  <c:y val="-0.12100972983500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2023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12960.6</c:v>
                </c:pt>
                <c:pt idx="1">
                  <c:v>17216.2</c:v>
                </c:pt>
                <c:pt idx="2">
                  <c:v>14852.7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762496"/>
        <c:axId val="114764032"/>
      </c:lineChart>
      <c:catAx>
        <c:axId val="1147624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4764032"/>
        <c:crosses val="autoZero"/>
        <c:auto val="1"/>
        <c:lblAlgn val="ctr"/>
        <c:lblOffset val="100"/>
        <c:noMultiLvlLbl val="0"/>
      </c:catAx>
      <c:valAx>
        <c:axId val="114764032"/>
        <c:scaling>
          <c:orientation val="minMax"/>
          <c:min val="500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76249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6463904805"/>
          <c:y val="0.12974550388909892"/>
          <c:w val="0.87950285189753152"/>
          <c:h val="0.4303390451590426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1012806999423342E-2"/>
                  <c:y val="-0.142926096512048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2.8669104078869682E-2"/>
                  <c:y val="-0.1356473664457067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64E-2"/>
                  <c:y val="-0.10314575003973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3.7300019609641986E-2"/>
                  <c:y val="-9.8783462327791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6663935858293993E-2"/>
                  <c:y val="-9.6836345471500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55706.5</c:v>
                </c:pt>
                <c:pt idx="1">
                  <c:v>20976.3</c:v>
                </c:pt>
                <c:pt idx="2">
                  <c:v>3121.8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900992"/>
        <c:axId val="114902528"/>
      </c:lineChart>
      <c:catAx>
        <c:axId val="114900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4902528"/>
        <c:crosses val="autoZero"/>
        <c:auto val="1"/>
        <c:lblAlgn val="ctr"/>
        <c:lblOffset val="100"/>
        <c:noMultiLvlLbl val="0"/>
      </c:catAx>
      <c:valAx>
        <c:axId val="114902528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490099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49228587021508E-2"/>
          <c:y val="8.8738883108724645E-2"/>
          <c:w val="0.91446199665443761"/>
          <c:h val="0.51776062867330042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4.8584624414620907E-2"/>
                  <c:y val="-0.102561943851068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6.9406606306601393E-2"/>
                  <c:y val="-6.8753846679598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9.9945513081505719E-2"/>
                  <c:y val="9.02394237669732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9.1616720324713644E-2"/>
                  <c:y val="-0.167587501281521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4.164396378396067E-3"/>
                  <c:y val="-0.13281269425271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15196.5</c:v>
                </c:pt>
                <c:pt idx="1">
                  <c:v>12146.7</c:v>
                </c:pt>
                <c:pt idx="2">
                  <c:v>10652.8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112960"/>
        <c:axId val="115127040"/>
      </c:lineChart>
      <c:catAx>
        <c:axId val="1151129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5127040"/>
        <c:crosses val="autoZero"/>
        <c:auto val="1"/>
        <c:lblAlgn val="ctr"/>
        <c:lblOffset val="100"/>
        <c:noMultiLvlLbl val="0"/>
      </c:catAx>
      <c:valAx>
        <c:axId val="115127040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112960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600" baseline="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3"/>
          <c:y val="0.12974529645938973"/>
          <c:w val="0.87950285189753152"/>
          <c:h val="0.430339045159042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2.4717769274089408E-2"/>
                  <c:y val="-0.11615882354620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41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43E-2"/>
                  <c:y val="-0.10314575003973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5761.9</c:v>
                </c:pt>
                <c:pt idx="1">
                  <c:v>3805</c:v>
                </c:pt>
                <c:pt idx="2">
                  <c:v>3399.5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628288"/>
        <c:axId val="115634176"/>
      </c:lineChart>
      <c:catAx>
        <c:axId val="115628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5634176"/>
        <c:crosses val="autoZero"/>
        <c:auto val="1"/>
        <c:lblAlgn val="ctr"/>
        <c:lblOffset val="100"/>
        <c:noMultiLvlLbl val="0"/>
      </c:catAx>
      <c:valAx>
        <c:axId val="11563417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62828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3"/>
          <c:y val="0.12974529645938973"/>
          <c:w val="0.87950285189753152"/>
          <c:h val="0.430339045159042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2.4717769274089408E-2"/>
                  <c:y val="-0.11615882354620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41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43E-2"/>
                  <c:y val="-0.10314575003973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1496</c:v>
                </c:pt>
                <c:pt idx="1">
                  <c:v>5365</c:v>
                </c:pt>
                <c:pt idx="2">
                  <c:v>5365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628288"/>
        <c:axId val="115634176"/>
      </c:lineChart>
      <c:catAx>
        <c:axId val="115628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5634176"/>
        <c:crosses val="autoZero"/>
        <c:auto val="1"/>
        <c:lblAlgn val="ctr"/>
        <c:lblOffset val="100"/>
        <c:noMultiLvlLbl val="0"/>
      </c:catAx>
      <c:valAx>
        <c:axId val="11563417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62828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доходов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10328326491335869"/>
          <c:y val="0"/>
        </c:manualLayout>
      </c:layout>
      <c:overlay val="0"/>
      <c:spPr>
        <a:ln w="57150">
          <a:noFill/>
        </a:ln>
      </c:sp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4555074976579599"/>
          <c:w val="0.79623152634766758"/>
          <c:h val="0.8096986420349384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5"/>
          <c:dLbls>
            <c:dLbl>
              <c:idx val="0"/>
              <c:layout>
                <c:manualLayout>
                  <c:x val="-0.13012103647066983"/>
                  <c:y val="-0.17733219766256628"/>
                </c:manualLayout>
              </c:layout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600" dirty="0" smtClean="0"/>
                      <a:t>87,7 %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E9-4D3A-A940-1C9CB52591B3}"/>
                </c:ext>
              </c:extLst>
            </c:dLbl>
            <c:dLbl>
              <c:idx val="1"/>
              <c:layout>
                <c:manualLayout>
                  <c:x val="1.6682184162906406E-3"/>
                  <c:y val="8.1532044902329261E-3"/>
                </c:manualLayout>
              </c:layout>
              <c:tx>
                <c:rich>
                  <a:bodyPr/>
                  <a:lstStyle/>
                  <a:p>
                    <a:pPr>
                      <a:defRPr sz="1800"/>
                    </a:pPr>
                    <a:r>
                      <a:rPr lang="en-US" sz="1600" dirty="0" smtClean="0"/>
                      <a:t>3,0 %</a:t>
                    </a:r>
                    <a:r>
                      <a:rPr lang="en-US" sz="1600" baseline="0" dirty="0" smtClean="0"/>
                      <a:t> 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E9-4D3A-A940-1C9CB52591B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600" dirty="0" smtClean="0"/>
                      <a:t>8,3 %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E9-4D3A-A940-1C9CB52591B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 sz="1600"/>
                    </a:pPr>
                    <a:r>
                      <a:rPr lang="en-US" sz="1600" dirty="0" smtClean="0"/>
                      <a:t>1,0 %</a:t>
                    </a:r>
                    <a:endParaRPr lang="en-US" sz="1600" dirty="0"/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E9-4D3A-A940-1C9CB52591B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НДФЛ</c:v>
                </c:pt>
                <c:pt idx="1">
                  <c:v>Акцизы</c:v>
                </c:pt>
                <c:pt idx="2">
                  <c:v>УСН</c:v>
                </c:pt>
                <c:pt idx="3">
                  <c:v>Прочие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88.7</c:v>
                </c:pt>
                <c:pt idx="1">
                  <c:v>2.9</c:v>
                </c:pt>
                <c:pt idx="2">
                  <c:v>6.6</c:v>
                </c:pt>
                <c:pt idx="3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E9-4D3A-A940-1C9CB52591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049717387025123"/>
          <c:y val="0.12974529645938973"/>
          <c:w val="0.87950285189753152"/>
          <c:h val="0.4303390451590424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объем финансирования, тыс. рублей</c:v>
                </c:pt>
              </c:strCache>
            </c:strRef>
          </c:tx>
          <c:dLbls>
            <c:dLbl>
              <c:idx val="0"/>
              <c:layout>
                <c:manualLayout>
                  <c:x val="-2.4717769274089408E-2"/>
                  <c:y val="-0.116158823546206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66-4E40-BF45-777D63985598}"/>
                </c:ext>
              </c:extLst>
            </c:dLbl>
            <c:dLbl>
              <c:idx val="1"/>
              <c:layout>
                <c:manualLayout>
                  <c:x val="-3.6816510760763241E-2"/>
                  <c:y val="-8.4939724064026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66-4E40-BF45-777D63985598}"/>
                </c:ext>
              </c:extLst>
            </c:dLbl>
            <c:dLbl>
              <c:idx val="2"/>
              <c:layout>
                <c:manualLayout>
                  <c:x val="-3.7481249752072843E-2"/>
                  <c:y val="-0.10314575003973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66-4E40-BF45-777D63985598}"/>
                </c:ext>
              </c:extLst>
            </c:dLbl>
            <c:dLbl>
              <c:idx val="3"/>
              <c:layout>
                <c:manualLayout>
                  <c:x val="-1.9647062836278761E-2"/>
                  <c:y val="-9.87836318975666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66-4E40-BF45-777D63985598}"/>
                </c:ext>
              </c:extLst>
            </c:dLbl>
            <c:dLbl>
              <c:idx val="4"/>
              <c:layout>
                <c:manualLayout>
                  <c:x val="-3.1232254158040231E-2"/>
                  <c:y val="-9.68364531654027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66-4E40-BF45-777D6398559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2023 год</c:v>
                </c:pt>
                <c:pt idx="1">
                  <c:v>2024 год план</c:v>
                </c:pt>
                <c:pt idx="2">
                  <c:v>2024 год факт</c:v>
                </c:pt>
              </c:strCache>
            </c:strRef>
          </c:cat>
          <c:val>
            <c:numRef>
              <c:f>Лист1!$B$2:$B$4</c:f>
              <c:numCache>
                <c:formatCode>#\ ##0.0</c:formatCode>
                <c:ptCount val="3"/>
                <c:pt idx="0">
                  <c:v>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66-4E40-BF45-777D639855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5628288"/>
        <c:axId val="115634176"/>
      </c:lineChart>
      <c:catAx>
        <c:axId val="115628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5634176"/>
        <c:crosses val="autoZero"/>
        <c:auto val="1"/>
        <c:lblAlgn val="ctr"/>
        <c:lblOffset val="100"/>
        <c:noMultiLvlLbl val="0"/>
      </c:catAx>
      <c:valAx>
        <c:axId val="115634176"/>
        <c:scaling>
          <c:orientation val="minMax"/>
          <c:min val="0"/>
        </c:scaling>
        <c:delete val="0"/>
        <c:axPos val="l"/>
        <c:majorGridlines/>
        <c:numFmt formatCode="#\ ##0.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1562828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bg2"/>
    </a:solidFill>
  </c:spPr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</a:t>
            </a:r>
          </a:p>
        </c:rich>
      </c:tx>
      <c:layout>
        <c:manualLayout>
          <c:xMode val="edge"/>
          <c:yMode val="edge"/>
          <c:x val="0.12101904313456606"/>
          <c:y val="6.9444444444444448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6593376099137841"/>
          <c:w val="0.79623152634766758"/>
          <c:h val="0.8096986420349386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9"/>
          <c:dLbls>
            <c:dLbl>
              <c:idx val="0"/>
              <c:layout>
                <c:manualLayout>
                  <c:x val="-0.17065439356415626"/>
                  <c:y val="2.641928490556327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39,6 %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F79-4924-9F81-93BDEB43B013}"/>
                </c:ext>
              </c:extLst>
            </c:dLbl>
            <c:dLbl>
              <c:idx val="1"/>
              <c:layout>
                <c:manualLayout>
                  <c:x val="-0.37323968917105182"/>
                  <c:y val="-0.1919934640522876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3,3 %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79-4924-9F81-93BDEB43B013}"/>
                </c:ext>
              </c:extLst>
            </c:dLbl>
            <c:dLbl>
              <c:idx val="2"/>
              <c:layout>
                <c:manualLayout>
                  <c:x val="0.31079010837790977"/>
                  <c:y val="0.2248078135453656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41,0 %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F79-4924-9F81-93BDEB43B01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13,0 %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F79-4924-9F81-93BDEB43B013}"/>
                </c:ext>
              </c:extLst>
            </c:dLbl>
            <c:dLbl>
              <c:idx val="4"/>
              <c:layout>
                <c:manualLayout>
                  <c:x val="-3.2884554111986932E-3"/>
                  <c:y val="-6.535947712418302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3,1 %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F79-4924-9F81-93BDEB43B01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Доходы от использования имущества</c:v>
                </c:pt>
                <c:pt idx="1">
                  <c:v>Платные услуги</c:v>
                </c:pt>
                <c:pt idx="2">
                  <c:v>Доходы от продажи</c:v>
                </c:pt>
                <c:pt idx="3">
                  <c:v>Штрафы</c:v>
                </c:pt>
                <c:pt idx="4">
                  <c:v>Прочие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31.6</c:v>
                </c:pt>
                <c:pt idx="1">
                  <c:v>42.5</c:v>
                </c:pt>
                <c:pt idx="2">
                  <c:v>1.5</c:v>
                </c:pt>
                <c:pt idx="3">
                  <c:v>19.399999999999999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F79-4924-9F81-93BDEB43B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899870675664955"/>
          <c:y val="0.32190491354021966"/>
          <c:w val="0.20861533888374562"/>
          <c:h val="0.67809508645978211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5152950427479681"/>
          <c:y val="7.3529411764705885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8840110519273326"/>
          <c:w val="0.79623152634766758"/>
          <c:h val="0.80969864203493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7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12,6 %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26-4AC4-B61F-656E29C779C6}"/>
                </c:ext>
              </c:extLst>
            </c:dLbl>
            <c:dLbl>
              <c:idx val="1"/>
              <c:layout>
                <c:manualLayout>
                  <c:x val="9.7664349314759952E-2"/>
                  <c:y val="-0.6529599930523390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1,0 %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26-4AC4-B61F-656E29C779C6}"/>
                </c:ext>
              </c:extLst>
            </c:dLbl>
            <c:dLbl>
              <c:idx val="2"/>
              <c:layout>
                <c:manualLayout>
                  <c:x val="6.2480652812775185E-2"/>
                  <c:y val="0.3022875816993468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79,2%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26-4AC4-B61F-656E29C779C6}"/>
                </c:ext>
              </c:extLst>
            </c:dLbl>
            <c:dLbl>
              <c:idx val="3"/>
              <c:layout>
                <c:manualLayout>
                  <c:x val="-6.2480652812775185E-2"/>
                  <c:y val="8.169934640522876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7,2 %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26-4AC4-B61F-656E29C779C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ru-RU" dirty="0" smtClean="0"/>
                      <a:t>1,1 %</a:t>
                    </a:r>
                    <a:endParaRPr lang="en-US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26-4AC4-B61F-656E29C779C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Субсидии</c:v>
                </c:pt>
                <c:pt idx="1">
                  <c:v>Субвенции</c:v>
                </c:pt>
                <c:pt idx="2">
                  <c:v>Иные МБТ</c:v>
                </c:pt>
                <c:pt idx="3">
                  <c:v>Прочие безвозмездные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5.3</c:v>
                </c:pt>
                <c:pt idx="1">
                  <c:v>87.8</c:v>
                </c:pt>
                <c:pt idx="2">
                  <c:v>4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726-4AC4-B61F-656E29C779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8998706756649562"/>
          <c:y val="0.32190491354021988"/>
          <c:w val="0.20861533888374573"/>
          <c:h val="0.67809508645978278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9767184856606113E-2"/>
          <c:y val="0.12479994715301934"/>
          <c:w val="0.93888888888889421"/>
          <c:h val="0.6331867891513491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25400" cap="flat" cmpd="sng" algn="ctr">
              <a:solidFill>
                <a:schemeClr val="accent1">
                  <a:shade val="50000"/>
                </a:schemeClr>
              </a:solidFill>
              <a:prstDash val="solid"/>
            </a:ln>
            <a:effectLst/>
          </c:spPr>
          <c:invertIfNegative val="0"/>
          <c:dLbls>
            <c:dLbl>
              <c:idx val="0"/>
              <c:layout>
                <c:manualLayout>
                  <c:x val="3.9241348973872558E-3"/>
                  <c:y val="-6.56376018280261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1 739 288,8 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F3F-4004-84DA-B05D9738B0B0}"/>
                </c:ext>
              </c:extLst>
            </c:dLbl>
            <c:dLbl>
              <c:idx val="1"/>
              <c:layout>
                <c:manualLayout>
                  <c:x val="2.8495027201133052E-3"/>
                  <c:y val="-5.624112335866579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2 041 857,6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F3F-4004-84DA-B05D9738B0B0}"/>
                </c:ext>
              </c:extLst>
            </c:dLbl>
            <c:dLbl>
              <c:idx val="2"/>
              <c:layout>
                <c:manualLayout>
                  <c:x val="1.7636929230085866E-2"/>
                  <c:y val="-6.28426796422027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1 899 529,8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F3F-4004-84DA-B05D9738B0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Лист1!$A$1:$C$1</c:f>
              <c:strCache>
                <c:ptCount val="3"/>
                <c:pt idx="0">
                  <c:v>первоначальный бюджет</c:v>
                </c:pt>
                <c:pt idx="1">
                  <c:v>уточненный бюджет</c:v>
                </c:pt>
                <c:pt idx="2">
                  <c:v>кассовое исполнение</c:v>
                </c:pt>
              </c:strCache>
            </c:strRef>
          </c:cat>
          <c:val>
            <c:numRef>
              <c:f>Лист1!$A$2:$C$2</c:f>
              <c:numCache>
                <c:formatCode>#,##0.00</c:formatCode>
                <c:ptCount val="3"/>
                <c:pt idx="0">
                  <c:v>685029</c:v>
                </c:pt>
                <c:pt idx="1">
                  <c:v>964446.6</c:v>
                </c:pt>
                <c:pt idx="2">
                  <c:v>929579.4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F3F-4004-84DA-B05D9738B0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9502080"/>
        <c:axId val="49509120"/>
        <c:axId val="0"/>
      </c:bar3DChart>
      <c:catAx>
        <c:axId val="49502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 rot="0" vert="horz"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9509120"/>
        <c:crosses val="autoZero"/>
        <c:auto val="1"/>
        <c:lblAlgn val="ctr"/>
        <c:lblOffset val="100"/>
        <c:noMultiLvlLbl val="0"/>
      </c:catAx>
      <c:valAx>
        <c:axId val="49509120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one"/>
        <c:crossAx val="49502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 b="1"/>
      </a:pPr>
      <a:endParaRPr lang="ru-RU"/>
    </a:p>
  </c:tx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6500999471801"/>
          <c:y val="3.9817072913498716E-2"/>
          <c:w val="0.85805365698426461"/>
          <c:h val="0.765921172377853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средства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Лист1!$B$2:$B$6</c:f>
              <c:numCache>
                <c:formatCode>#,##0</c:formatCode>
                <c:ptCount val="5"/>
                <c:pt idx="0">
                  <c:v>4401</c:v>
                </c:pt>
                <c:pt idx="1">
                  <c:v>3333</c:v>
                </c:pt>
                <c:pt idx="2">
                  <c:v>10888</c:v>
                </c:pt>
                <c:pt idx="3" formatCode="General">
                  <c:v>4887</c:v>
                </c:pt>
                <c:pt idx="4" formatCode="General">
                  <c:v>6343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93-412C-8DB0-A5F53BF46E3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средства областного бюджета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Лист1!$C$2:$C$6</c:f>
              <c:numCache>
                <c:formatCode>#,##0</c:formatCode>
                <c:ptCount val="5"/>
                <c:pt idx="0">
                  <c:v>32275</c:v>
                </c:pt>
                <c:pt idx="1">
                  <c:v>28720</c:v>
                </c:pt>
                <c:pt idx="2">
                  <c:v>84561</c:v>
                </c:pt>
                <c:pt idx="3" formatCode="General">
                  <c:v>43977</c:v>
                </c:pt>
                <c:pt idx="4" formatCode="General">
                  <c:v>54564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93-412C-8DB0-A5F53BF46E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04048896"/>
        <c:axId val="104054784"/>
      </c:barChart>
      <c:catAx>
        <c:axId val="10404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4054784"/>
        <c:crosses val="autoZero"/>
        <c:auto val="1"/>
        <c:lblAlgn val="ctr"/>
        <c:lblOffset val="100"/>
        <c:noMultiLvlLbl val="0"/>
      </c:catAx>
      <c:valAx>
        <c:axId val="104054784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0404889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234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994362468031362E-2"/>
          <c:y val="0.10217982914737284"/>
          <c:w val="0.82957399188441383"/>
          <c:h val="0.7954206709236328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 год</c:v>
                </c:pt>
              </c:strCache>
            </c:strRef>
          </c:tx>
          <c:explosion val="21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7A97-43D5-B971-3403072F9F09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7A97-43D5-B971-3403072F9F0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7A97-43D5-B971-3403072F9F09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7A97-43D5-B971-3403072F9F09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7A97-43D5-B971-3403072F9F09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7A97-43D5-B971-3403072F9F09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7A97-43D5-B971-3403072F9F09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7-7A97-43D5-B971-3403072F9F09}"/>
              </c:ext>
            </c:extLst>
          </c:dPt>
          <c:dLbls>
            <c:dLbl>
              <c:idx val="0"/>
              <c:layout>
                <c:manualLayout>
                  <c:x val="-2.8665012419857857E-2"/>
                  <c:y val="-2.5468882932288147E-3"/>
                </c:manualLayout>
              </c:layout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Образование; 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1 316 412; 69,3%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A97-43D5-B971-3403072F9F09}"/>
                </c:ext>
              </c:extLst>
            </c:dLbl>
            <c:dLbl>
              <c:idx val="1"/>
              <c:layout>
                <c:manualLayout>
                  <c:x val="2.1070835949594791E-2"/>
                  <c:y val="-0.39468964391699002"/>
                </c:manualLayout>
              </c:layout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Общегосударственные вопросы; 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193 583; 10,2%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A97-43D5-B971-3403072F9F09}"/>
                </c:ext>
              </c:extLst>
            </c:dLbl>
            <c:dLbl>
              <c:idx val="2"/>
              <c:layout>
                <c:manualLayout>
                  <c:x val="7.1319452289023338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Национальная экономика;  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42 194; 2,2%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A97-43D5-B971-3403072F9F0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Спорт;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 </a:t>
                    </a: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3 122; 0,2%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A97-43D5-B971-3403072F9F09}"/>
                </c:ext>
              </c:extLst>
            </c:dLbl>
            <c:dLbl>
              <c:idx val="5"/>
              <c:layout>
                <c:manualLayout>
                  <c:x val="-9.638825774520618E-2"/>
                  <c:y val="-3.3054392885395641E-2"/>
                </c:manualLayout>
              </c:layout>
              <c:tx>
                <c:rich>
                  <a:bodyPr/>
                  <a:lstStyle/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Межбюджетные трансферты;  </a:t>
                    </a:r>
                  </a:p>
                  <a:p>
                    <a:pPr>
                      <a:defRPr sz="1591" b="0" i="0" u="none" strike="noStrike" baseline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ru-RU" sz="974" b="0" i="0" u="none" strike="noStrike" baseline="0" dirty="0" smtClean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188 988; 9,9%</a:t>
                    </a:r>
                    <a:endParaRPr lang="ru-RU" sz="974" b="0" i="0" u="none" strike="noStrike" baseline="0" dirty="0">
                      <a:solidFill>
                        <a:srgbClr val="000000"/>
                      </a:solidFill>
                      <a:latin typeface="Times New Roman"/>
                      <a:cs typeface="Times New Roman"/>
                    </a:endParaRPr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A97-43D5-B971-3403072F9F09}"/>
                </c:ext>
              </c:extLst>
            </c:dLbl>
            <c:dLbl>
              <c:idx val="6"/>
              <c:layout>
                <c:manualLayout>
                  <c:x val="0"/>
                  <c:y val="-0.40663039071335594"/>
                </c:manualLayout>
              </c:layout>
              <c:tx>
                <c:rich>
                  <a:bodyPr/>
                  <a:lstStyle/>
                  <a:p>
                    <a:pPr>
                      <a:defRPr sz="97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/>
                      <a:t>Социальная политика и здравоохранение; </a:t>
                    </a:r>
                    <a:r>
                      <a:rPr lang="ru-RU" dirty="0" smtClean="0"/>
                      <a:t>33 963; 1,8%</a:t>
                    </a:r>
                    <a:endParaRPr lang="ru-RU" dirty="0"/>
                  </a:p>
                </c:rich>
              </c:tx>
              <c:spPr>
                <a:noFill/>
                <a:ln w="22512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A97-43D5-B971-3403072F9F09}"/>
                </c:ext>
              </c:extLst>
            </c:dLbl>
            <c:dLbl>
              <c:idx val="7"/>
              <c:layout>
                <c:manualLayout>
                  <c:x val="0"/>
                  <c:y val="-0.15993769071549063"/>
                </c:manualLayout>
              </c:layout>
              <c:spPr>
                <a:noFill/>
                <a:ln w="22512">
                  <a:noFill/>
                </a:ln>
              </c:spPr>
              <c:txPr>
                <a:bodyPr/>
                <a:lstStyle/>
                <a:p>
                  <a:pPr>
                    <a:defRPr sz="974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A97-43D5-B971-3403072F9F09}"/>
                </c:ext>
              </c:extLst>
            </c:dLbl>
            <c:spPr>
              <a:noFill/>
              <a:ln w="22512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74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Образование</c:v>
                </c:pt>
                <c:pt idx="1">
                  <c:v>Общегосударственные вопросы</c:v>
                </c:pt>
                <c:pt idx="2">
                  <c:v>Национальная экономика</c:v>
                </c:pt>
                <c:pt idx="3">
                  <c:v>Культура</c:v>
                </c:pt>
                <c:pt idx="4">
                  <c:v>Спорт</c:v>
                </c:pt>
                <c:pt idx="5">
                  <c:v>Межбюджетные трансферты</c:v>
                </c:pt>
                <c:pt idx="6">
                  <c:v>Социальная политика и здравоохранение</c:v>
                </c:pt>
                <c:pt idx="7">
                  <c:v>Прочие</c:v>
                </c:pt>
              </c:strCache>
            </c:strRef>
          </c:cat>
          <c:val>
            <c:numRef>
              <c:f>Лист1!$B$2:$B$9</c:f>
              <c:numCache>
                <c:formatCode>#,##0</c:formatCode>
                <c:ptCount val="8"/>
                <c:pt idx="0">
                  <c:v>1316411.7</c:v>
                </c:pt>
                <c:pt idx="1">
                  <c:v>193582.6</c:v>
                </c:pt>
                <c:pt idx="2">
                  <c:v>42194.400000000001</c:v>
                </c:pt>
                <c:pt idx="3">
                  <c:v>91314.2</c:v>
                </c:pt>
                <c:pt idx="4">
                  <c:v>3121.8</c:v>
                </c:pt>
                <c:pt idx="5">
                  <c:v>188988</c:v>
                </c:pt>
                <c:pt idx="6">
                  <c:v>33963.199999999997</c:v>
                </c:pt>
                <c:pt idx="7">
                  <c:v>29953.9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A97-43D5-B971-3403072F9F0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</c:v>
                </c:pt>
              </c:strCache>
            </c:strRef>
          </c:tx>
          <c:cat>
            <c:strRef>
              <c:f>Лист1!$A$2:$A$9</c:f>
              <c:strCache>
                <c:ptCount val="8"/>
                <c:pt idx="0">
                  <c:v>Образование</c:v>
                </c:pt>
                <c:pt idx="1">
                  <c:v>Общегосударственные вопросы</c:v>
                </c:pt>
                <c:pt idx="2">
                  <c:v>Национальная экономика</c:v>
                </c:pt>
                <c:pt idx="3">
                  <c:v>Культура</c:v>
                </c:pt>
                <c:pt idx="4">
                  <c:v>Спорт</c:v>
                </c:pt>
                <c:pt idx="5">
                  <c:v>Межбюджетные трансферты</c:v>
                </c:pt>
                <c:pt idx="6">
                  <c:v>Социальная политика и здравоохранение</c:v>
                </c:pt>
                <c:pt idx="7">
                  <c:v>Прочие</c:v>
                </c:pt>
              </c:strCache>
            </c:strRef>
          </c:cat>
          <c:val>
            <c:numRef>
              <c:f>Лист1!$C$2:$C$9</c:f>
              <c:numCache>
                <c:formatCode>0.0</c:formatCode>
                <c:ptCount val="8"/>
                <c:pt idx="0">
                  <c:v>69.301976731294232</c:v>
                </c:pt>
                <c:pt idx="1">
                  <c:v>10.19107991883044</c:v>
                </c:pt>
                <c:pt idx="2">
                  <c:v>2.2213076099148328</c:v>
                </c:pt>
                <c:pt idx="3">
                  <c:v>4.8072001818555306</c:v>
                </c:pt>
                <c:pt idx="4">
                  <c:v>0.16434593445177856</c:v>
                </c:pt>
                <c:pt idx="5">
                  <c:v>9.9491990070384784</c:v>
                </c:pt>
                <c:pt idx="6">
                  <c:v>1.7879793199348595</c:v>
                </c:pt>
                <c:pt idx="7">
                  <c:v>1.5769112966798413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24E-4B03-87E0-424B5D02CB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373">
          <a:noFill/>
        </a:ln>
      </c:spPr>
    </c:plotArea>
    <c:plotVisOnly val="1"/>
    <c:dispBlanksAs val="zero"/>
    <c:showDLblsOverMax val="0"/>
  </c:chart>
  <c:txPr>
    <a:bodyPr/>
    <a:lstStyle/>
    <a:p>
      <a:pPr>
        <a:defRPr sz="1593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2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0.99238302502720321"/>
          <c:h val="0.696623972003499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0-2C6D-42ED-9EE0-26500D2C6FCE}"/>
              </c:ext>
            </c:extLst>
          </c:dPt>
          <c:dPt>
            <c:idx val="1"/>
            <c:bubble3D val="0"/>
            <c:explosion val="2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2C6D-42ED-9EE0-26500D2C6FCE}"/>
              </c:ext>
            </c:extLst>
          </c:dPt>
          <c:dPt>
            <c:idx val="2"/>
            <c:bubble3D val="0"/>
            <c:explosion val="14"/>
            <c:extLst>
              <c:ext xmlns:c16="http://schemas.microsoft.com/office/drawing/2014/chart" uri="{C3380CC4-5D6E-409C-BE32-E72D297353CC}">
                <c16:uniqueId val="{00000002-2C6D-42ED-9EE0-26500D2C6FCE}"/>
              </c:ext>
            </c:extLst>
          </c:dPt>
          <c:dPt>
            <c:idx val="3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C6D-42ED-9EE0-26500D2C6FCE}"/>
              </c:ext>
            </c:extLst>
          </c:dPt>
          <c:dPt>
            <c:idx val="5"/>
            <c:bubble3D val="0"/>
            <c:explosion val="16"/>
            <c:spPr>
              <a:solidFill>
                <a:srgbClr val="FF00FF"/>
              </a:solidFill>
            </c:spPr>
            <c:extLst>
              <c:ext xmlns:c16="http://schemas.microsoft.com/office/drawing/2014/chart" uri="{C3380CC4-5D6E-409C-BE32-E72D297353CC}">
                <c16:uniqueId val="{00000005-2C6D-42ED-9EE0-26500D2C6FCE}"/>
              </c:ext>
            </c:extLst>
          </c:dPt>
          <c:dPt>
            <c:idx val="6"/>
            <c:bubble3D val="0"/>
            <c:spPr>
              <a:solidFill>
                <a:srgbClr val="C00000"/>
              </a:solidFill>
            </c:spPr>
            <c:extLst>
              <c:ext xmlns:c16="http://schemas.microsoft.com/office/drawing/2014/chart" uri="{C3380CC4-5D6E-409C-BE32-E72D297353CC}">
                <c16:uniqueId val="{00000006-2C6D-42ED-9EE0-26500D2C6FCE}"/>
              </c:ext>
            </c:extLst>
          </c:dPt>
          <c:dPt>
            <c:idx val="7"/>
            <c:bubble3D val="0"/>
            <c:explosion val="12"/>
            <c:extLst>
              <c:ext xmlns:c16="http://schemas.microsoft.com/office/drawing/2014/chart" uri="{C3380CC4-5D6E-409C-BE32-E72D297353CC}">
                <c16:uniqueId val="{00000007-2C6D-42ED-9EE0-26500D2C6FCE}"/>
              </c:ext>
            </c:extLst>
          </c:dPt>
          <c:dPt>
            <c:idx val="8"/>
            <c:bubble3D val="0"/>
            <c:explosion val="31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8-2C6D-42ED-9EE0-26500D2C6FCE}"/>
              </c:ext>
            </c:extLst>
          </c:dPt>
          <c:dLbls>
            <c:dLbl>
              <c:idx val="0"/>
              <c:layout>
                <c:manualLayout>
                  <c:x val="-0.1560761916080517"/>
                  <c:y val="-5.8566432238949312E-3"/>
                </c:manualLayout>
              </c:layout>
              <c:tx>
                <c:rich>
                  <a:bodyPr/>
                  <a:lstStyle/>
                  <a:p>
                    <a:fld id="{3C28847E-3EC6-424D-A8F8-65AD3ABEDDFF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1195 575; 63%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C6D-42ED-9EE0-26500D2C6FCE}"/>
                </c:ext>
              </c:extLst>
            </c:dLbl>
            <c:dLbl>
              <c:idx val="1"/>
              <c:layout>
                <c:manualLayout>
                  <c:x val="-1.7664456823635176E-3"/>
                  <c:y val="-0.17026154560305021"/>
                </c:manualLayout>
              </c:layout>
              <c:tx>
                <c:rich>
                  <a:bodyPr/>
                  <a:lstStyle/>
                  <a:p>
                    <a:fld id="{68AF62F0-6BDB-4C48-AF79-3E8CB3095E32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99 364; </a:t>
                    </a:r>
                    <a:fld id="{D4F2F633-EF7D-4630-A78E-88A8EC50717A}" type="PERCENTAGE">
                      <a:rPr lang="ru-RU" baseline="0"/>
                      <a:pPr/>
                      <a:t>[ПРОЦЕНТ]</a:t>
                    </a:fld>
                    <a:endParaRPr lang="ru-RU" baseline="0" dirty="0" smtClean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C6D-42ED-9EE0-26500D2C6FCE}"/>
                </c:ext>
              </c:extLst>
            </c:dLbl>
            <c:dLbl>
              <c:idx val="2"/>
              <c:layout>
                <c:manualLayout>
                  <c:x val="-3.3234506542262135E-2"/>
                  <c:y val="-1.7047263685369757E-2"/>
                </c:manualLayout>
              </c:layout>
              <c:tx>
                <c:rich>
                  <a:bodyPr/>
                  <a:lstStyle/>
                  <a:p>
                    <a:fld id="{69774B7E-CDA8-4F47-B2B1-AA183E3579AF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30 662; 2%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C6D-42ED-9EE0-26500D2C6FCE}"/>
                </c:ext>
              </c:extLst>
            </c:dLbl>
            <c:dLbl>
              <c:idx val="3"/>
              <c:layout>
                <c:manualLayout>
                  <c:x val="-2.0000914254368424E-2"/>
                  <c:y val="0.12973425196850391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6D-42ED-9EE0-26500D2C6FCE}"/>
                </c:ext>
              </c:extLst>
            </c:dLbl>
            <c:dLbl>
              <c:idx val="4"/>
              <c:layout>
                <c:manualLayout>
                  <c:x val="-4.3339290216797111E-2"/>
                  <c:y val="1.5773629185061222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535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99" b="0" dirty="0">
                        <a:latin typeface="Times New Roman" pitchFamily="18" charset="0"/>
                        <a:cs typeface="Times New Roman" pitchFamily="18" charset="0"/>
                      </a:rPr>
                      <a:t>Прочие расходы; </a:t>
                    </a:r>
                  </a:p>
                  <a:p>
                    <a:pPr>
                      <a:defRPr sz="1535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99" b="0" dirty="0" smtClean="0">
                        <a:latin typeface="Times New Roman" pitchFamily="18" charset="0"/>
                        <a:cs typeface="Times New Roman" pitchFamily="18" charset="0"/>
                      </a:rPr>
                      <a:t>55 526; 5%</a:t>
                    </a:r>
                    <a:endParaRPr lang="ru-RU" dirty="0"/>
                  </a:p>
                </c:rich>
              </c:tx>
              <c:spPr>
                <a:noFill/>
                <a:ln w="30011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C6D-42ED-9EE0-26500D2C6FCE}"/>
                </c:ext>
              </c:extLst>
            </c:dLbl>
            <c:dLbl>
              <c:idx val="5"/>
              <c:layout>
                <c:manualLayout>
                  <c:x val="0.11474688278350277"/>
                  <c:y val="8.2200552886964026E-2"/>
                </c:manualLayout>
              </c:layout>
              <c:tx>
                <c:rich>
                  <a:bodyPr/>
                  <a:lstStyle/>
                  <a:p>
                    <a:fld id="{B1ADCDB8-2939-41C7-9DE2-35729CBBE8D6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74 268; 4%</a:t>
                    </a:r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C6D-42ED-9EE0-26500D2C6FCE}"/>
                </c:ext>
              </c:extLst>
            </c:dLbl>
            <c:dLbl>
              <c:idx val="6"/>
              <c:layout>
                <c:manualLayout>
                  <c:x val="2.8305497832999808E-3"/>
                  <c:y val="0.10823098293057073"/>
                </c:manualLayout>
              </c:layout>
              <c:tx>
                <c:rich>
                  <a:bodyPr/>
                  <a:lstStyle/>
                  <a:p>
                    <a:fld id="{588C27AA-613F-4DA7-9209-457F6DBA41C1}" type="CATEGORYNAME">
                      <a:rPr lang="ru-RU"/>
                      <a:pPr/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82 107; </a:t>
                    </a:r>
                    <a:fld id="{8136B4BD-71C5-4177-8FAC-8B6E0666DBEA}" type="PERCENTAGE">
                      <a:rPr lang="ru-RU" baseline="0"/>
                      <a:pPr/>
                      <a:t>[ПРОЦЕНТ]</a:t>
                    </a:fld>
                    <a:endParaRPr lang="ru-RU" baseline="0" dirty="0" smtClean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2C6D-42ED-9EE0-26500D2C6FCE}"/>
                </c:ext>
              </c:extLst>
            </c:dLbl>
            <c:dLbl>
              <c:idx val="7"/>
              <c:layout>
                <c:manualLayout>
                  <c:x val="-2.8215940960729213E-2"/>
                  <c:y val="-2.354668329057220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99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fld id="{13920BCD-C7D6-4E55-860A-19E83AB77883}" type="CATEGORYNAME">
                      <a:rPr lang="ru-RU"/>
                      <a:pPr>
                        <a:defRPr sz="1299" b="0" i="0" baseline="0">
                          <a:latin typeface="Times New Roman" pitchFamily="18" charset="0"/>
                          <a:cs typeface="Times New Roman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; </a:t>
                    </a:r>
                    <a:r>
                      <a:rPr lang="ru-RU" baseline="0" dirty="0" smtClean="0"/>
                      <a:t>25 740; </a:t>
                    </a:r>
                    <a:fld id="{0296A03F-8231-4B52-B91E-89C9CBA4760D}" type="PERCENTAGE">
                      <a:rPr lang="ru-RU" baseline="0"/>
                      <a:pPr>
                        <a:defRPr sz="1299" b="0" i="0" baseline="0">
                          <a:latin typeface="Times New Roman" pitchFamily="18" charset="0"/>
                          <a:cs typeface="Times New Roman" pitchFamily="18" charset="0"/>
                        </a:defRPr>
                      </a:pPr>
                      <a:t>[ПРОЦЕНТ]</a:t>
                    </a:fld>
                    <a:endParaRPr lang="ru-RU" baseline="0" dirty="0" smtClean="0"/>
                  </a:p>
                </c:rich>
              </c:tx>
              <c:spPr>
                <a:noFill/>
                <a:ln w="30011">
                  <a:noFill/>
                </a:ln>
              </c:spPr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C6D-42ED-9EE0-26500D2C6FCE}"/>
                </c:ext>
              </c:extLst>
            </c:dLbl>
            <c:dLbl>
              <c:idx val="8"/>
              <c:layout>
                <c:manualLayout>
                  <c:x val="0"/>
                  <c:y val="-0.22672086194075369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535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99" b="0" dirty="0">
                        <a:latin typeface="Times New Roman" pitchFamily="18" charset="0"/>
                        <a:cs typeface="Times New Roman" pitchFamily="18" charset="0"/>
                      </a:rPr>
                      <a:t>Межбюджетные трансферты; </a:t>
                    </a:r>
                  </a:p>
                  <a:p>
                    <a:pPr>
                      <a:defRPr sz="1535" b="0" i="0" baseline="0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299" b="0" dirty="0" smtClean="0">
                        <a:latin typeface="Times New Roman" pitchFamily="18" charset="0"/>
                        <a:cs typeface="Times New Roman" pitchFamily="18" charset="0"/>
                      </a:rPr>
                      <a:t>190 021; 10%</a:t>
                    </a:r>
                    <a:endParaRPr lang="ru-RU" dirty="0"/>
                  </a:p>
                </c:rich>
              </c:tx>
              <c:spPr>
                <a:noFill/>
                <a:ln w="30011">
                  <a:noFill/>
                </a:ln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C6D-42ED-9EE0-26500D2C6FCE}"/>
                </c:ext>
              </c:extLst>
            </c:dLbl>
            <c:dLbl>
              <c:idx val="9"/>
              <c:layout>
                <c:manualLayout>
                  <c:x val="6.4402699013786831E-4"/>
                  <c:y val="-0.32078885174374744"/>
                </c:manualLayout>
              </c:layout>
              <c:tx>
                <c:rich>
                  <a:bodyPr/>
                  <a:lstStyle/>
                  <a:p>
                    <a:r>
                      <a:rPr lang="ru-RU" sz="1299" b="0" baseline="0" dirty="0">
                        <a:latin typeface="Times New Roman" pitchFamily="18" charset="0"/>
                        <a:cs typeface="Times New Roman" pitchFamily="18" charset="0"/>
                      </a:rPr>
                      <a:t>М</a:t>
                    </a:r>
                    <a:r>
                      <a:rPr lang="ru-RU" sz="1299" b="0" dirty="0">
                        <a:latin typeface="Times New Roman" pitchFamily="18" charset="0"/>
                        <a:cs typeface="Times New Roman" pitchFamily="18" charset="0"/>
                      </a:rPr>
                      <a:t>ежбюджетные трансферты; 102174</a:t>
                    </a:r>
                    <a:r>
                      <a:rPr lang="ru-RU" sz="1299" b="0" dirty="0" smtClean="0">
                        <a:latin typeface="Times New Roman" pitchFamily="18" charset="0"/>
                        <a:cs typeface="Times New Roman" pitchFamily="18" charset="0"/>
                      </a:rPr>
                      <a:t> тыс.руб.; 9</a:t>
                    </a:r>
                    <a:r>
                      <a:rPr lang="ru-RU" sz="1299" b="0" dirty="0">
                        <a:latin typeface="Times New Roman" pitchFamily="18" charset="0"/>
                        <a:cs typeface="Times New Roman" pitchFamily="18" charset="0"/>
                      </a:rPr>
                      <a:t>%</a:t>
                    </a:r>
                    <a:endParaRPr lang="ru-RU" dirty="0"/>
                  </a:p>
                </c:rich>
              </c:tx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C6D-42ED-9EE0-26500D2C6FCE}"/>
                </c:ext>
              </c:extLst>
            </c:dLbl>
            <c:dLbl>
              <c:idx val="10"/>
              <c:layout>
                <c:manualLayout>
                  <c:x val="6.9554683124580928E-4"/>
                  <c:y val="-0.13524363093855368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C6D-42ED-9EE0-26500D2C6FCE}"/>
                </c:ext>
              </c:extLst>
            </c:dLbl>
            <c:dLbl>
              <c:idx val="12"/>
              <c:layout>
                <c:manualLayout>
                  <c:x val="7.4179298783087993E-6"/>
                  <c:y val="-0.20944588407925907"/>
                </c:manualLayout>
              </c:layout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C6D-42ED-9EE0-26500D2C6FCE}"/>
                </c:ext>
              </c:extLst>
            </c:dLbl>
            <c:spPr>
              <a:noFill/>
              <a:ln w="30011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99" b="0" i="0" baseline="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1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Заработная плата и начисления на нее</c:v>
                </c:pt>
                <c:pt idx="1">
                  <c:v>Коммунальные расходы</c:v>
                </c:pt>
                <c:pt idx="2">
                  <c:v>Выплаты социального характера</c:v>
                </c:pt>
                <c:pt idx="3">
                  <c:v>Услуги, работы по содержанию имущества</c:v>
                </c:pt>
                <c:pt idx="4">
                  <c:v>Прочие расходы</c:v>
                </c:pt>
                <c:pt idx="5">
                  <c:v>Приобретение основных средств</c:v>
                </c:pt>
                <c:pt idx="6">
                  <c:v>Приобретение материальных запасов</c:v>
                </c:pt>
                <c:pt idx="7">
                  <c:v>Субсидии юридическим лицам</c:v>
                </c:pt>
                <c:pt idx="8">
                  <c:v>Межбюджетные трансферты</c:v>
                </c:pt>
              </c:strCache>
            </c:strRef>
          </c:cat>
          <c:val>
            <c:numRef>
              <c:f>Лист1!$B$2:$B$10</c:f>
              <c:numCache>
                <c:formatCode>#,##0</c:formatCode>
                <c:ptCount val="9"/>
                <c:pt idx="0">
                  <c:v>1111636</c:v>
                </c:pt>
                <c:pt idx="1">
                  <c:v>89648</c:v>
                </c:pt>
                <c:pt idx="2">
                  <c:v>22363</c:v>
                </c:pt>
                <c:pt idx="3">
                  <c:v>154243</c:v>
                </c:pt>
                <c:pt idx="4">
                  <c:v>58541</c:v>
                </c:pt>
                <c:pt idx="5">
                  <c:v>158651</c:v>
                </c:pt>
                <c:pt idx="6">
                  <c:v>80808</c:v>
                </c:pt>
                <c:pt idx="7">
                  <c:v>23311</c:v>
                </c:pt>
                <c:pt idx="8">
                  <c:v>141220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C6D-42ED-9EE0-26500D2C6F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3110">
          <a:noFill/>
        </a:ln>
      </c:spPr>
    </c:plotArea>
    <c:plotVisOnly val="1"/>
    <c:dispBlanksAs val="zero"/>
    <c:showDLblsOverMax val="0"/>
  </c:chart>
  <c:txPr>
    <a:bodyPr/>
    <a:lstStyle/>
    <a:p>
      <a:pPr>
        <a:defRPr sz="2127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4-18T13:53:50.984" idx="1">
    <p:pos x="6096" y="827"/>
    <p:text/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image" Target="../media/image5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5EBA30-69D5-461B-9483-187B1BE8BE81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6B8092-9E19-4D01-82D1-B85AB39DC705}">
      <dgm:prSet phldrT="[Текст]" custT="1"/>
      <dgm:spPr/>
      <dgm:t>
        <a:bodyPr/>
        <a:lstStyle/>
        <a:p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открытие «Года семьи»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3ADEA4F-CDE8-433B-81F4-40D187261430}" type="parTrans" cxnId="{8978F2A9-7909-4B54-9DFF-60F36282387A}">
      <dgm:prSet/>
      <dgm:spPr/>
      <dgm:t>
        <a:bodyPr/>
        <a:lstStyle/>
        <a:p>
          <a:endParaRPr lang="ru-RU"/>
        </a:p>
      </dgm:t>
    </dgm:pt>
    <dgm:pt modelId="{89DF70EF-F28F-43D3-913F-31BD60B8B0EF}" type="sibTrans" cxnId="{8978F2A9-7909-4B54-9DFF-60F36282387A}">
      <dgm:prSet/>
      <dgm:spPr/>
      <dgm:t>
        <a:bodyPr/>
        <a:lstStyle/>
        <a:p>
          <a:endParaRPr lang="ru-RU"/>
        </a:p>
      </dgm:t>
    </dgm:pt>
    <dgm:pt modelId="{B159A2D4-D686-4CD4-AE90-87F41D9D82DF}">
      <dgm:prSet phldrT="[Текст]" custT="1"/>
      <dgm:spPr/>
      <dgm:t>
        <a:bodyPr/>
        <a:lstStyle/>
        <a:p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спектакль «Свадьба» Народный театр «Современник»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81F929D-0331-419A-8EB5-A93C077328C9}" type="parTrans" cxnId="{C086B527-2F20-464B-B5D6-6EC5E4DC91FF}">
      <dgm:prSet/>
      <dgm:spPr/>
      <dgm:t>
        <a:bodyPr/>
        <a:lstStyle/>
        <a:p>
          <a:endParaRPr lang="ru-RU"/>
        </a:p>
      </dgm:t>
    </dgm:pt>
    <dgm:pt modelId="{B8B6DB49-7D6E-4DF3-A18C-CFFDB948F84B}" type="sibTrans" cxnId="{C086B527-2F20-464B-B5D6-6EC5E4DC91FF}">
      <dgm:prSet/>
      <dgm:spPr/>
      <dgm:t>
        <a:bodyPr/>
        <a:lstStyle/>
        <a:p>
          <a:endParaRPr lang="ru-RU"/>
        </a:p>
      </dgm:t>
    </dgm:pt>
    <dgm:pt modelId="{203E0C59-A35F-4093-9B9B-BB199E2ADBC5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концертная театрализованная программа</a:t>
          </a:r>
        </a:p>
        <a:p>
          <a:pPr>
            <a:spcAft>
              <a:spcPts val="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«Живая память»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48DB647C-8EF6-4A4A-86E9-358647F544E3}" type="parTrans" cxnId="{A94362D4-CF43-4F1C-B578-17550ACBEE02}">
      <dgm:prSet/>
      <dgm:spPr/>
      <dgm:t>
        <a:bodyPr/>
        <a:lstStyle/>
        <a:p>
          <a:endParaRPr lang="ru-RU"/>
        </a:p>
      </dgm:t>
    </dgm:pt>
    <dgm:pt modelId="{3A6C04FB-24C9-4B88-8158-567D71760C31}" type="sibTrans" cxnId="{A94362D4-CF43-4F1C-B578-17550ACBEE02}">
      <dgm:prSet/>
      <dgm:spPr/>
      <dgm:t>
        <a:bodyPr/>
        <a:lstStyle/>
        <a:p>
          <a:endParaRPr lang="ru-RU"/>
        </a:p>
      </dgm:t>
    </dgm:pt>
    <dgm:pt modelId="{9722F934-E4DC-451E-8DE7-62C668053C08}" type="pres">
      <dgm:prSet presAssocID="{E55EBA30-69D5-461B-9483-187B1BE8BE8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770E0FE-C3ED-474C-98DB-38BE2D35AFB8}" type="pres">
      <dgm:prSet presAssocID="{5E6B8092-9E19-4D01-82D1-B85AB39DC705}" presName="compNode" presStyleCnt="0"/>
      <dgm:spPr/>
    </dgm:pt>
    <dgm:pt modelId="{0015E81E-E61F-4C36-91F6-448853D5A715}" type="pres">
      <dgm:prSet presAssocID="{5E6B8092-9E19-4D01-82D1-B85AB39DC705}" presName="pict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3227E98-FAD1-4401-B171-FEB27E4B2651}" type="pres">
      <dgm:prSet presAssocID="{5E6B8092-9E19-4D01-82D1-B85AB39DC705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7A2A6C-1E3A-4FC0-958C-017959DE2691}" type="pres">
      <dgm:prSet presAssocID="{89DF70EF-F28F-43D3-913F-31BD60B8B0E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1909491-9666-44B7-84BC-DC47334035AF}" type="pres">
      <dgm:prSet presAssocID="{B159A2D4-D686-4CD4-AE90-87F41D9D82DF}" presName="compNode" presStyleCnt="0"/>
      <dgm:spPr/>
    </dgm:pt>
    <dgm:pt modelId="{53B733F7-51B3-4A5D-8208-D01C3269CBB0}" type="pres">
      <dgm:prSet presAssocID="{B159A2D4-D686-4CD4-AE90-87F41D9D82DF}" presName="pictRect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E45CAB4A-10AC-45CB-B82B-6AA4DA2D315E}" type="pres">
      <dgm:prSet presAssocID="{B159A2D4-D686-4CD4-AE90-87F41D9D82DF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D07BC1-1DF8-4F60-8E16-F9E9132E9D2B}" type="pres">
      <dgm:prSet presAssocID="{B8B6DB49-7D6E-4DF3-A18C-CFFDB948F84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FBFCD6A-C120-49E2-A6F1-459A071BF2FC}" type="pres">
      <dgm:prSet presAssocID="{203E0C59-A35F-4093-9B9B-BB199E2ADBC5}" presName="compNode" presStyleCnt="0"/>
      <dgm:spPr/>
    </dgm:pt>
    <dgm:pt modelId="{36FE1CBE-D0A6-43CE-8F57-F19BE7F9A2AB}" type="pres">
      <dgm:prSet presAssocID="{203E0C59-A35F-4093-9B9B-BB199E2ADBC5}" presName="pictRect" presStyleLbl="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90DFFE3-1FE9-4CD5-B476-BEE27C366F29}" type="pres">
      <dgm:prSet presAssocID="{203E0C59-A35F-4093-9B9B-BB199E2ADBC5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F3BB39-088F-486F-B6BC-D0E027CF280C}" type="presOf" srcId="{203E0C59-A35F-4093-9B9B-BB199E2ADBC5}" destId="{C90DFFE3-1FE9-4CD5-B476-BEE27C366F29}" srcOrd="0" destOrd="0" presId="urn:microsoft.com/office/officeart/2005/8/layout/pList1"/>
    <dgm:cxn modelId="{8978F2A9-7909-4B54-9DFF-60F36282387A}" srcId="{E55EBA30-69D5-461B-9483-187B1BE8BE81}" destId="{5E6B8092-9E19-4D01-82D1-B85AB39DC705}" srcOrd="0" destOrd="0" parTransId="{A3ADEA4F-CDE8-433B-81F4-40D187261430}" sibTransId="{89DF70EF-F28F-43D3-913F-31BD60B8B0EF}"/>
    <dgm:cxn modelId="{C086B527-2F20-464B-B5D6-6EC5E4DC91FF}" srcId="{E55EBA30-69D5-461B-9483-187B1BE8BE81}" destId="{B159A2D4-D686-4CD4-AE90-87F41D9D82DF}" srcOrd="1" destOrd="0" parTransId="{281F929D-0331-419A-8EB5-A93C077328C9}" sibTransId="{B8B6DB49-7D6E-4DF3-A18C-CFFDB948F84B}"/>
    <dgm:cxn modelId="{4E41932F-E99D-45F8-8C16-E57CCD5BD6FC}" type="presOf" srcId="{B159A2D4-D686-4CD4-AE90-87F41D9D82DF}" destId="{E45CAB4A-10AC-45CB-B82B-6AA4DA2D315E}" srcOrd="0" destOrd="0" presId="urn:microsoft.com/office/officeart/2005/8/layout/pList1"/>
    <dgm:cxn modelId="{5549EDD9-88E7-4242-AA7C-BF32D721F55A}" type="presOf" srcId="{5E6B8092-9E19-4D01-82D1-B85AB39DC705}" destId="{D3227E98-FAD1-4401-B171-FEB27E4B2651}" srcOrd="0" destOrd="0" presId="urn:microsoft.com/office/officeart/2005/8/layout/pList1"/>
    <dgm:cxn modelId="{64370193-9DB7-49BA-B808-CC419BD2E591}" type="presOf" srcId="{B8B6DB49-7D6E-4DF3-A18C-CFFDB948F84B}" destId="{A6D07BC1-1DF8-4F60-8E16-F9E9132E9D2B}" srcOrd="0" destOrd="0" presId="urn:microsoft.com/office/officeart/2005/8/layout/pList1"/>
    <dgm:cxn modelId="{A94362D4-CF43-4F1C-B578-17550ACBEE02}" srcId="{E55EBA30-69D5-461B-9483-187B1BE8BE81}" destId="{203E0C59-A35F-4093-9B9B-BB199E2ADBC5}" srcOrd="2" destOrd="0" parTransId="{48DB647C-8EF6-4A4A-86E9-358647F544E3}" sibTransId="{3A6C04FB-24C9-4B88-8158-567D71760C31}"/>
    <dgm:cxn modelId="{8091009F-0F6E-4003-BE04-F2C8D8F2B8AA}" type="presOf" srcId="{E55EBA30-69D5-461B-9483-187B1BE8BE81}" destId="{9722F934-E4DC-451E-8DE7-62C668053C08}" srcOrd="0" destOrd="0" presId="urn:microsoft.com/office/officeart/2005/8/layout/pList1"/>
    <dgm:cxn modelId="{36E04CDD-2AA6-4F76-9899-51A305B83E55}" type="presOf" srcId="{89DF70EF-F28F-43D3-913F-31BD60B8B0EF}" destId="{2E7A2A6C-1E3A-4FC0-958C-017959DE2691}" srcOrd="0" destOrd="0" presId="urn:microsoft.com/office/officeart/2005/8/layout/pList1"/>
    <dgm:cxn modelId="{7EE97844-3AC6-47C5-9B57-6AC491926A03}" type="presParOf" srcId="{9722F934-E4DC-451E-8DE7-62C668053C08}" destId="{6770E0FE-C3ED-474C-98DB-38BE2D35AFB8}" srcOrd="0" destOrd="0" presId="urn:microsoft.com/office/officeart/2005/8/layout/pList1"/>
    <dgm:cxn modelId="{6269DB9E-CA87-4104-B0E6-47ADB322B08B}" type="presParOf" srcId="{6770E0FE-C3ED-474C-98DB-38BE2D35AFB8}" destId="{0015E81E-E61F-4C36-91F6-448853D5A715}" srcOrd="0" destOrd="0" presId="urn:microsoft.com/office/officeart/2005/8/layout/pList1"/>
    <dgm:cxn modelId="{D9F91915-50C3-476C-A57E-73D109361EDC}" type="presParOf" srcId="{6770E0FE-C3ED-474C-98DB-38BE2D35AFB8}" destId="{D3227E98-FAD1-4401-B171-FEB27E4B2651}" srcOrd="1" destOrd="0" presId="urn:microsoft.com/office/officeart/2005/8/layout/pList1"/>
    <dgm:cxn modelId="{35FE9592-C6B0-414C-B8E0-3FC125E39499}" type="presParOf" srcId="{9722F934-E4DC-451E-8DE7-62C668053C08}" destId="{2E7A2A6C-1E3A-4FC0-958C-017959DE2691}" srcOrd="1" destOrd="0" presId="urn:microsoft.com/office/officeart/2005/8/layout/pList1"/>
    <dgm:cxn modelId="{394F4673-417D-4150-8AA5-051FB52D1A35}" type="presParOf" srcId="{9722F934-E4DC-451E-8DE7-62C668053C08}" destId="{31909491-9666-44B7-84BC-DC47334035AF}" srcOrd="2" destOrd="0" presId="urn:microsoft.com/office/officeart/2005/8/layout/pList1"/>
    <dgm:cxn modelId="{CF8B3A2D-CB5F-44AC-830D-D721D7B150DB}" type="presParOf" srcId="{31909491-9666-44B7-84BC-DC47334035AF}" destId="{53B733F7-51B3-4A5D-8208-D01C3269CBB0}" srcOrd="0" destOrd="0" presId="urn:microsoft.com/office/officeart/2005/8/layout/pList1"/>
    <dgm:cxn modelId="{6563909E-D14E-4723-AF7A-3650CF7A129C}" type="presParOf" srcId="{31909491-9666-44B7-84BC-DC47334035AF}" destId="{E45CAB4A-10AC-45CB-B82B-6AA4DA2D315E}" srcOrd="1" destOrd="0" presId="urn:microsoft.com/office/officeart/2005/8/layout/pList1"/>
    <dgm:cxn modelId="{4ADBBADF-63DD-4D31-B7CA-9220036706D4}" type="presParOf" srcId="{9722F934-E4DC-451E-8DE7-62C668053C08}" destId="{A6D07BC1-1DF8-4F60-8E16-F9E9132E9D2B}" srcOrd="3" destOrd="0" presId="urn:microsoft.com/office/officeart/2005/8/layout/pList1"/>
    <dgm:cxn modelId="{913BDE6D-B878-4EF3-870B-83FF0661FD80}" type="presParOf" srcId="{9722F934-E4DC-451E-8DE7-62C668053C08}" destId="{4FBFCD6A-C120-49E2-A6F1-459A071BF2FC}" srcOrd="4" destOrd="0" presId="urn:microsoft.com/office/officeart/2005/8/layout/pList1"/>
    <dgm:cxn modelId="{B3C75598-8D8E-4A37-88B8-AE4EA19DD8D1}" type="presParOf" srcId="{4FBFCD6A-C120-49E2-A6F1-459A071BF2FC}" destId="{36FE1CBE-D0A6-43CE-8F57-F19BE7F9A2AB}" srcOrd="0" destOrd="0" presId="urn:microsoft.com/office/officeart/2005/8/layout/pList1"/>
    <dgm:cxn modelId="{9D11DDC8-33BB-4CA3-8FBE-6884AA736B4A}" type="presParOf" srcId="{4FBFCD6A-C120-49E2-A6F1-459A071BF2FC}" destId="{C90DFFE3-1FE9-4CD5-B476-BEE27C366F29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07B02E-4C48-43BA-B23C-8FA2F0F04722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F20DFB-D8E5-4619-8F4D-030E948271E5}">
      <dgm:prSet phldrT="[Текст]" custT="1"/>
      <dgm:spPr/>
      <dgm:t>
        <a:bodyPr/>
        <a:lstStyle/>
        <a:p>
          <a:endParaRPr lang="ru-RU" sz="16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турнир по шашкам и шахматам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68B0F50-29BB-4931-9D3D-74C020C472E1}" type="parTrans" cxnId="{15DBB1D6-030E-4A8E-BE05-1B2981FA51D6}">
      <dgm:prSet/>
      <dgm:spPr/>
      <dgm:t>
        <a:bodyPr/>
        <a:lstStyle/>
        <a:p>
          <a:endParaRPr lang="ru-RU"/>
        </a:p>
      </dgm:t>
    </dgm:pt>
    <dgm:pt modelId="{067D9C18-C529-4E44-A8E1-A3C837626C76}" type="sibTrans" cxnId="{15DBB1D6-030E-4A8E-BE05-1B2981FA51D6}">
      <dgm:prSet/>
      <dgm:spPr/>
      <dgm:t>
        <a:bodyPr/>
        <a:lstStyle/>
        <a:p>
          <a:endParaRPr lang="ru-RU"/>
        </a:p>
      </dgm:t>
    </dgm:pt>
    <dgm:pt modelId="{96E2ED83-1143-4095-B666-EF7B60EFF720}">
      <dgm:prSet phldrT="[Текст]" custT="1"/>
      <dgm:spPr/>
      <dgm:t>
        <a:bodyPr/>
        <a:lstStyle/>
        <a:p>
          <a:endParaRPr lang="ru-RU" sz="16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мини-футбол</a:t>
          </a:r>
        </a:p>
        <a:p>
          <a:endParaRPr lang="ru-RU" sz="1600" kern="1200" dirty="0"/>
        </a:p>
      </dgm:t>
    </dgm:pt>
    <dgm:pt modelId="{27A02F32-7556-484B-8C63-212A9592CED3}" type="parTrans" cxnId="{70093723-4BB7-4E34-B62B-D2024B0E21CE}">
      <dgm:prSet/>
      <dgm:spPr/>
      <dgm:t>
        <a:bodyPr/>
        <a:lstStyle/>
        <a:p>
          <a:endParaRPr lang="ru-RU"/>
        </a:p>
      </dgm:t>
    </dgm:pt>
    <dgm:pt modelId="{ACB6D0AE-3A55-4C3D-9B10-510267B6C522}" type="sibTrans" cxnId="{70093723-4BB7-4E34-B62B-D2024B0E21CE}">
      <dgm:prSet/>
      <dgm:spPr/>
      <dgm:t>
        <a:bodyPr/>
        <a:lstStyle/>
        <a:p>
          <a:endParaRPr lang="ru-RU"/>
        </a:p>
      </dgm:t>
    </dgm:pt>
    <dgm:pt modelId="{0C78A1C0-8D92-4556-ABC2-BF11B31CE9B3}">
      <dgm:prSet phldrT="[Текст]" custT="1"/>
      <dgm:spPr/>
      <dgm:t>
        <a:bodyPr/>
        <a:lstStyle/>
        <a:p>
          <a:endParaRPr lang="ru-RU" sz="18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военно-патриотическая игра «Зарница»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0489C6F-986C-4BC0-9E9B-673ED1CBCD10}" type="parTrans" cxnId="{3445A6F6-5289-4F9B-8C43-97D6C45EFC95}">
      <dgm:prSet/>
      <dgm:spPr/>
      <dgm:t>
        <a:bodyPr/>
        <a:lstStyle/>
        <a:p>
          <a:endParaRPr lang="ru-RU"/>
        </a:p>
      </dgm:t>
    </dgm:pt>
    <dgm:pt modelId="{25D0DF95-A272-46C3-9F3F-38AF90154A62}" type="sibTrans" cxnId="{3445A6F6-5289-4F9B-8C43-97D6C45EFC95}">
      <dgm:prSet/>
      <dgm:spPr/>
      <dgm:t>
        <a:bodyPr/>
        <a:lstStyle/>
        <a:p>
          <a:endParaRPr lang="ru-RU"/>
        </a:p>
      </dgm:t>
    </dgm:pt>
    <dgm:pt modelId="{4ACDAF36-3547-4AA0-A189-CC96D1082A8E}" type="pres">
      <dgm:prSet presAssocID="{EF07B02E-4C48-43BA-B23C-8FA2F0F0472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398D87-CDA4-40ED-B787-2FB5079F281F}" type="pres">
      <dgm:prSet presAssocID="{96F20DFB-D8E5-4619-8F4D-030E948271E5}" presName="compNode" presStyleCnt="0"/>
      <dgm:spPr/>
    </dgm:pt>
    <dgm:pt modelId="{3A0A3ED6-173F-48E1-873D-93C1449C8725}" type="pres">
      <dgm:prSet presAssocID="{96F20DFB-D8E5-4619-8F4D-030E948271E5}" presName="pict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  <dgm:t>
        <a:bodyPr/>
        <a:lstStyle/>
        <a:p>
          <a:endParaRPr lang="ru-RU"/>
        </a:p>
      </dgm:t>
    </dgm:pt>
    <dgm:pt modelId="{710AFD20-251B-41A8-8712-E89394DBC08F}" type="pres">
      <dgm:prSet presAssocID="{96F20DFB-D8E5-4619-8F4D-030E948271E5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2CD2C-9D5E-401F-AB1A-55444939BCE2}" type="pres">
      <dgm:prSet presAssocID="{067D9C18-C529-4E44-A8E1-A3C837626C7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052F5D8-62E6-4CD4-A5E1-877F83DA71B3}" type="pres">
      <dgm:prSet presAssocID="{96E2ED83-1143-4095-B666-EF7B60EFF720}" presName="compNode" presStyleCnt="0"/>
      <dgm:spPr/>
    </dgm:pt>
    <dgm:pt modelId="{4C1751BC-0B70-40E1-B7DB-6D1E85050077}" type="pres">
      <dgm:prSet presAssocID="{96E2ED83-1143-4095-B666-EF7B60EFF720}" presName="pictRect" presStyleLbl="nod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14797F23-2B6B-41F3-97A7-079D8B609FF2}" type="pres">
      <dgm:prSet presAssocID="{96E2ED83-1143-4095-B666-EF7B60EFF720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EC69C-682D-4CE4-BBA6-A6BDACB1C732}" type="pres">
      <dgm:prSet presAssocID="{ACB6D0AE-3A55-4C3D-9B10-510267B6C52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62650EA-D238-4FF1-9B45-2DF7D77981BE}" type="pres">
      <dgm:prSet presAssocID="{0C78A1C0-8D92-4556-ABC2-BF11B31CE9B3}" presName="compNode" presStyleCnt="0"/>
      <dgm:spPr/>
    </dgm:pt>
    <dgm:pt modelId="{DD43FF57-F611-43A2-A4D7-4D7AE5EA097C}" type="pres">
      <dgm:prSet presAssocID="{0C78A1C0-8D92-4556-ABC2-BF11B31CE9B3}" presName="pictRect" presStyleLbl="nod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ru-RU"/>
        </a:p>
      </dgm:t>
    </dgm:pt>
    <dgm:pt modelId="{403689FF-9CCE-41A6-B77A-B348F9B8936B}" type="pres">
      <dgm:prSet presAssocID="{0C78A1C0-8D92-4556-ABC2-BF11B31CE9B3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4AD494-6157-40FF-8C1E-68D9AE2DE991}" type="presOf" srcId="{067D9C18-C529-4E44-A8E1-A3C837626C76}" destId="{8B62CD2C-9D5E-401F-AB1A-55444939BCE2}" srcOrd="0" destOrd="0" presId="urn:microsoft.com/office/officeart/2005/8/layout/pList1"/>
    <dgm:cxn modelId="{15DBB1D6-030E-4A8E-BE05-1B2981FA51D6}" srcId="{EF07B02E-4C48-43BA-B23C-8FA2F0F04722}" destId="{96F20DFB-D8E5-4619-8F4D-030E948271E5}" srcOrd="0" destOrd="0" parTransId="{968B0F50-29BB-4931-9D3D-74C020C472E1}" sibTransId="{067D9C18-C529-4E44-A8E1-A3C837626C76}"/>
    <dgm:cxn modelId="{70093723-4BB7-4E34-B62B-D2024B0E21CE}" srcId="{EF07B02E-4C48-43BA-B23C-8FA2F0F04722}" destId="{96E2ED83-1143-4095-B666-EF7B60EFF720}" srcOrd="1" destOrd="0" parTransId="{27A02F32-7556-484B-8C63-212A9592CED3}" sibTransId="{ACB6D0AE-3A55-4C3D-9B10-510267B6C522}"/>
    <dgm:cxn modelId="{88596105-4CBA-4108-AD5C-BF03EFDFB8BF}" type="presOf" srcId="{ACB6D0AE-3A55-4C3D-9B10-510267B6C522}" destId="{2CCEC69C-682D-4CE4-BBA6-A6BDACB1C732}" srcOrd="0" destOrd="0" presId="urn:microsoft.com/office/officeart/2005/8/layout/pList1"/>
    <dgm:cxn modelId="{DDCA088E-360D-4908-A386-71011EAE865A}" type="presOf" srcId="{96E2ED83-1143-4095-B666-EF7B60EFF720}" destId="{14797F23-2B6B-41F3-97A7-079D8B609FF2}" srcOrd="0" destOrd="0" presId="urn:microsoft.com/office/officeart/2005/8/layout/pList1"/>
    <dgm:cxn modelId="{4390EC1C-79DF-447A-8B17-EE5A67B94C44}" type="presOf" srcId="{0C78A1C0-8D92-4556-ABC2-BF11B31CE9B3}" destId="{403689FF-9CCE-41A6-B77A-B348F9B8936B}" srcOrd="0" destOrd="0" presId="urn:microsoft.com/office/officeart/2005/8/layout/pList1"/>
    <dgm:cxn modelId="{9C236D13-872B-484D-9A0F-9B072E6A71BE}" type="presOf" srcId="{96F20DFB-D8E5-4619-8F4D-030E948271E5}" destId="{710AFD20-251B-41A8-8712-E89394DBC08F}" srcOrd="0" destOrd="0" presId="urn:microsoft.com/office/officeart/2005/8/layout/pList1"/>
    <dgm:cxn modelId="{B0D2D6FD-B09C-4872-B0A4-041F6FC86E56}" type="presOf" srcId="{EF07B02E-4C48-43BA-B23C-8FA2F0F04722}" destId="{4ACDAF36-3547-4AA0-A189-CC96D1082A8E}" srcOrd="0" destOrd="0" presId="urn:microsoft.com/office/officeart/2005/8/layout/pList1"/>
    <dgm:cxn modelId="{3445A6F6-5289-4F9B-8C43-97D6C45EFC95}" srcId="{EF07B02E-4C48-43BA-B23C-8FA2F0F04722}" destId="{0C78A1C0-8D92-4556-ABC2-BF11B31CE9B3}" srcOrd="2" destOrd="0" parTransId="{50489C6F-986C-4BC0-9E9B-673ED1CBCD10}" sibTransId="{25D0DF95-A272-46C3-9F3F-38AF90154A62}"/>
    <dgm:cxn modelId="{7E67E099-A1D0-4F55-AB01-2107B918E7FA}" type="presParOf" srcId="{4ACDAF36-3547-4AA0-A189-CC96D1082A8E}" destId="{0E398D87-CDA4-40ED-B787-2FB5079F281F}" srcOrd="0" destOrd="0" presId="urn:microsoft.com/office/officeart/2005/8/layout/pList1"/>
    <dgm:cxn modelId="{21FA2DFE-6FC1-4E6E-9514-03512033216B}" type="presParOf" srcId="{0E398D87-CDA4-40ED-B787-2FB5079F281F}" destId="{3A0A3ED6-173F-48E1-873D-93C1449C8725}" srcOrd="0" destOrd="0" presId="urn:microsoft.com/office/officeart/2005/8/layout/pList1"/>
    <dgm:cxn modelId="{35648205-8EA1-4E7C-A795-3F28F822E2F5}" type="presParOf" srcId="{0E398D87-CDA4-40ED-B787-2FB5079F281F}" destId="{710AFD20-251B-41A8-8712-E89394DBC08F}" srcOrd="1" destOrd="0" presId="urn:microsoft.com/office/officeart/2005/8/layout/pList1"/>
    <dgm:cxn modelId="{338875C3-3F95-4201-8412-BDBF1EAD4D07}" type="presParOf" srcId="{4ACDAF36-3547-4AA0-A189-CC96D1082A8E}" destId="{8B62CD2C-9D5E-401F-AB1A-55444939BCE2}" srcOrd="1" destOrd="0" presId="urn:microsoft.com/office/officeart/2005/8/layout/pList1"/>
    <dgm:cxn modelId="{ADBAC502-5BFF-4D56-B910-47294C7BAA66}" type="presParOf" srcId="{4ACDAF36-3547-4AA0-A189-CC96D1082A8E}" destId="{B052F5D8-62E6-4CD4-A5E1-877F83DA71B3}" srcOrd="2" destOrd="0" presId="urn:microsoft.com/office/officeart/2005/8/layout/pList1"/>
    <dgm:cxn modelId="{7C11BA4F-D627-4EBE-A8FD-019C062A42B4}" type="presParOf" srcId="{B052F5D8-62E6-4CD4-A5E1-877F83DA71B3}" destId="{4C1751BC-0B70-40E1-B7DB-6D1E85050077}" srcOrd="0" destOrd="0" presId="urn:microsoft.com/office/officeart/2005/8/layout/pList1"/>
    <dgm:cxn modelId="{3B11877B-0B93-42F8-B27F-514A10EDB8CF}" type="presParOf" srcId="{B052F5D8-62E6-4CD4-A5E1-877F83DA71B3}" destId="{14797F23-2B6B-41F3-97A7-079D8B609FF2}" srcOrd="1" destOrd="0" presId="urn:microsoft.com/office/officeart/2005/8/layout/pList1"/>
    <dgm:cxn modelId="{D0C265E9-DF9E-4018-B795-977AE7E048A4}" type="presParOf" srcId="{4ACDAF36-3547-4AA0-A189-CC96D1082A8E}" destId="{2CCEC69C-682D-4CE4-BBA6-A6BDACB1C732}" srcOrd="3" destOrd="0" presId="urn:microsoft.com/office/officeart/2005/8/layout/pList1"/>
    <dgm:cxn modelId="{653D24F5-2EF3-4473-98EB-B889A22EC8EC}" type="presParOf" srcId="{4ACDAF36-3547-4AA0-A189-CC96D1082A8E}" destId="{862650EA-D238-4FF1-9B45-2DF7D77981BE}" srcOrd="4" destOrd="0" presId="urn:microsoft.com/office/officeart/2005/8/layout/pList1"/>
    <dgm:cxn modelId="{72F07560-05F3-4068-BCED-9F9212168ADD}" type="presParOf" srcId="{862650EA-D238-4FF1-9B45-2DF7D77981BE}" destId="{DD43FF57-F611-43A2-A4D7-4D7AE5EA097C}" srcOrd="0" destOrd="0" presId="urn:microsoft.com/office/officeart/2005/8/layout/pList1"/>
    <dgm:cxn modelId="{F14DCBAB-D615-478D-81C4-5469A1E32A15}" type="presParOf" srcId="{862650EA-D238-4FF1-9B45-2DF7D77981BE}" destId="{403689FF-9CCE-41A6-B77A-B348F9B8936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F07B02E-4C48-43BA-B23C-8FA2F0F04722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F20DFB-D8E5-4619-8F4D-030E948271E5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чемпионат и первенство СФО по спортивному метанию ножа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68B0F50-29BB-4931-9D3D-74C020C472E1}" type="parTrans" cxnId="{15DBB1D6-030E-4A8E-BE05-1B2981FA51D6}">
      <dgm:prSet/>
      <dgm:spPr/>
      <dgm:t>
        <a:bodyPr/>
        <a:lstStyle/>
        <a:p>
          <a:endParaRPr lang="ru-RU"/>
        </a:p>
      </dgm:t>
    </dgm:pt>
    <dgm:pt modelId="{067D9C18-C529-4E44-A8E1-A3C837626C76}" type="sibTrans" cxnId="{15DBB1D6-030E-4A8E-BE05-1B2981FA51D6}">
      <dgm:prSet/>
      <dgm:spPr/>
      <dgm:t>
        <a:bodyPr/>
        <a:lstStyle/>
        <a:p>
          <a:endParaRPr lang="ru-RU"/>
        </a:p>
      </dgm:t>
    </dgm:pt>
    <dgm:pt modelId="{96E2ED83-1143-4095-B666-EF7B60EFF720}">
      <dgm:prSet phldrT="[Текст]" custT="1"/>
      <dgm:spPr/>
      <dgm:t>
        <a:bodyPr/>
        <a:lstStyle/>
        <a:p>
          <a:endParaRPr lang="ru-RU" sz="14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турнир по настольному теннису</a:t>
          </a:r>
        </a:p>
        <a:p>
          <a:endParaRPr lang="ru-RU" sz="1400" kern="1200" dirty="0"/>
        </a:p>
      </dgm:t>
    </dgm:pt>
    <dgm:pt modelId="{27A02F32-7556-484B-8C63-212A9592CED3}" type="parTrans" cxnId="{70093723-4BB7-4E34-B62B-D2024B0E21CE}">
      <dgm:prSet/>
      <dgm:spPr/>
      <dgm:t>
        <a:bodyPr/>
        <a:lstStyle/>
        <a:p>
          <a:endParaRPr lang="ru-RU"/>
        </a:p>
      </dgm:t>
    </dgm:pt>
    <dgm:pt modelId="{ACB6D0AE-3A55-4C3D-9B10-510267B6C522}" type="sibTrans" cxnId="{70093723-4BB7-4E34-B62B-D2024B0E21CE}">
      <dgm:prSet/>
      <dgm:spPr/>
      <dgm:t>
        <a:bodyPr/>
        <a:lstStyle/>
        <a:p>
          <a:endParaRPr lang="ru-RU"/>
        </a:p>
      </dgm:t>
    </dgm:pt>
    <dgm:pt modelId="{0C78A1C0-8D92-4556-ABC2-BF11B31CE9B3}">
      <dgm:prSet phldrT="[Текст]" custT="1"/>
      <dgm:spPr/>
      <dgm:t>
        <a:bodyPr/>
        <a:lstStyle/>
        <a:p>
          <a:endParaRPr lang="ru-RU" sz="16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рукопашный бой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50489C6F-986C-4BC0-9E9B-673ED1CBCD10}" type="parTrans" cxnId="{3445A6F6-5289-4F9B-8C43-97D6C45EFC95}">
      <dgm:prSet/>
      <dgm:spPr/>
      <dgm:t>
        <a:bodyPr/>
        <a:lstStyle/>
        <a:p>
          <a:endParaRPr lang="ru-RU"/>
        </a:p>
      </dgm:t>
    </dgm:pt>
    <dgm:pt modelId="{25D0DF95-A272-46C3-9F3F-38AF90154A62}" type="sibTrans" cxnId="{3445A6F6-5289-4F9B-8C43-97D6C45EFC95}">
      <dgm:prSet/>
      <dgm:spPr/>
      <dgm:t>
        <a:bodyPr/>
        <a:lstStyle/>
        <a:p>
          <a:endParaRPr lang="ru-RU"/>
        </a:p>
      </dgm:t>
    </dgm:pt>
    <dgm:pt modelId="{4ACDAF36-3547-4AA0-A189-CC96D1082A8E}" type="pres">
      <dgm:prSet presAssocID="{EF07B02E-4C48-43BA-B23C-8FA2F0F0472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398D87-CDA4-40ED-B787-2FB5079F281F}" type="pres">
      <dgm:prSet presAssocID="{96F20DFB-D8E5-4619-8F4D-030E948271E5}" presName="compNode" presStyleCnt="0"/>
      <dgm:spPr/>
    </dgm:pt>
    <dgm:pt modelId="{3A0A3ED6-173F-48E1-873D-93C1449C8725}" type="pres">
      <dgm:prSet presAssocID="{96F20DFB-D8E5-4619-8F4D-030E948271E5}" presName="pict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10AFD20-251B-41A8-8712-E89394DBC08F}" type="pres">
      <dgm:prSet presAssocID="{96F20DFB-D8E5-4619-8F4D-030E948271E5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2CD2C-9D5E-401F-AB1A-55444939BCE2}" type="pres">
      <dgm:prSet presAssocID="{067D9C18-C529-4E44-A8E1-A3C837626C7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052F5D8-62E6-4CD4-A5E1-877F83DA71B3}" type="pres">
      <dgm:prSet presAssocID="{96E2ED83-1143-4095-B666-EF7B60EFF720}" presName="compNode" presStyleCnt="0"/>
      <dgm:spPr/>
    </dgm:pt>
    <dgm:pt modelId="{4C1751BC-0B70-40E1-B7DB-6D1E85050077}" type="pres">
      <dgm:prSet presAssocID="{96E2ED83-1143-4095-B666-EF7B60EFF720}" presName="pictRect" presStyleLbl="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4797F23-2B6B-41F3-97A7-079D8B609FF2}" type="pres">
      <dgm:prSet presAssocID="{96E2ED83-1143-4095-B666-EF7B60EFF720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EC69C-682D-4CE4-BBA6-A6BDACB1C732}" type="pres">
      <dgm:prSet presAssocID="{ACB6D0AE-3A55-4C3D-9B10-510267B6C52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62650EA-D238-4FF1-9B45-2DF7D77981BE}" type="pres">
      <dgm:prSet presAssocID="{0C78A1C0-8D92-4556-ABC2-BF11B31CE9B3}" presName="compNode" presStyleCnt="0"/>
      <dgm:spPr/>
    </dgm:pt>
    <dgm:pt modelId="{DD43FF57-F611-43A2-A4D7-4D7AE5EA097C}" type="pres">
      <dgm:prSet presAssocID="{0C78A1C0-8D92-4556-ABC2-BF11B31CE9B3}" presName="pictRect" presStyleLbl="nod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ru-RU"/>
        </a:p>
      </dgm:t>
    </dgm:pt>
    <dgm:pt modelId="{403689FF-9CCE-41A6-B77A-B348F9B8936B}" type="pres">
      <dgm:prSet presAssocID="{0C78A1C0-8D92-4556-ABC2-BF11B31CE9B3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4AD494-6157-40FF-8C1E-68D9AE2DE991}" type="presOf" srcId="{067D9C18-C529-4E44-A8E1-A3C837626C76}" destId="{8B62CD2C-9D5E-401F-AB1A-55444939BCE2}" srcOrd="0" destOrd="0" presId="urn:microsoft.com/office/officeart/2005/8/layout/pList1"/>
    <dgm:cxn modelId="{15DBB1D6-030E-4A8E-BE05-1B2981FA51D6}" srcId="{EF07B02E-4C48-43BA-B23C-8FA2F0F04722}" destId="{96F20DFB-D8E5-4619-8F4D-030E948271E5}" srcOrd="0" destOrd="0" parTransId="{968B0F50-29BB-4931-9D3D-74C020C472E1}" sibTransId="{067D9C18-C529-4E44-A8E1-A3C837626C76}"/>
    <dgm:cxn modelId="{70093723-4BB7-4E34-B62B-D2024B0E21CE}" srcId="{EF07B02E-4C48-43BA-B23C-8FA2F0F04722}" destId="{96E2ED83-1143-4095-B666-EF7B60EFF720}" srcOrd="1" destOrd="0" parTransId="{27A02F32-7556-484B-8C63-212A9592CED3}" sibTransId="{ACB6D0AE-3A55-4C3D-9B10-510267B6C522}"/>
    <dgm:cxn modelId="{88596105-4CBA-4108-AD5C-BF03EFDFB8BF}" type="presOf" srcId="{ACB6D0AE-3A55-4C3D-9B10-510267B6C522}" destId="{2CCEC69C-682D-4CE4-BBA6-A6BDACB1C732}" srcOrd="0" destOrd="0" presId="urn:microsoft.com/office/officeart/2005/8/layout/pList1"/>
    <dgm:cxn modelId="{DDCA088E-360D-4908-A386-71011EAE865A}" type="presOf" srcId="{96E2ED83-1143-4095-B666-EF7B60EFF720}" destId="{14797F23-2B6B-41F3-97A7-079D8B609FF2}" srcOrd="0" destOrd="0" presId="urn:microsoft.com/office/officeart/2005/8/layout/pList1"/>
    <dgm:cxn modelId="{4390EC1C-79DF-447A-8B17-EE5A67B94C44}" type="presOf" srcId="{0C78A1C0-8D92-4556-ABC2-BF11B31CE9B3}" destId="{403689FF-9CCE-41A6-B77A-B348F9B8936B}" srcOrd="0" destOrd="0" presId="urn:microsoft.com/office/officeart/2005/8/layout/pList1"/>
    <dgm:cxn modelId="{9C236D13-872B-484D-9A0F-9B072E6A71BE}" type="presOf" srcId="{96F20DFB-D8E5-4619-8F4D-030E948271E5}" destId="{710AFD20-251B-41A8-8712-E89394DBC08F}" srcOrd="0" destOrd="0" presId="urn:microsoft.com/office/officeart/2005/8/layout/pList1"/>
    <dgm:cxn modelId="{B0D2D6FD-B09C-4872-B0A4-041F6FC86E56}" type="presOf" srcId="{EF07B02E-4C48-43BA-B23C-8FA2F0F04722}" destId="{4ACDAF36-3547-4AA0-A189-CC96D1082A8E}" srcOrd="0" destOrd="0" presId="urn:microsoft.com/office/officeart/2005/8/layout/pList1"/>
    <dgm:cxn modelId="{3445A6F6-5289-4F9B-8C43-97D6C45EFC95}" srcId="{EF07B02E-4C48-43BA-B23C-8FA2F0F04722}" destId="{0C78A1C0-8D92-4556-ABC2-BF11B31CE9B3}" srcOrd="2" destOrd="0" parTransId="{50489C6F-986C-4BC0-9E9B-673ED1CBCD10}" sibTransId="{25D0DF95-A272-46C3-9F3F-38AF90154A62}"/>
    <dgm:cxn modelId="{7E67E099-A1D0-4F55-AB01-2107B918E7FA}" type="presParOf" srcId="{4ACDAF36-3547-4AA0-A189-CC96D1082A8E}" destId="{0E398D87-CDA4-40ED-B787-2FB5079F281F}" srcOrd="0" destOrd="0" presId="urn:microsoft.com/office/officeart/2005/8/layout/pList1"/>
    <dgm:cxn modelId="{21FA2DFE-6FC1-4E6E-9514-03512033216B}" type="presParOf" srcId="{0E398D87-CDA4-40ED-B787-2FB5079F281F}" destId="{3A0A3ED6-173F-48E1-873D-93C1449C8725}" srcOrd="0" destOrd="0" presId="urn:microsoft.com/office/officeart/2005/8/layout/pList1"/>
    <dgm:cxn modelId="{35648205-8EA1-4E7C-A795-3F28F822E2F5}" type="presParOf" srcId="{0E398D87-CDA4-40ED-B787-2FB5079F281F}" destId="{710AFD20-251B-41A8-8712-E89394DBC08F}" srcOrd="1" destOrd="0" presId="urn:microsoft.com/office/officeart/2005/8/layout/pList1"/>
    <dgm:cxn modelId="{338875C3-3F95-4201-8412-BDBF1EAD4D07}" type="presParOf" srcId="{4ACDAF36-3547-4AA0-A189-CC96D1082A8E}" destId="{8B62CD2C-9D5E-401F-AB1A-55444939BCE2}" srcOrd="1" destOrd="0" presId="urn:microsoft.com/office/officeart/2005/8/layout/pList1"/>
    <dgm:cxn modelId="{ADBAC502-5BFF-4D56-B910-47294C7BAA66}" type="presParOf" srcId="{4ACDAF36-3547-4AA0-A189-CC96D1082A8E}" destId="{B052F5D8-62E6-4CD4-A5E1-877F83DA71B3}" srcOrd="2" destOrd="0" presId="urn:microsoft.com/office/officeart/2005/8/layout/pList1"/>
    <dgm:cxn modelId="{7C11BA4F-D627-4EBE-A8FD-019C062A42B4}" type="presParOf" srcId="{B052F5D8-62E6-4CD4-A5E1-877F83DA71B3}" destId="{4C1751BC-0B70-40E1-B7DB-6D1E85050077}" srcOrd="0" destOrd="0" presId="urn:microsoft.com/office/officeart/2005/8/layout/pList1"/>
    <dgm:cxn modelId="{3B11877B-0B93-42F8-B27F-514A10EDB8CF}" type="presParOf" srcId="{B052F5D8-62E6-4CD4-A5E1-877F83DA71B3}" destId="{14797F23-2B6B-41F3-97A7-079D8B609FF2}" srcOrd="1" destOrd="0" presId="urn:microsoft.com/office/officeart/2005/8/layout/pList1"/>
    <dgm:cxn modelId="{D0C265E9-DF9E-4018-B795-977AE7E048A4}" type="presParOf" srcId="{4ACDAF36-3547-4AA0-A189-CC96D1082A8E}" destId="{2CCEC69C-682D-4CE4-BBA6-A6BDACB1C732}" srcOrd="3" destOrd="0" presId="urn:microsoft.com/office/officeart/2005/8/layout/pList1"/>
    <dgm:cxn modelId="{653D24F5-2EF3-4473-98EB-B889A22EC8EC}" type="presParOf" srcId="{4ACDAF36-3547-4AA0-A189-CC96D1082A8E}" destId="{862650EA-D238-4FF1-9B45-2DF7D77981BE}" srcOrd="4" destOrd="0" presId="urn:microsoft.com/office/officeart/2005/8/layout/pList1"/>
    <dgm:cxn modelId="{72F07560-05F3-4068-BCED-9F9212168ADD}" type="presParOf" srcId="{862650EA-D238-4FF1-9B45-2DF7D77981BE}" destId="{DD43FF57-F611-43A2-A4D7-4D7AE5EA097C}" srcOrd="0" destOrd="0" presId="urn:microsoft.com/office/officeart/2005/8/layout/pList1"/>
    <dgm:cxn modelId="{F14DCBAB-D615-478D-81C4-5469A1E32A15}" type="presParOf" srcId="{862650EA-D238-4FF1-9B45-2DF7D77981BE}" destId="{403689FF-9CCE-41A6-B77A-B348F9B8936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044FD9-7DF5-4272-B3BA-DF51B7109BC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5AC6846-A69E-4A45-8643-5458BBAF23B1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туристический слет, посвященный</a:t>
          </a:r>
        </a:p>
        <a:p>
          <a:pPr>
            <a:spcAft>
              <a:spcPts val="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50-летию БАМ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71D2890-9FA0-4C8B-8B5B-53CC67D32712}" type="parTrans" cxnId="{B7E57583-993A-4740-BB75-FE9B88275AA5}">
      <dgm:prSet/>
      <dgm:spPr/>
      <dgm:t>
        <a:bodyPr/>
        <a:lstStyle/>
        <a:p>
          <a:endParaRPr lang="ru-RU"/>
        </a:p>
      </dgm:t>
    </dgm:pt>
    <dgm:pt modelId="{0C2A5FBB-3FEA-4CEC-9B51-AA200A66161D}" type="sibTrans" cxnId="{B7E57583-993A-4740-BB75-FE9B88275AA5}">
      <dgm:prSet/>
      <dgm:spPr/>
      <dgm:t>
        <a:bodyPr/>
        <a:lstStyle/>
        <a:p>
          <a:endParaRPr lang="ru-RU"/>
        </a:p>
      </dgm:t>
    </dgm:pt>
    <dgm:pt modelId="{EB636B3D-151A-47B9-94CD-6BC21755384E}">
      <dgm:prSet phldrT="[Текст]" custT="1"/>
      <dgm:spPr/>
      <dgm:t>
        <a:bodyPr/>
        <a:lstStyle/>
        <a:p>
          <a:endParaRPr lang="ru-RU" sz="1600" kern="1200" dirty="0" smtClean="0"/>
        </a:p>
        <a:p>
          <a:r>
            <a:rPr lang="ru-RU" sz="2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стритбол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D0F6F47B-F363-450B-9ED1-4906EE53AF3F}" type="parTrans" cxnId="{8A2CCBA7-EE9F-4B7B-AA57-E062BCA8EFEF}">
      <dgm:prSet/>
      <dgm:spPr/>
      <dgm:t>
        <a:bodyPr/>
        <a:lstStyle/>
        <a:p>
          <a:endParaRPr lang="ru-RU"/>
        </a:p>
      </dgm:t>
    </dgm:pt>
    <dgm:pt modelId="{A8CF48EA-0E80-4751-B672-2E9D0A7B6833}" type="sibTrans" cxnId="{8A2CCBA7-EE9F-4B7B-AA57-E062BCA8EFEF}">
      <dgm:prSet/>
      <dgm:spPr/>
      <dgm:t>
        <a:bodyPr/>
        <a:lstStyle/>
        <a:p>
          <a:endParaRPr lang="ru-RU"/>
        </a:p>
      </dgm:t>
    </dgm:pt>
    <dgm:pt modelId="{8159898E-8AA0-4109-B9B8-C5DFF2055BA3}">
      <dgm:prSet phldrT="[Текст]" custT="1"/>
      <dgm:spPr/>
      <dgm:t>
        <a:bodyPr/>
        <a:lstStyle/>
        <a:p>
          <a:endParaRPr lang="ru-RU" sz="16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лыжные гонки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AA10E2B6-6E13-48D1-BFBF-F7E7EB607300}" type="parTrans" cxnId="{8569627F-5EED-41A9-9FCF-3FD1B8F0321F}">
      <dgm:prSet/>
      <dgm:spPr/>
      <dgm:t>
        <a:bodyPr/>
        <a:lstStyle/>
        <a:p>
          <a:endParaRPr lang="ru-RU"/>
        </a:p>
      </dgm:t>
    </dgm:pt>
    <dgm:pt modelId="{AA267935-8A0A-46AA-AF0A-C151B48D9CE8}" type="sibTrans" cxnId="{8569627F-5EED-41A9-9FCF-3FD1B8F0321F}">
      <dgm:prSet/>
      <dgm:spPr/>
      <dgm:t>
        <a:bodyPr/>
        <a:lstStyle/>
        <a:p>
          <a:endParaRPr lang="ru-RU"/>
        </a:p>
      </dgm:t>
    </dgm:pt>
    <dgm:pt modelId="{78AEC121-3D65-4FF3-B758-94CACF3A4DB4}" type="pres">
      <dgm:prSet presAssocID="{57044FD9-7DF5-4272-B3BA-DF51B7109BC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915122-69B2-4764-8F81-F6289CFF4550}" type="pres">
      <dgm:prSet presAssocID="{A5AC6846-A69E-4A45-8643-5458BBAF23B1}" presName="compNode" presStyleCnt="0"/>
      <dgm:spPr/>
    </dgm:pt>
    <dgm:pt modelId="{092DED50-436F-41A9-935B-B649BE93BE0B}" type="pres">
      <dgm:prSet presAssocID="{A5AC6846-A69E-4A45-8643-5458BBAF23B1}" presName="pict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710FDD79-974D-490C-BD7C-A8EC551939EB}" type="pres">
      <dgm:prSet presAssocID="{A5AC6846-A69E-4A45-8643-5458BBAF23B1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2D1E41-0B31-4AD0-A199-A6FA27D00AC2}" type="pres">
      <dgm:prSet presAssocID="{0C2A5FBB-3FEA-4CEC-9B51-AA200A6616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20393A0-1E96-4C8A-8DB8-9E2A3A304005}" type="pres">
      <dgm:prSet presAssocID="{EB636B3D-151A-47B9-94CD-6BC21755384E}" presName="compNode" presStyleCnt="0"/>
      <dgm:spPr/>
    </dgm:pt>
    <dgm:pt modelId="{8F77F1BB-72FD-40D4-809D-573C76AF333E}" type="pres">
      <dgm:prSet presAssocID="{EB636B3D-151A-47B9-94CD-6BC21755384E}" presName="pictRect" presStyleLbl="nod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1828D4C3-9875-4BD7-92A0-9EE73FE39532}" type="pres">
      <dgm:prSet presAssocID="{EB636B3D-151A-47B9-94CD-6BC21755384E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012B5-EB0B-456D-B12E-1CCAF6AC5872}" type="pres">
      <dgm:prSet presAssocID="{A8CF48EA-0E80-4751-B672-2E9D0A7B683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EA813D0-4D6F-40C1-AEA0-3F2949CDBA19}" type="pres">
      <dgm:prSet presAssocID="{8159898E-8AA0-4109-B9B8-C5DFF2055BA3}" presName="compNode" presStyleCnt="0"/>
      <dgm:spPr/>
    </dgm:pt>
    <dgm:pt modelId="{61612A99-D9CE-4797-94B5-3BA944501613}" type="pres">
      <dgm:prSet presAssocID="{8159898E-8AA0-4109-B9B8-C5DFF2055BA3}" presName="pict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7000" b="-47000"/>
          </a:stretch>
        </a:blipFill>
      </dgm:spPr>
      <dgm:t>
        <a:bodyPr/>
        <a:lstStyle/>
        <a:p>
          <a:endParaRPr lang="ru-RU"/>
        </a:p>
      </dgm:t>
    </dgm:pt>
    <dgm:pt modelId="{C35C00F5-3ECD-4516-BE24-34DFCAEA541B}" type="pres">
      <dgm:prSet presAssocID="{8159898E-8AA0-4109-B9B8-C5DFF2055BA3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A49607-C827-49EA-B63C-B32873E5A48B}" type="presOf" srcId="{8159898E-8AA0-4109-B9B8-C5DFF2055BA3}" destId="{C35C00F5-3ECD-4516-BE24-34DFCAEA541B}" srcOrd="0" destOrd="0" presId="urn:microsoft.com/office/officeart/2005/8/layout/pList1"/>
    <dgm:cxn modelId="{3F1A218B-0074-422C-8ABE-0D44167E70FD}" type="presOf" srcId="{EB636B3D-151A-47B9-94CD-6BC21755384E}" destId="{1828D4C3-9875-4BD7-92A0-9EE73FE39532}" srcOrd="0" destOrd="0" presId="urn:microsoft.com/office/officeart/2005/8/layout/pList1"/>
    <dgm:cxn modelId="{8569627F-5EED-41A9-9FCF-3FD1B8F0321F}" srcId="{57044FD9-7DF5-4272-B3BA-DF51B7109BCA}" destId="{8159898E-8AA0-4109-B9B8-C5DFF2055BA3}" srcOrd="2" destOrd="0" parTransId="{AA10E2B6-6E13-48D1-BFBF-F7E7EB607300}" sibTransId="{AA267935-8A0A-46AA-AF0A-C151B48D9CE8}"/>
    <dgm:cxn modelId="{2DBC0FAE-EC93-4E09-B7B5-38376E5C66D3}" type="presOf" srcId="{57044FD9-7DF5-4272-B3BA-DF51B7109BCA}" destId="{78AEC121-3D65-4FF3-B758-94CACF3A4DB4}" srcOrd="0" destOrd="0" presId="urn:microsoft.com/office/officeart/2005/8/layout/pList1"/>
    <dgm:cxn modelId="{D4CE350E-0651-4AE3-969A-783B4D2271A7}" type="presOf" srcId="{A8CF48EA-0E80-4751-B672-2E9D0A7B6833}" destId="{A0C012B5-EB0B-456D-B12E-1CCAF6AC5872}" srcOrd="0" destOrd="0" presId="urn:microsoft.com/office/officeart/2005/8/layout/pList1"/>
    <dgm:cxn modelId="{138CE2F3-80F1-4D9E-B7A6-5A191C7D17E8}" type="presOf" srcId="{A5AC6846-A69E-4A45-8643-5458BBAF23B1}" destId="{710FDD79-974D-490C-BD7C-A8EC551939EB}" srcOrd="0" destOrd="0" presId="urn:microsoft.com/office/officeart/2005/8/layout/pList1"/>
    <dgm:cxn modelId="{3BA1EA20-A6C7-47DD-8D36-C9F5167E51B0}" type="presOf" srcId="{0C2A5FBB-3FEA-4CEC-9B51-AA200A66161D}" destId="{2C2D1E41-0B31-4AD0-A199-A6FA27D00AC2}" srcOrd="0" destOrd="0" presId="urn:microsoft.com/office/officeart/2005/8/layout/pList1"/>
    <dgm:cxn modelId="{B7E57583-993A-4740-BB75-FE9B88275AA5}" srcId="{57044FD9-7DF5-4272-B3BA-DF51B7109BCA}" destId="{A5AC6846-A69E-4A45-8643-5458BBAF23B1}" srcOrd="0" destOrd="0" parTransId="{971D2890-9FA0-4C8B-8B5B-53CC67D32712}" sibTransId="{0C2A5FBB-3FEA-4CEC-9B51-AA200A66161D}"/>
    <dgm:cxn modelId="{8A2CCBA7-EE9F-4B7B-AA57-E062BCA8EFEF}" srcId="{57044FD9-7DF5-4272-B3BA-DF51B7109BCA}" destId="{EB636B3D-151A-47B9-94CD-6BC21755384E}" srcOrd="1" destOrd="0" parTransId="{D0F6F47B-F363-450B-9ED1-4906EE53AF3F}" sibTransId="{A8CF48EA-0E80-4751-B672-2E9D0A7B6833}"/>
    <dgm:cxn modelId="{0295A635-C548-4AFA-8A62-CC756FD5BE1B}" type="presParOf" srcId="{78AEC121-3D65-4FF3-B758-94CACF3A4DB4}" destId="{E5915122-69B2-4764-8F81-F6289CFF4550}" srcOrd="0" destOrd="0" presId="urn:microsoft.com/office/officeart/2005/8/layout/pList1"/>
    <dgm:cxn modelId="{FA6A8DD5-0B59-4434-8131-9C739E3F3496}" type="presParOf" srcId="{E5915122-69B2-4764-8F81-F6289CFF4550}" destId="{092DED50-436F-41A9-935B-B649BE93BE0B}" srcOrd="0" destOrd="0" presId="urn:microsoft.com/office/officeart/2005/8/layout/pList1"/>
    <dgm:cxn modelId="{2D59B6C5-FE06-4924-9709-E51F3EBCAE05}" type="presParOf" srcId="{E5915122-69B2-4764-8F81-F6289CFF4550}" destId="{710FDD79-974D-490C-BD7C-A8EC551939EB}" srcOrd="1" destOrd="0" presId="urn:microsoft.com/office/officeart/2005/8/layout/pList1"/>
    <dgm:cxn modelId="{2ABA3D31-1191-49BA-98F6-6DE5BA70B980}" type="presParOf" srcId="{78AEC121-3D65-4FF3-B758-94CACF3A4DB4}" destId="{2C2D1E41-0B31-4AD0-A199-A6FA27D00AC2}" srcOrd="1" destOrd="0" presId="urn:microsoft.com/office/officeart/2005/8/layout/pList1"/>
    <dgm:cxn modelId="{22699F4B-3A34-4F3C-84E4-0799D4A1E908}" type="presParOf" srcId="{78AEC121-3D65-4FF3-B758-94CACF3A4DB4}" destId="{D20393A0-1E96-4C8A-8DB8-9E2A3A304005}" srcOrd="2" destOrd="0" presId="urn:microsoft.com/office/officeart/2005/8/layout/pList1"/>
    <dgm:cxn modelId="{CE7B7EEB-2D07-4203-BCA4-8AD0A186DD3E}" type="presParOf" srcId="{D20393A0-1E96-4C8A-8DB8-9E2A3A304005}" destId="{8F77F1BB-72FD-40D4-809D-573C76AF333E}" srcOrd="0" destOrd="0" presId="urn:microsoft.com/office/officeart/2005/8/layout/pList1"/>
    <dgm:cxn modelId="{6A30692C-BB89-4072-96C3-C82E7D903324}" type="presParOf" srcId="{D20393A0-1E96-4C8A-8DB8-9E2A3A304005}" destId="{1828D4C3-9875-4BD7-92A0-9EE73FE39532}" srcOrd="1" destOrd="0" presId="urn:microsoft.com/office/officeart/2005/8/layout/pList1"/>
    <dgm:cxn modelId="{FFD78291-D184-44C3-8236-A1B7DE8BCFF2}" type="presParOf" srcId="{78AEC121-3D65-4FF3-B758-94CACF3A4DB4}" destId="{A0C012B5-EB0B-456D-B12E-1CCAF6AC5872}" srcOrd="3" destOrd="0" presId="urn:microsoft.com/office/officeart/2005/8/layout/pList1"/>
    <dgm:cxn modelId="{F545941D-FD2D-447F-BC53-049918970F44}" type="presParOf" srcId="{78AEC121-3D65-4FF3-B758-94CACF3A4DB4}" destId="{AEA813D0-4D6F-40C1-AEA0-3F2949CDBA19}" srcOrd="4" destOrd="0" presId="urn:microsoft.com/office/officeart/2005/8/layout/pList1"/>
    <dgm:cxn modelId="{5A700FA2-BFFC-45FA-87C0-0B4CE7610B81}" type="presParOf" srcId="{AEA813D0-4D6F-40C1-AEA0-3F2949CDBA19}" destId="{61612A99-D9CE-4797-94B5-3BA944501613}" srcOrd="0" destOrd="0" presId="urn:microsoft.com/office/officeart/2005/8/layout/pList1"/>
    <dgm:cxn modelId="{9860CC66-8D33-4873-9FAB-8DCB208F2636}" type="presParOf" srcId="{AEA813D0-4D6F-40C1-AEA0-3F2949CDBA19}" destId="{C35C00F5-3ECD-4516-BE24-34DFCAEA541B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9AE08A-E546-47B3-88EF-76145023A9D1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C72694-A406-4C20-8721-A4CECD29779D}">
      <dgm:prSet phldrT="[Текст]" custT="1"/>
      <dgm:spPr/>
      <dgm:t>
        <a:bodyPr/>
        <a:lstStyle/>
        <a:p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Молодежная политика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80D36AC-F695-4A60-AFF9-E08845335127}" type="parTrans" cxnId="{49760E97-2B57-4D1C-AC9A-6A1626DB1C3A}">
      <dgm:prSet/>
      <dgm:spPr/>
      <dgm:t>
        <a:bodyPr/>
        <a:lstStyle/>
        <a:p>
          <a:endParaRPr lang="ru-RU"/>
        </a:p>
      </dgm:t>
    </dgm:pt>
    <dgm:pt modelId="{6BC2AFFD-D483-4625-83C6-CFACDA17DF74}" type="sibTrans" cxnId="{49760E97-2B57-4D1C-AC9A-6A1626DB1C3A}">
      <dgm:prSet/>
      <dgm:spPr/>
      <dgm:t>
        <a:bodyPr/>
        <a:lstStyle/>
        <a:p>
          <a:endParaRPr lang="ru-RU"/>
        </a:p>
      </dgm:t>
    </dgm:pt>
    <dgm:pt modelId="{9E04736D-4629-4A9C-92D0-852CD620B8E7}">
      <dgm:prSet phldrT="[Текст]" custT="1"/>
      <dgm:spPr/>
      <dgm:t>
        <a:bodyPr/>
        <a:lstStyle/>
        <a:p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Израсходовано</a:t>
          </a:r>
        </a:p>
        <a:p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10 652,7 тыс. руб. </a:t>
          </a:r>
        </a:p>
        <a:p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 следующие мероприятия:</a:t>
          </a:r>
        </a:p>
        <a:p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патриотическое воспитание</a:t>
          </a:r>
        </a:p>
        <a:p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вовлечение молодежи в волонтерскую деятельность</a:t>
          </a:r>
        </a:p>
      </dgm:t>
    </dgm:pt>
    <dgm:pt modelId="{85580EA1-4187-4ECB-9D74-F3F48928096E}" type="parTrans" cxnId="{7FF7AAF9-A5AC-4806-94D3-A0E737750935}">
      <dgm:prSet/>
      <dgm:spPr/>
      <dgm:t>
        <a:bodyPr/>
        <a:lstStyle/>
        <a:p>
          <a:endParaRPr lang="ru-RU"/>
        </a:p>
      </dgm:t>
    </dgm:pt>
    <dgm:pt modelId="{F61A94B8-EF4B-4B4F-85B7-A80EC4858456}" type="sibTrans" cxnId="{7FF7AAF9-A5AC-4806-94D3-A0E737750935}">
      <dgm:prSet/>
      <dgm:spPr/>
      <dgm:t>
        <a:bodyPr/>
        <a:lstStyle/>
        <a:p>
          <a:endParaRPr lang="ru-RU"/>
        </a:p>
      </dgm:t>
    </dgm:pt>
    <dgm:pt modelId="{D7C2DDE8-F1B1-4EBA-8D92-D6A41709FE51}">
      <dgm:prSet phldrT="[Текст]" custT="1"/>
      <dgm:spPr/>
      <dgm:t>
        <a:bodyPr/>
        <a:lstStyle/>
        <a:p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Проведено </a:t>
          </a:r>
        </a:p>
        <a:p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44 мероприятия </a:t>
          </a:r>
        </a:p>
        <a:p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патриотической направленности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8E4D5A1-7096-48C7-8C9A-E27C3362DF6F}" type="parTrans" cxnId="{BB4F3FFD-F413-43DC-9653-97048F4114DD}">
      <dgm:prSet/>
      <dgm:spPr/>
      <dgm:t>
        <a:bodyPr/>
        <a:lstStyle/>
        <a:p>
          <a:endParaRPr lang="ru-RU"/>
        </a:p>
      </dgm:t>
    </dgm:pt>
    <dgm:pt modelId="{06BFBE5A-BA2C-49C2-98B4-0E44EAF01DB1}" type="sibTrans" cxnId="{BB4F3FFD-F413-43DC-9653-97048F4114DD}">
      <dgm:prSet/>
      <dgm:spPr/>
      <dgm:t>
        <a:bodyPr/>
        <a:lstStyle/>
        <a:p>
          <a:endParaRPr lang="ru-RU"/>
        </a:p>
      </dgm:t>
    </dgm:pt>
    <dgm:pt modelId="{805A98EB-0B84-4966-9963-8FF860F90775}">
      <dgm:prSet phldrT="[Текст]" custT="1"/>
      <dgm:spPr/>
      <dgm:t>
        <a:bodyPr/>
        <a:lstStyle/>
        <a:p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Проведено:</a:t>
          </a:r>
        </a:p>
        <a:p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- 4 заседания антинаркотической комиссии</a:t>
          </a:r>
        </a:p>
        <a:p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- 36 мероприятий в онлайн-формате антинаркотической направленности, пропаганды ЗОЖ </a:t>
          </a:r>
        </a:p>
        <a:p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приобретено 80 тест-систем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275233-AFE8-43D7-B942-F33CC4BDB4C5}" type="parTrans" cxnId="{45D0CF80-0513-41BE-AEE3-8FC106B6679A}">
      <dgm:prSet/>
      <dgm:spPr/>
      <dgm:t>
        <a:bodyPr/>
        <a:lstStyle/>
        <a:p>
          <a:endParaRPr lang="ru-RU"/>
        </a:p>
      </dgm:t>
    </dgm:pt>
    <dgm:pt modelId="{9E8E78BF-FE1D-4156-A27B-9ED54A11EBA4}" type="sibTrans" cxnId="{45D0CF80-0513-41BE-AEE3-8FC106B6679A}">
      <dgm:prSet/>
      <dgm:spPr/>
      <dgm:t>
        <a:bodyPr/>
        <a:lstStyle/>
        <a:p>
          <a:endParaRPr lang="ru-RU"/>
        </a:p>
      </dgm:t>
    </dgm:pt>
    <dgm:pt modelId="{A551E606-64DC-4FB5-BED2-BBF45CB49B0C}">
      <dgm:prSet phldrT="[Текст]"/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 семьи</a:t>
          </a: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получили социальную выплату на получение или строительство жилья на общую сумму</a:t>
          </a:r>
        </a:p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6 107,44 тыс. руб.</a:t>
          </a:r>
          <a:endParaRPr lang="ru-RU" dirty="0"/>
        </a:p>
      </dgm:t>
    </dgm:pt>
    <dgm:pt modelId="{B39C31C0-EDCE-42A8-A855-F5F87B7021B1}" type="parTrans" cxnId="{50429F40-ABF4-438D-B17B-717BEB9AE3A1}">
      <dgm:prSet/>
      <dgm:spPr/>
      <dgm:t>
        <a:bodyPr/>
        <a:lstStyle/>
        <a:p>
          <a:endParaRPr lang="ru-RU"/>
        </a:p>
      </dgm:t>
    </dgm:pt>
    <dgm:pt modelId="{68EE1ADB-42C7-46BD-9BE2-D155DA0E6CDA}" type="sibTrans" cxnId="{50429F40-ABF4-438D-B17B-717BEB9AE3A1}">
      <dgm:prSet/>
      <dgm:spPr/>
      <dgm:t>
        <a:bodyPr/>
        <a:lstStyle/>
        <a:p>
          <a:endParaRPr lang="ru-RU"/>
        </a:p>
      </dgm:t>
    </dgm:pt>
    <dgm:pt modelId="{5BF0DDA3-2286-40EA-97A5-B9D08758A73F}" type="pres">
      <dgm:prSet presAssocID="{209AE08A-E546-47B3-88EF-76145023A9D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32BB12-553D-4CD3-B2D3-D1629D7024B4}" type="pres">
      <dgm:prSet presAssocID="{209AE08A-E546-47B3-88EF-76145023A9D1}" presName="matrix" presStyleCnt="0"/>
      <dgm:spPr/>
    </dgm:pt>
    <dgm:pt modelId="{44588451-3C62-4B17-9A53-490D81C3BE2E}" type="pres">
      <dgm:prSet presAssocID="{209AE08A-E546-47B3-88EF-76145023A9D1}" presName="tile1" presStyleLbl="node1" presStyleIdx="0" presStyleCnt="4"/>
      <dgm:spPr/>
      <dgm:t>
        <a:bodyPr/>
        <a:lstStyle/>
        <a:p>
          <a:endParaRPr lang="ru-RU"/>
        </a:p>
      </dgm:t>
    </dgm:pt>
    <dgm:pt modelId="{3A9CC3D9-D0A4-4C12-BAD6-460A42B05D4E}" type="pres">
      <dgm:prSet presAssocID="{209AE08A-E546-47B3-88EF-76145023A9D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73745E-7245-4A25-88E5-9AD6448F8C6B}" type="pres">
      <dgm:prSet presAssocID="{209AE08A-E546-47B3-88EF-76145023A9D1}" presName="tile2" presStyleLbl="node1" presStyleIdx="1" presStyleCnt="4"/>
      <dgm:spPr/>
      <dgm:t>
        <a:bodyPr/>
        <a:lstStyle/>
        <a:p>
          <a:endParaRPr lang="ru-RU"/>
        </a:p>
      </dgm:t>
    </dgm:pt>
    <dgm:pt modelId="{DDEF77D2-9420-4F4A-915D-C13AAAE0917F}" type="pres">
      <dgm:prSet presAssocID="{209AE08A-E546-47B3-88EF-76145023A9D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A4744A-01C6-4792-828E-4C24413BCE4F}" type="pres">
      <dgm:prSet presAssocID="{209AE08A-E546-47B3-88EF-76145023A9D1}" presName="tile3" presStyleLbl="node1" presStyleIdx="2" presStyleCnt="4" custScaleY="108798" custLinFactNeighborX="-1423" custLinFactNeighborY="-4399"/>
      <dgm:spPr/>
      <dgm:t>
        <a:bodyPr/>
        <a:lstStyle/>
        <a:p>
          <a:endParaRPr lang="ru-RU"/>
        </a:p>
      </dgm:t>
    </dgm:pt>
    <dgm:pt modelId="{D481D012-30C3-4B7F-8FF3-283EAFB1FE88}" type="pres">
      <dgm:prSet presAssocID="{209AE08A-E546-47B3-88EF-76145023A9D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4678A-D56B-4A76-BDEA-A38D9E11B13F}" type="pres">
      <dgm:prSet presAssocID="{209AE08A-E546-47B3-88EF-76145023A9D1}" presName="tile4" presStyleLbl="node1" presStyleIdx="3" presStyleCnt="4"/>
      <dgm:spPr/>
      <dgm:t>
        <a:bodyPr/>
        <a:lstStyle/>
        <a:p>
          <a:endParaRPr lang="ru-RU"/>
        </a:p>
      </dgm:t>
    </dgm:pt>
    <dgm:pt modelId="{D7E23C42-4F17-4A7A-9537-EE9759EA2F68}" type="pres">
      <dgm:prSet presAssocID="{209AE08A-E546-47B3-88EF-76145023A9D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6634AA-BAED-4BA4-9749-AF168A8980A4}" type="pres">
      <dgm:prSet presAssocID="{209AE08A-E546-47B3-88EF-76145023A9D1}" presName="centerTile" presStyleLbl="fgShp" presStyleIdx="0" presStyleCnt="1" custLinFactNeighborX="3799" custLinFactNeighborY="-1282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BFAE47A5-B47C-4B37-9049-75B025738B83}" type="presOf" srcId="{D7C2DDE8-F1B1-4EBA-8D92-D6A41709FE51}" destId="{DDEF77D2-9420-4F4A-915D-C13AAAE0917F}" srcOrd="1" destOrd="0" presId="urn:microsoft.com/office/officeart/2005/8/layout/matrix1"/>
    <dgm:cxn modelId="{7FF7AAF9-A5AC-4806-94D3-A0E737750935}" srcId="{78C72694-A406-4C20-8721-A4CECD29779D}" destId="{9E04736D-4629-4A9C-92D0-852CD620B8E7}" srcOrd="0" destOrd="0" parTransId="{85580EA1-4187-4ECB-9D74-F3F48928096E}" sibTransId="{F61A94B8-EF4B-4B4F-85B7-A80EC4858456}"/>
    <dgm:cxn modelId="{DA405DB4-D1DC-4FDE-A2BE-8E6E46D900CD}" type="presOf" srcId="{D7C2DDE8-F1B1-4EBA-8D92-D6A41709FE51}" destId="{C973745E-7245-4A25-88E5-9AD6448F8C6B}" srcOrd="0" destOrd="0" presId="urn:microsoft.com/office/officeart/2005/8/layout/matrix1"/>
    <dgm:cxn modelId="{49760E97-2B57-4D1C-AC9A-6A1626DB1C3A}" srcId="{209AE08A-E546-47B3-88EF-76145023A9D1}" destId="{78C72694-A406-4C20-8721-A4CECD29779D}" srcOrd="0" destOrd="0" parTransId="{680D36AC-F695-4A60-AFF9-E08845335127}" sibTransId="{6BC2AFFD-D483-4625-83C6-CFACDA17DF74}"/>
    <dgm:cxn modelId="{7413F137-1F35-4B5B-96E5-E07F0E156AAE}" type="presOf" srcId="{A551E606-64DC-4FB5-BED2-BBF45CB49B0C}" destId="{D7E23C42-4F17-4A7A-9537-EE9759EA2F68}" srcOrd="1" destOrd="0" presId="urn:microsoft.com/office/officeart/2005/8/layout/matrix1"/>
    <dgm:cxn modelId="{50429F40-ABF4-438D-B17B-717BEB9AE3A1}" srcId="{78C72694-A406-4C20-8721-A4CECD29779D}" destId="{A551E606-64DC-4FB5-BED2-BBF45CB49B0C}" srcOrd="3" destOrd="0" parTransId="{B39C31C0-EDCE-42A8-A855-F5F87B7021B1}" sibTransId="{68EE1ADB-42C7-46BD-9BE2-D155DA0E6CDA}"/>
    <dgm:cxn modelId="{E3555068-6817-41F9-A715-F0C7637D3702}" type="presOf" srcId="{805A98EB-0B84-4966-9963-8FF860F90775}" destId="{D481D012-30C3-4B7F-8FF3-283EAFB1FE88}" srcOrd="1" destOrd="0" presId="urn:microsoft.com/office/officeart/2005/8/layout/matrix1"/>
    <dgm:cxn modelId="{5AF47683-305E-4E92-8D9C-1C0611EF05AD}" type="presOf" srcId="{209AE08A-E546-47B3-88EF-76145023A9D1}" destId="{5BF0DDA3-2286-40EA-97A5-B9D08758A73F}" srcOrd="0" destOrd="0" presId="urn:microsoft.com/office/officeart/2005/8/layout/matrix1"/>
    <dgm:cxn modelId="{BB4F3FFD-F413-43DC-9653-97048F4114DD}" srcId="{78C72694-A406-4C20-8721-A4CECD29779D}" destId="{D7C2DDE8-F1B1-4EBA-8D92-D6A41709FE51}" srcOrd="1" destOrd="0" parTransId="{68E4D5A1-7096-48C7-8C9A-E27C3362DF6F}" sibTransId="{06BFBE5A-BA2C-49C2-98B4-0E44EAF01DB1}"/>
    <dgm:cxn modelId="{B8F9E35D-92A1-4862-B6ED-93F78F211504}" type="presOf" srcId="{A551E606-64DC-4FB5-BED2-BBF45CB49B0C}" destId="{4214678A-D56B-4A76-BDEA-A38D9E11B13F}" srcOrd="0" destOrd="0" presId="urn:microsoft.com/office/officeart/2005/8/layout/matrix1"/>
    <dgm:cxn modelId="{3993D919-346A-42CF-8F1E-4ED1D077A602}" type="presOf" srcId="{9E04736D-4629-4A9C-92D0-852CD620B8E7}" destId="{3A9CC3D9-D0A4-4C12-BAD6-460A42B05D4E}" srcOrd="1" destOrd="0" presId="urn:microsoft.com/office/officeart/2005/8/layout/matrix1"/>
    <dgm:cxn modelId="{D4FE2025-1B9E-4971-9AFC-11936471B72C}" type="presOf" srcId="{78C72694-A406-4C20-8721-A4CECD29779D}" destId="{146634AA-BAED-4BA4-9749-AF168A8980A4}" srcOrd="0" destOrd="0" presId="urn:microsoft.com/office/officeart/2005/8/layout/matrix1"/>
    <dgm:cxn modelId="{7D85CE0A-D62E-4A95-82BC-A2536903C4E4}" type="presOf" srcId="{9E04736D-4629-4A9C-92D0-852CD620B8E7}" destId="{44588451-3C62-4B17-9A53-490D81C3BE2E}" srcOrd="0" destOrd="0" presId="urn:microsoft.com/office/officeart/2005/8/layout/matrix1"/>
    <dgm:cxn modelId="{0EC51079-F004-43FE-B434-79A0841F4446}" type="presOf" srcId="{805A98EB-0B84-4966-9963-8FF860F90775}" destId="{38A4744A-01C6-4792-828E-4C24413BCE4F}" srcOrd="0" destOrd="0" presId="urn:microsoft.com/office/officeart/2005/8/layout/matrix1"/>
    <dgm:cxn modelId="{45D0CF80-0513-41BE-AEE3-8FC106B6679A}" srcId="{78C72694-A406-4C20-8721-A4CECD29779D}" destId="{805A98EB-0B84-4966-9963-8FF860F90775}" srcOrd="2" destOrd="0" parTransId="{04275233-AFE8-43D7-B942-F33CC4BDB4C5}" sibTransId="{9E8E78BF-FE1D-4156-A27B-9ED54A11EBA4}"/>
    <dgm:cxn modelId="{A42486E9-ACE5-4374-841B-D5F3075B8C3B}" type="presParOf" srcId="{5BF0DDA3-2286-40EA-97A5-B9D08758A73F}" destId="{4632BB12-553D-4CD3-B2D3-D1629D7024B4}" srcOrd="0" destOrd="0" presId="urn:microsoft.com/office/officeart/2005/8/layout/matrix1"/>
    <dgm:cxn modelId="{D5FDDB5D-AE5F-49B3-BF99-CCABE815893C}" type="presParOf" srcId="{4632BB12-553D-4CD3-B2D3-D1629D7024B4}" destId="{44588451-3C62-4B17-9A53-490D81C3BE2E}" srcOrd="0" destOrd="0" presId="urn:microsoft.com/office/officeart/2005/8/layout/matrix1"/>
    <dgm:cxn modelId="{9A9991A4-1F49-4CCD-87E3-D2E1CE9FF295}" type="presParOf" srcId="{4632BB12-553D-4CD3-B2D3-D1629D7024B4}" destId="{3A9CC3D9-D0A4-4C12-BAD6-460A42B05D4E}" srcOrd="1" destOrd="0" presId="urn:microsoft.com/office/officeart/2005/8/layout/matrix1"/>
    <dgm:cxn modelId="{2113873F-ABA8-4A29-BDAD-0ACA8E2A0C8F}" type="presParOf" srcId="{4632BB12-553D-4CD3-B2D3-D1629D7024B4}" destId="{C973745E-7245-4A25-88E5-9AD6448F8C6B}" srcOrd="2" destOrd="0" presId="urn:microsoft.com/office/officeart/2005/8/layout/matrix1"/>
    <dgm:cxn modelId="{3D2B39A2-E84E-4BF5-8133-0B2FB5C84B89}" type="presParOf" srcId="{4632BB12-553D-4CD3-B2D3-D1629D7024B4}" destId="{DDEF77D2-9420-4F4A-915D-C13AAAE0917F}" srcOrd="3" destOrd="0" presId="urn:microsoft.com/office/officeart/2005/8/layout/matrix1"/>
    <dgm:cxn modelId="{2E0CA938-40D3-4C17-83CE-B0AB5C01ABA8}" type="presParOf" srcId="{4632BB12-553D-4CD3-B2D3-D1629D7024B4}" destId="{38A4744A-01C6-4792-828E-4C24413BCE4F}" srcOrd="4" destOrd="0" presId="urn:microsoft.com/office/officeart/2005/8/layout/matrix1"/>
    <dgm:cxn modelId="{2B38B0B0-F31D-4FF4-A798-0E6CD3C3F163}" type="presParOf" srcId="{4632BB12-553D-4CD3-B2D3-D1629D7024B4}" destId="{D481D012-30C3-4B7F-8FF3-283EAFB1FE88}" srcOrd="5" destOrd="0" presId="urn:microsoft.com/office/officeart/2005/8/layout/matrix1"/>
    <dgm:cxn modelId="{595B5B85-D5CD-4DB5-9B14-206F2DD4B5EA}" type="presParOf" srcId="{4632BB12-553D-4CD3-B2D3-D1629D7024B4}" destId="{4214678A-D56B-4A76-BDEA-A38D9E11B13F}" srcOrd="6" destOrd="0" presId="urn:microsoft.com/office/officeart/2005/8/layout/matrix1"/>
    <dgm:cxn modelId="{6D08351E-653D-4123-94C2-0CC5729DD070}" type="presParOf" srcId="{4632BB12-553D-4CD3-B2D3-D1629D7024B4}" destId="{D7E23C42-4F17-4A7A-9537-EE9759EA2F68}" srcOrd="7" destOrd="0" presId="urn:microsoft.com/office/officeart/2005/8/layout/matrix1"/>
    <dgm:cxn modelId="{34E4A742-5DE9-4C8A-BBDC-DF6359A00EF4}" type="presParOf" srcId="{5BF0DDA3-2286-40EA-97A5-B9D08758A73F}" destId="{146634AA-BAED-4BA4-9749-AF168A8980A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E2A35E3-4D23-4795-9EEA-27B6983411B8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6B8F98-BF6D-48AA-B026-62DB4E27F132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день призывника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464F5A3-FAF3-4D64-B687-C9062B73349F}" type="parTrans" cxnId="{01B015A1-2DA1-4800-8396-E2B4EDB0B290}">
      <dgm:prSet/>
      <dgm:spPr/>
      <dgm:t>
        <a:bodyPr/>
        <a:lstStyle/>
        <a:p>
          <a:endParaRPr lang="ru-RU"/>
        </a:p>
      </dgm:t>
    </dgm:pt>
    <dgm:pt modelId="{A2DCC356-736D-42A0-A355-5849ABC757E9}" type="sibTrans" cxnId="{01B015A1-2DA1-4800-8396-E2B4EDB0B290}">
      <dgm:prSet/>
      <dgm:spPr/>
      <dgm:t>
        <a:bodyPr/>
        <a:lstStyle/>
        <a:p>
          <a:endParaRPr lang="ru-RU"/>
        </a:p>
      </dgm:t>
    </dgm:pt>
    <dgm:pt modelId="{E5F9F283-8F04-412C-BDF6-A686874E3879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открытие молодежного совета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23170EBA-99FB-4E79-8BB2-4C1CFFD6E31C}" type="parTrans" cxnId="{A0E39216-FDFA-41D0-8724-67F3A53B8C1F}">
      <dgm:prSet/>
      <dgm:spPr/>
      <dgm:t>
        <a:bodyPr/>
        <a:lstStyle/>
        <a:p>
          <a:endParaRPr lang="ru-RU"/>
        </a:p>
      </dgm:t>
    </dgm:pt>
    <dgm:pt modelId="{4855399A-CDD2-42CE-B3DF-5BDB43865B70}" type="sibTrans" cxnId="{A0E39216-FDFA-41D0-8724-67F3A53B8C1F}">
      <dgm:prSet/>
      <dgm:spPr/>
      <dgm:t>
        <a:bodyPr/>
        <a:lstStyle/>
        <a:p>
          <a:endParaRPr lang="ru-RU"/>
        </a:p>
      </dgm:t>
    </dgm:pt>
    <dgm:pt modelId="{24733AEC-243B-461F-A046-FDF6FADC89CD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экологическая акция «Чистый берег</a:t>
          </a: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75CE98-80BC-4F0A-9D20-28FCADAA95A1}" type="parTrans" cxnId="{2FEDAB95-2F40-4FD8-AE7D-1CB65BCB5052}">
      <dgm:prSet/>
      <dgm:spPr/>
      <dgm:t>
        <a:bodyPr/>
        <a:lstStyle/>
        <a:p>
          <a:endParaRPr lang="ru-RU"/>
        </a:p>
      </dgm:t>
    </dgm:pt>
    <dgm:pt modelId="{94CB8873-2EE6-4E87-994E-E9245613F377}" type="sibTrans" cxnId="{2FEDAB95-2F40-4FD8-AE7D-1CB65BCB5052}">
      <dgm:prSet/>
      <dgm:spPr/>
      <dgm:t>
        <a:bodyPr/>
        <a:lstStyle/>
        <a:p>
          <a:endParaRPr lang="ru-RU"/>
        </a:p>
      </dgm:t>
    </dgm:pt>
    <dgm:pt modelId="{855C7103-F49A-4071-9DD8-08808865D2B4}" type="pres">
      <dgm:prSet presAssocID="{1E2A35E3-4D23-4795-9EEA-27B6983411B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261912-5F9C-4712-95C3-1E443B64E123}" type="pres">
      <dgm:prSet presAssocID="{6A6B8F98-BF6D-48AA-B026-62DB4E27F132}" presName="compNode" presStyleCnt="0"/>
      <dgm:spPr/>
    </dgm:pt>
    <dgm:pt modelId="{3EAC7FAF-DA78-43F5-BC1A-9FE0FC153FDE}" type="pres">
      <dgm:prSet presAssocID="{6A6B8F98-BF6D-48AA-B026-62DB4E27F132}" presName="pict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  <dgm:t>
        <a:bodyPr/>
        <a:lstStyle/>
        <a:p>
          <a:endParaRPr lang="ru-RU"/>
        </a:p>
      </dgm:t>
    </dgm:pt>
    <dgm:pt modelId="{36473DC0-9664-486E-89EF-26713F2FE16A}" type="pres">
      <dgm:prSet presAssocID="{6A6B8F98-BF6D-48AA-B026-62DB4E27F132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10E7E-904F-4BED-A48E-12B0422717FB}" type="pres">
      <dgm:prSet presAssocID="{A2DCC356-736D-42A0-A355-5849ABC757E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9EC555F-0FEB-4954-A730-C834ED0047C4}" type="pres">
      <dgm:prSet presAssocID="{E5F9F283-8F04-412C-BDF6-A686874E3879}" presName="compNode" presStyleCnt="0"/>
      <dgm:spPr/>
    </dgm:pt>
    <dgm:pt modelId="{3A286564-A4F6-4103-9133-78B939733BC8}" type="pres">
      <dgm:prSet presAssocID="{E5F9F283-8F04-412C-BDF6-A686874E3879}" presName="pictRect" presStyleLbl="nod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ru-RU"/>
        </a:p>
      </dgm:t>
    </dgm:pt>
    <dgm:pt modelId="{FC4B307B-53CC-4417-A7B5-5558A39831B4}" type="pres">
      <dgm:prSet presAssocID="{E5F9F283-8F04-412C-BDF6-A686874E3879}" presName="textRect" presStyleLbl="revTx" presStyleIdx="1" presStyleCnt="3" custScaleX="118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D8DC3C-819D-44B9-90EB-DDF9DF23300A}" type="pres">
      <dgm:prSet presAssocID="{4855399A-CDD2-42CE-B3DF-5BDB43865B7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B24861A-0A12-4562-BCE5-B67BAEE7D9B4}" type="pres">
      <dgm:prSet presAssocID="{24733AEC-243B-461F-A046-FDF6FADC89CD}" presName="compNode" presStyleCnt="0"/>
      <dgm:spPr/>
    </dgm:pt>
    <dgm:pt modelId="{6C0597F4-1958-41A7-B7D9-6C6361143A79}" type="pres">
      <dgm:prSet presAssocID="{24733AEC-243B-461F-A046-FDF6FADC89CD}" presName="pictRect" presStyleLbl="nod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F76CC38F-0914-4A38-9C81-2D0E3B705FF0}" type="pres">
      <dgm:prSet presAssocID="{24733AEC-243B-461F-A046-FDF6FADC89CD}" presName="textRect" presStyleLbl="revTx" presStyleIdx="2" presStyleCnt="3" custScaleX="121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79F74D-C6A7-4C9C-B5E9-580D1B0FA40B}" type="presOf" srcId="{1E2A35E3-4D23-4795-9EEA-27B6983411B8}" destId="{855C7103-F49A-4071-9DD8-08808865D2B4}" srcOrd="0" destOrd="0" presId="urn:microsoft.com/office/officeart/2005/8/layout/pList1"/>
    <dgm:cxn modelId="{459A9030-E3AA-4565-8BB8-B997039325C8}" type="presOf" srcId="{4855399A-CDD2-42CE-B3DF-5BDB43865B70}" destId="{05D8DC3C-819D-44B9-90EB-DDF9DF23300A}" srcOrd="0" destOrd="0" presId="urn:microsoft.com/office/officeart/2005/8/layout/pList1"/>
    <dgm:cxn modelId="{01B015A1-2DA1-4800-8396-E2B4EDB0B290}" srcId="{1E2A35E3-4D23-4795-9EEA-27B6983411B8}" destId="{6A6B8F98-BF6D-48AA-B026-62DB4E27F132}" srcOrd="0" destOrd="0" parTransId="{6464F5A3-FAF3-4D64-B687-C9062B73349F}" sibTransId="{A2DCC356-736D-42A0-A355-5849ABC757E9}"/>
    <dgm:cxn modelId="{2FEDAB95-2F40-4FD8-AE7D-1CB65BCB5052}" srcId="{1E2A35E3-4D23-4795-9EEA-27B6983411B8}" destId="{24733AEC-243B-461F-A046-FDF6FADC89CD}" srcOrd="2" destOrd="0" parTransId="{2875CE98-80BC-4F0A-9D20-28FCADAA95A1}" sibTransId="{94CB8873-2EE6-4E87-994E-E9245613F377}"/>
    <dgm:cxn modelId="{0571CF5D-5995-470C-9A3A-B8B6F97135D8}" type="presOf" srcId="{6A6B8F98-BF6D-48AA-B026-62DB4E27F132}" destId="{36473DC0-9664-486E-89EF-26713F2FE16A}" srcOrd="0" destOrd="0" presId="urn:microsoft.com/office/officeart/2005/8/layout/pList1"/>
    <dgm:cxn modelId="{6495C4A9-6FB6-46B4-9B88-5CF05ADB8F75}" type="presOf" srcId="{E5F9F283-8F04-412C-BDF6-A686874E3879}" destId="{FC4B307B-53CC-4417-A7B5-5558A39831B4}" srcOrd="0" destOrd="0" presId="urn:microsoft.com/office/officeart/2005/8/layout/pList1"/>
    <dgm:cxn modelId="{A0E39216-FDFA-41D0-8724-67F3A53B8C1F}" srcId="{1E2A35E3-4D23-4795-9EEA-27B6983411B8}" destId="{E5F9F283-8F04-412C-BDF6-A686874E3879}" srcOrd="1" destOrd="0" parTransId="{23170EBA-99FB-4E79-8BB2-4C1CFFD6E31C}" sibTransId="{4855399A-CDD2-42CE-B3DF-5BDB43865B70}"/>
    <dgm:cxn modelId="{0E60C993-E7D2-4902-BCA5-314A8B2E1A9D}" type="presOf" srcId="{24733AEC-243B-461F-A046-FDF6FADC89CD}" destId="{F76CC38F-0914-4A38-9C81-2D0E3B705FF0}" srcOrd="0" destOrd="0" presId="urn:microsoft.com/office/officeart/2005/8/layout/pList1"/>
    <dgm:cxn modelId="{3ADBCEDB-3F38-4A38-96EE-67B0C41957E4}" type="presOf" srcId="{A2DCC356-736D-42A0-A355-5849ABC757E9}" destId="{FFA10E7E-904F-4BED-A48E-12B0422717FB}" srcOrd="0" destOrd="0" presId="urn:microsoft.com/office/officeart/2005/8/layout/pList1"/>
    <dgm:cxn modelId="{F888071A-8580-4A99-BFC1-3AFB6DB503EB}" type="presParOf" srcId="{855C7103-F49A-4071-9DD8-08808865D2B4}" destId="{5B261912-5F9C-4712-95C3-1E443B64E123}" srcOrd="0" destOrd="0" presId="urn:microsoft.com/office/officeart/2005/8/layout/pList1"/>
    <dgm:cxn modelId="{14EEE887-28FC-4383-B788-DDC1C06F5E8D}" type="presParOf" srcId="{5B261912-5F9C-4712-95C3-1E443B64E123}" destId="{3EAC7FAF-DA78-43F5-BC1A-9FE0FC153FDE}" srcOrd="0" destOrd="0" presId="urn:microsoft.com/office/officeart/2005/8/layout/pList1"/>
    <dgm:cxn modelId="{2E0A8728-713A-4F6C-8274-8F037685EDC7}" type="presParOf" srcId="{5B261912-5F9C-4712-95C3-1E443B64E123}" destId="{36473DC0-9664-486E-89EF-26713F2FE16A}" srcOrd="1" destOrd="0" presId="urn:microsoft.com/office/officeart/2005/8/layout/pList1"/>
    <dgm:cxn modelId="{68DF147E-4915-4B4F-98F8-C9E4DFF43C30}" type="presParOf" srcId="{855C7103-F49A-4071-9DD8-08808865D2B4}" destId="{FFA10E7E-904F-4BED-A48E-12B0422717FB}" srcOrd="1" destOrd="0" presId="urn:microsoft.com/office/officeart/2005/8/layout/pList1"/>
    <dgm:cxn modelId="{2E772B83-EBD4-4103-8D7E-13D14525438E}" type="presParOf" srcId="{855C7103-F49A-4071-9DD8-08808865D2B4}" destId="{19EC555F-0FEB-4954-A730-C834ED0047C4}" srcOrd="2" destOrd="0" presId="urn:microsoft.com/office/officeart/2005/8/layout/pList1"/>
    <dgm:cxn modelId="{285F657D-64C6-4B66-8652-8A6CEC3B6DFB}" type="presParOf" srcId="{19EC555F-0FEB-4954-A730-C834ED0047C4}" destId="{3A286564-A4F6-4103-9133-78B939733BC8}" srcOrd="0" destOrd="0" presId="urn:microsoft.com/office/officeart/2005/8/layout/pList1"/>
    <dgm:cxn modelId="{79CC6B9B-E1FC-42FA-99E0-9D25BC0C409A}" type="presParOf" srcId="{19EC555F-0FEB-4954-A730-C834ED0047C4}" destId="{FC4B307B-53CC-4417-A7B5-5558A39831B4}" srcOrd="1" destOrd="0" presId="urn:microsoft.com/office/officeart/2005/8/layout/pList1"/>
    <dgm:cxn modelId="{53C9051E-5ACE-48A7-94E9-11848876D6B8}" type="presParOf" srcId="{855C7103-F49A-4071-9DD8-08808865D2B4}" destId="{05D8DC3C-819D-44B9-90EB-DDF9DF23300A}" srcOrd="3" destOrd="0" presId="urn:microsoft.com/office/officeart/2005/8/layout/pList1"/>
    <dgm:cxn modelId="{2441F077-639E-417A-972A-D84B0F80D77C}" type="presParOf" srcId="{855C7103-F49A-4071-9DD8-08808865D2B4}" destId="{FB24861A-0A12-4562-BCE5-B67BAEE7D9B4}" srcOrd="4" destOrd="0" presId="urn:microsoft.com/office/officeart/2005/8/layout/pList1"/>
    <dgm:cxn modelId="{2915D6C8-6C59-4526-BF7B-56B2C990BA70}" type="presParOf" srcId="{FB24861A-0A12-4562-BCE5-B67BAEE7D9B4}" destId="{6C0597F4-1958-41A7-B7D9-6C6361143A79}" srcOrd="0" destOrd="0" presId="urn:microsoft.com/office/officeart/2005/8/layout/pList1"/>
    <dgm:cxn modelId="{49A59208-B306-4932-8CF5-F7AE520E28F4}" type="presParOf" srcId="{FB24861A-0A12-4562-BCE5-B67BAEE7D9B4}" destId="{F76CC38F-0914-4A38-9C81-2D0E3B705FF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692A4E4-52E1-4140-BAAC-7538334123F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CFD620-CAFC-443D-801F-D685556FB25D}">
      <dgm:prSet phldrT="[Текст]" custT="1"/>
      <dgm:spPr/>
      <dgm:t>
        <a:bodyPr/>
        <a:lstStyle/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районный форум </a:t>
          </a:r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«Я доброволец»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9FE91FA4-246C-4550-B866-B2456455718D}" type="parTrans" cxnId="{AAE78E06-E149-4D4E-B217-A17A6250F0ED}">
      <dgm:prSet/>
      <dgm:spPr/>
      <dgm:t>
        <a:bodyPr/>
        <a:lstStyle/>
        <a:p>
          <a:endParaRPr lang="ru-RU"/>
        </a:p>
      </dgm:t>
    </dgm:pt>
    <dgm:pt modelId="{B0250971-49B0-40A5-9419-F6E5507E5579}" type="sibTrans" cxnId="{AAE78E06-E149-4D4E-B217-A17A6250F0ED}">
      <dgm:prSet/>
      <dgm:spPr/>
      <dgm:t>
        <a:bodyPr/>
        <a:lstStyle/>
        <a:p>
          <a:endParaRPr lang="ru-RU"/>
        </a:p>
      </dgm:t>
    </dgm:pt>
    <dgm:pt modelId="{5D9D6E14-1167-46DD-BE42-05C8C5995FCB}">
      <dgm:prSet phldrT="[Текст]" custT="1"/>
      <dgm:spPr/>
      <dgm:t>
        <a:bodyPr/>
        <a:lstStyle/>
        <a:p>
          <a:endParaRPr lang="ru-RU" sz="20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вручение паспортов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741F7971-6604-4CB1-867D-AE635F58E703}" type="parTrans" cxnId="{07228228-EBB4-48E0-B3E4-58CE314012D5}">
      <dgm:prSet/>
      <dgm:spPr/>
      <dgm:t>
        <a:bodyPr/>
        <a:lstStyle/>
        <a:p>
          <a:endParaRPr lang="ru-RU"/>
        </a:p>
      </dgm:t>
    </dgm:pt>
    <dgm:pt modelId="{F5E9BB94-41E7-4E07-BC95-73F553ADB106}" type="sibTrans" cxnId="{07228228-EBB4-48E0-B3E4-58CE314012D5}">
      <dgm:prSet/>
      <dgm:spPr/>
      <dgm:t>
        <a:bodyPr/>
        <a:lstStyle/>
        <a:p>
          <a:endParaRPr lang="ru-RU"/>
        </a:p>
      </dgm:t>
    </dgm:pt>
    <dgm:pt modelId="{65AB272E-1EC0-4D04-8DD6-9F4CDBA95796}">
      <dgm:prSet phldrT="[Текст]" custT="1"/>
      <dgm:spPr/>
      <dgm:t>
        <a:bodyPr/>
        <a:lstStyle/>
        <a:p>
          <a:endParaRPr lang="ru-RU" sz="1700" kern="1200" dirty="0" smtClean="0"/>
        </a:p>
        <a:p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вручение шевронов «Юный спецназовец»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B69EC182-CC56-4397-91C0-34567A86FD97}" type="parTrans" cxnId="{6ECA5711-CDAA-4327-9234-DE6AB9E6C77C}">
      <dgm:prSet/>
      <dgm:spPr/>
      <dgm:t>
        <a:bodyPr/>
        <a:lstStyle/>
        <a:p>
          <a:endParaRPr lang="ru-RU"/>
        </a:p>
      </dgm:t>
    </dgm:pt>
    <dgm:pt modelId="{552D70BC-4088-4B20-9415-B88859E52599}" type="sibTrans" cxnId="{6ECA5711-CDAA-4327-9234-DE6AB9E6C77C}">
      <dgm:prSet/>
      <dgm:spPr/>
      <dgm:t>
        <a:bodyPr/>
        <a:lstStyle/>
        <a:p>
          <a:endParaRPr lang="ru-RU"/>
        </a:p>
      </dgm:t>
    </dgm:pt>
    <dgm:pt modelId="{F64564EE-4EC1-417A-8839-2D4828B1857E}" type="pres">
      <dgm:prSet presAssocID="{D692A4E4-52E1-4140-BAAC-7538334123F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81D4B8-050C-4C8E-B01A-9644C509C1C0}" type="pres">
      <dgm:prSet presAssocID="{D7CFD620-CAFC-443D-801F-D685556FB25D}" presName="compNode" presStyleCnt="0"/>
      <dgm:spPr/>
    </dgm:pt>
    <dgm:pt modelId="{C2FA1003-69F3-4408-AF54-63A664B09EF3}" type="pres">
      <dgm:prSet presAssocID="{D7CFD620-CAFC-443D-801F-D685556FB25D}" presName="pictRect" presStyleLbl="nod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421A9A53-BA7D-43C0-B3EA-2E52E9375ABC}" type="pres">
      <dgm:prSet presAssocID="{D7CFD620-CAFC-443D-801F-D685556FB25D}" presName="textRec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3117E-8FCF-43CD-BB92-4B01EA7463D7}" type="pres">
      <dgm:prSet presAssocID="{B0250971-49B0-40A5-9419-F6E5507E557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8C870F6-E20C-40DD-954B-176CC708C7C4}" type="pres">
      <dgm:prSet presAssocID="{5D9D6E14-1167-46DD-BE42-05C8C5995FCB}" presName="compNode" presStyleCnt="0"/>
      <dgm:spPr/>
    </dgm:pt>
    <dgm:pt modelId="{EC84878B-DB98-4355-A4F4-69D598E3A4C8}" type="pres">
      <dgm:prSet presAssocID="{5D9D6E14-1167-46DD-BE42-05C8C5995FCB}" presName="pictRect" presStyleLbl="nod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4AA2C8E1-CFF7-4EF2-AEEB-06875AC23B47}" type="pres">
      <dgm:prSet presAssocID="{5D9D6E14-1167-46DD-BE42-05C8C5995FCB}" presName="textRec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FA1996-8363-497A-B137-FD3243464040}" type="pres">
      <dgm:prSet presAssocID="{F5E9BB94-41E7-4E07-BC95-73F553ADB10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67BBC02-476F-494F-81FD-B819D525A176}" type="pres">
      <dgm:prSet presAssocID="{65AB272E-1EC0-4D04-8DD6-9F4CDBA95796}" presName="compNode" presStyleCnt="0"/>
      <dgm:spPr/>
    </dgm:pt>
    <dgm:pt modelId="{4CF626A3-FB5F-4CDD-972B-0D9EEDDFF567}" type="pres">
      <dgm:prSet presAssocID="{65AB272E-1EC0-4D04-8DD6-9F4CDBA95796}" presName="pict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t>
        <a:bodyPr/>
        <a:lstStyle/>
        <a:p>
          <a:endParaRPr lang="ru-RU"/>
        </a:p>
      </dgm:t>
    </dgm:pt>
    <dgm:pt modelId="{55686FE4-E91F-4576-9E34-C0C33FE89781}" type="pres">
      <dgm:prSet presAssocID="{65AB272E-1EC0-4D04-8DD6-9F4CDBA95796}" presName="textRec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0EAF42-291F-4282-8863-6C9716720357}" type="presOf" srcId="{B0250971-49B0-40A5-9419-F6E5507E5579}" destId="{A1F3117E-8FCF-43CD-BB92-4B01EA7463D7}" srcOrd="0" destOrd="0" presId="urn:microsoft.com/office/officeart/2005/8/layout/pList1"/>
    <dgm:cxn modelId="{AAE78E06-E149-4D4E-B217-A17A6250F0ED}" srcId="{D692A4E4-52E1-4140-BAAC-7538334123FB}" destId="{D7CFD620-CAFC-443D-801F-D685556FB25D}" srcOrd="0" destOrd="0" parTransId="{9FE91FA4-246C-4550-B866-B2456455718D}" sibTransId="{B0250971-49B0-40A5-9419-F6E5507E5579}"/>
    <dgm:cxn modelId="{07228228-EBB4-48E0-B3E4-58CE314012D5}" srcId="{D692A4E4-52E1-4140-BAAC-7538334123FB}" destId="{5D9D6E14-1167-46DD-BE42-05C8C5995FCB}" srcOrd="1" destOrd="0" parTransId="{741F7971-6604-4CB1-867D-AE635F58E703}" sibTransId="{F5E9BB94-41E7-4E07-BC95-73F553ADB106}"/>
    <dgm:cxn modelId="{9EE0F460-5F47-42A7-885B-4E3A7BB3F56B}" type="presOf" srcId="{D692A4E4-52E1-4140-BAAC-7538334123FB}" destId="{F64564EE-4EC1-417A-8839-2D4828B1857E}" srcOrd="0" destOrd="0" presId="urn:microsoft.com/office/officeart/2005/8/layout/pList1"/>
    <dgm:cxn modelId="{D6C94C8B-7B5F-4DDF-922D-5C5E3495776D}" type="presOf" srcId="{5D9D6E14-1167-46DD-BE42-05C8C5995FCB}" destId="{4AA2C8E1-CFF7-4EF2-AEEB-06875AC23B47}" srcOrd="0" destOrd="0" presId="urn:microsoft.com/office/officeart/2005/8/layout/pList1"/>
    <dgm:cxn modelId="{6ECA5711-CDAA-4327-9234-DE6AB9E6C77C}" srcId="{D692A4E4-52E1-4140-BAAC-7538334123FB}" destId="{65AB272E-1EC0-4D04-8DD6-9F4CDBA95796}" srcOrd="2" destOrd="0" parTransId="{B69EC182-CC56-4397-91C0-34567A86FD97}" sibTransId="{552D70BC-4088-4B20-9415-B88859E52599}"/>
    <dgm:cxn modelId="{7F83783A-AB4D-40C1-8BBA-0B1254235BF6}" type="presOf" srcId="{D7CFD620-CAFC-443D-801F-D685556FB25D}" destId="{421A9A53-BA7D-43C0-B3EA-2E52E9375ABC}" srcOrd="0" destOrd="0" presId="urn:microsoft.com/office/officeart/2005/8/layout/pList1"/>
    <dgm:cxn modelId="{F89E16F3-813B-4DB1-B1E4-151C234A611A}" type="presOf" srcId="{65AB272E-1EC0-4D04-8DD6-9F4CDBA95796}" destId="{55686FE4-E91F-4576-9E34-C0C33FE89781}" srcOrd="0" destOrd="0" presId="urn:microsoft.com/office/officeart/2005/8/layout/pList1"/>
    <dgm:cxn modelId="{EB4F4C35-1385-4FAE-931B-70D794BC1D7A}" type="presOf" srcId="{F5E9BB94-41E7-4E07-BC95-73F553ADB106}" destId="{EDFA1996-8363-497A-B137-FD3243464040}" srcOrd="0" destOrd="0" presId="urn:microsoft.com/office/officeart/2005/8/layout/pList1"/>
    <dgm:cxn modelId="{ACD7AE8C-A21F-4339-9CB7-B78B5B61C5F0}" type="presParOf" srcId="{F64564EE-4EC1-417A-8839-2D4828B1857E}" destId="{6381D4B8-050C-4C8E-B01A-9644C509C1C0}" srcOrd="0" destOrd="0" presId="urn:microsoft.com/office/officeart/2005/8/layout/pList1"/>
    <dgm:cxn modelId="{68B8D2ED-35FE-4847-805F-65523FFE36BC}" type="presParOf" srcId="{6381D4B8-050C-4C8E-B01A-9644C509C1C0}" destId="{C2FA1003-69F3-4408-AF54-63A664B09EF3}" srcOrd="0" destOrd="0" presId="urn:microsoft.com/office/officeart/2005/8/layout/pList1"/>
    <dgm:cxn modelId="{E494FB44-384E-4628-992A-CC3DDF9C4B6B}" type="presParOf" srcId="{6381D4B8-050C-4C8E-B01A-9644C509C1C0}" destId="{421A9A53-BA7D-43C0-B3EA-2E52E9375ABC}" srcOrd="1" destOrd="0" presId="urn:microsoft.com/office/officeart/2005/8/layout/pList1"/>
    <dgm:cxn modelId="{81BCC2E0-2F10-4D58-95BF-346D5791A807}" type="presParOf" srcId="{F64564EE-4EC1-417A-8839-2D4828B1857E}" destId="{A1F3117E-8FCF-43CD-BB92-4B01EA7463D7}" srcOrd="1" destOrd="0" presId="urn:microsoft.com/office/officeart/2005/8/layout/pList1"/>
    <dgm:cxn modelId="{DD63CBBF-A7E4-4ABE-9EEE-FB21B67FC12B}" type="presParOf" srcId="{F64564EE-4EC1-417A-8839-2D4828B1857E}" destId="{88C870F6-E20C-40DD-954B-176CC708C7C4}" srcOrd="2" destOrd="0" presId="urn:microsoft.com/office/officeart/2005/8/layout/pList1"/>
    <dgm:cxn modelId="{255972DE-F0A9-4921-A0A3-6491B40F24B6}" type="presParOf" srcId="{88C870F6-E20C-40DD-954B-176CC708C7C4}" destId="{EC84878B-DB98-4355-A4F4-69D598E3A4C8}" srcOrd="0" destOrd="0" presId="urn:microsoft.com/office/officeart/2005/8/layout/pList1"/>
    <dgm:cxn modelId="{783442BA-939B-4518-8F69-2211568A1184}" type="presParOf" srcId="{88C870F6-E20C-40DD-954B-176CC708C7C4}" destId="{4AA2C8E1-CFF7-4EF2-AEEB-06875AC23B47}" srcOrd="1" destOrd="0" presId="urn:microsoft.com/office/officeart/2005/8/layout/pList1"/>
    <dgm:cxn modelId="{828DE1FD-EF01-4A24-B0F8-D27FBBB0B9CD}" type="presParOf" srcId="{F64564EE-4EC1-417A-8839-2D4828B1857E}" destId="{EDFA1996-8363-497A-B137-FD3243464040}" srcOrd="3" destOrd="0" presId="urn:microsoft.com/office/officeart/2005/8/layout/pList1"/>
    <dgm:cxn modelId="{844624FE-8B72-472E-9D84-CAC6E0D2D3F9}" type="presParOf" srcId="{F64564EE-4EC1-417A-8839-2D4828B1857E}" destId="{467BBC02-476F-494F-81FD-B819D525A176}" srcOrd="4" destOrd="0" presId="urn:microsoft.com/office/officeart/2005/8/layout/pList1"/>
    <dgm:cxn modelId="{4E5E8C34-BCA0-4D9B-BFD1-3644808BFC17}" type="presParOf" srcId="{467BBC02-476F-494F-81FD-B819D525A176}" destId="{4CF626A3-FB5F-4CDD-972B-0D9EEDDFF567}" srcOrd="0" destOrd="0" presId="urn:microsoft.com/office/officeart/2005/8/layout/pList1"/>
    <dgm:cxn modelId="{69564579-EB18-4044-9073-F1E94C6FB732}" type="presParOf" srcId="{467BBC02-476F-494F-81FD-B819D525A176}" destId="{55686FE4-E91F-4576-9E34-C0C33FE89781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15E81E-E61F-4C36-91F6-448853D5A715}">
      <dsp:nvSpPr>
        <dsp:cNvPr id="0" name=""/>
        <dsp:cNvSpPr/>
      </dsp:nvSpPr>
      <dsp:spPr>
        <a:xfrm>
          <a:off x="1715" y="573744"/>
          <a:ext cx="2721658" cy="1875222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227E98-FAD1-4401-B171-FEB27E4B2651}">
      <dsp:nvSpPr>
        <dsp:cNvPr id="0" name=""/>
        <dsp:cNvSpPr/>
      </dsp:nvSpPr>
      <dsp:spPr>
        <a:xfrm>
          <a:off x="1715" y="2448967"/>
          <a:ext cx="2721658" cy="1009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открытие «Года семьи»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715" y="2448967"/>
        <a:ext cx="2721658" cy="1009735"/>
      </dsp:txXfrm>
    </dsp:sp>
    <dsp:sp modelId="{53B733F7-51B3-4A5D-8208-D01C3269CBB0}">
      <dsp:nvSpPr>
        <dsp:cNvPr id="0" name=""/>
        <dsp:cNvSpPr/>
      </dsp:nvSpPr>
      <dsp:spPr>
        <a:xfrm>
          <a:off x="2995654" y="573744"/>
          <a:ext cx="2721658" cy="1875222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5CAB4A-10AC-45CB-B82B-6AA4DA2D315E}">
      <dsp:nvSpPr>
        <dsp:cNvPr id="0" name=""/>
        <dsp:cNvSpPr/>
      </dsp:nvSpPr>
      <dsp:spPr>
        <a:xfrm>
          <a:off x="2995654" y="2448967"/>
          <a:ext cx="2721658" cy="1009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спектакль «Свадьба» Народный театр «Современник»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995654" y="2448967"/>
        <a:ext cx="2721658" cy="1009735"/>
      </dsp:txXfrm>
    </dsp:sp>
    <dsp:sp modelId="{36FE1CBE-D0A6-43CE-8F57-F19BE7F9A2AB}">
      <dsp:nvSpPr>
        <dsp:cNvPr id="0" name=""/>
        <dsp:cNvSpPr/>
      </dsp:nvSpPr>
      <dsp:spPr>
        <a:xfrm>
          <a:off x="5989593" y="573744"/>
          <a:ext cx="2721658" cy="1875222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DFFE3-1FE9-4CD5-B476-BEE27C366F29}">
      <dsp:nvSpPr>
        <dsp:cNvPr id="0" name=""/>
        <dsp:cNvSpPr/>
      </dsp:nvSpPr>
      <dsp:spPr>
        <a:xfrm>
          <a:off x="5989593" y="2448967"/>
          <a:ext cx="2721658" cy="1009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концертная театрализованная программа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«Живая память»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989593" y="2448967"/>
        <a:ext cx="2721658" cy="10097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A3ED6-173F-48E1-873D-93C1449C8725}">
      <dsp:nvSpPr>
        <dsp:cNvPr id="0" name=""/>
        <dsp:cNvSpPr/>
      </dsp:nvSpPr>
      <dsp:spPr>
        <a:xfrm>
          <a:off x="1687" y="1105525"/>
          <a:ext cx="2676672" cy="1844227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AFD20-251B-41A8-8712-E89394DBC08F}">
      <dsp:nvSpPr>
        <dsp:cNvPr id="0" name=""/>
        <dsp:cNvSpPr/>
      </dsp:nvSpPr>
      <dsp:spPr>
        <a:xfrm>
          <a:off x="1687" y="2949752"/>
          <a:ext cx="2676672" cy="9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турнир по шашкам и шахматам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687" y="2949752"/>
        <a:ext cx="2676672" cy="993045"/>
      </dsp:txXfrm>
    </dsp:sp>
    <dsp:sp modelId="{4C1751BC-0B70-40E1-B7DB-6D1E85050077}">
      <dsp:nvSpPr>
        <dsp:cNvPr id="0" name=""/>
        <dsp:cNvSpPr/>
      </dsp:nvSpPr>
      <dsp:spPr>
        <a:xfrm>
          <a:off x="2946139" y="1105525"/>
          <a:ext cx="2676672" cy="1844227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97F23-2B6B-41F3-97A7-079D8B609FF2}">
      <dsp:nvSpPr>
        <dsp:cNvPr id="0" name=""/>
        <dsp:cNvSpPr/>
      </dsp:nvSpPr>
      <dsp:spPr>
        <a:xfrm>
          <a:off x="2946139" y="2949752"/>
          <a:ext cx="2676672" cy="9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мини-футбол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2946139" y="2949752"/>
        <a:ext cx="2676672" cy="993045"/>
      </dsp:txXfrm>
    </dsp:sp>
    <dsp:sp modelId="{DD43FF57-F611-43A2-A4D7-4D7AE5EA097C}">
      <dsp:nvSpPr>
        <dsp:cNvPr id="0" name=""/>
        <dsp:cNvSpPr/>
      </dsp:nvSpPr>
      <dsp:spPr>
        <a:xfrm>
          <a:off x="5890592" y="1105525"/>
          <a:ext cx="2676672" cy="1844227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689FF-9CCE-41A6-B77A-B348F9B8936B}">
      <dsp:nvSpPr>
        <dsp:cNvPr id="0" name=""/>
        <dsp:cNvSpPr/>
      </dsp:nvSpPr>
      <dsp:spPr>
        <a:xfrm>
          <a:off x="5890592" y="2949752"/>
          <a:ext cx="2676672" cy="9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военно-патриотическая игра «Зарница»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890592" y="2949752"/>
        <a:ext cx="2676672" cy="9930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A3ED6-173F-48E1-873D-93C1449C8725}">
      <dsp:nvSpPr>
        <dsp:cNvPr id="0" name=""/>
        <dsp:cNvSpPr/>
      </dsp:nvSpPr>
      <dsp:spPr>
        <a:xfrm>
          <a:off x="1687" y="726100"/>
          <a:ext cx="2676672" cy="1844227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AFD20-251B-41A8-8712-E89394DBC08F}">
      <dsp:nvSpPr>
        <dsp:cNvPr id="0" name=""/>
        <dsp:cNvSpPr/>
      </dsp:nvSpPr>
      <dsp:spPr>
        <a:xfrm>
          <a:off x="1687" y="2570327"/>
          <a:ext cx="2676672" cy="9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чемпионат и первенство СФО по спортивному метанию ножа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687" y="2570327"/>
        <a:ext cx="2676672" cy="993045"/>
      </dsp:txXfrm>
    </dsp:sp>
    <dsp:sp modelId="{4C1751BC-0B70-40E1-B7DB-6D1E85050077}">
      <dsp:nvSpPr>
        <dsp:cNvPr id="0" name=""/>
        <dsp:cNvSpPr/>
      </dsp:nvSpPr>
      <dsp:spPr>
        <a:xfrm>
          <a:off x="2946139" y="726100"/>
          <a:ext cx="2676672" cy="1844227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797F23-2B6B-41F3-97A7-079D8B609FF2}">
      <dsp:nvSpPr>
        <dsp:cNvPr id="0" name=""/>
        <dsp:cNvSpPr/>
      </dsp:nvSpPr>
      <dsp:spPr>
        <a:xfrm>
          <a:off x="2946139" y="2570327"/>
          <a:ext cx="2676672" cy="9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турнир по настольному теннису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2946139" y="2570327"/>
        <a:ext cx="2676672" cy="993045"/>
      </dsp:txXfrm>
    </dsp:sp>
    <dsp:sp modelId="{DD43FF57-F611-43A2-A4D7-4D7AE5EA097C}">
      <dsp:nvSpPr>
        <dsp:cNvPr id="0" name=""/>
        <dsp:cNvSpPr/>
      </dsp:nvSpPr>
      <dsp:spPr>
        <a:xfrm>
          <a:off x="5890592" y="726100"/>
          <a:ext cx="2676672" cy="1844227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689FF-9CCE-41A6-B77A-B348F9B8936B}">
      <dsp:nvSpPr>
        <dsp:cNvPr id="0" name=""/>
        <dsp:cNvSpPr/>
      </dsp:nvSpPr>
      <dsp:spPr>
        <a:xfrm>
          <a:off x="5890592" y="2570327"/>
          <a:ext cx="2676672" cy="9930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рукопашный бой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890592" y="2570327"/>
        <a:ext cx="2676672" cy="993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2DED50-436F-41A9-935B-B649BE93BE0B}">
      <dsp:nvSpPr>
        <dsp:cNvPr id="0" name=""/>
        <dsp:cNvSpPr/>
      </dsp:nvSpPr>
      <dsp:spPr>
        <a:xfrm>
          <a:off x="1701" y="1161615"/>
          <a:ext cx="2699382" cy="1859874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FDD79-974D-490C-BD7C-A8EC551939EB}">
      <dsp:nvSpPr>
        <dsp:cNvPr id="0" name=""/>
        <dsp:cNvSpPr/>
      </dsp:nvSpPr>
      <dsp:spPr>
        <a:xfrm>
          <a:off x="1701" y="3021489"/>
          <a:ext cx="2699382" cy="1001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туристический слет, посвященный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50-летию БАМ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701" y="3021489"/>
        <a:ext cx="2699382" cy="1001471"/>
      </dsp:txXfrm>
    </dsp:sp>
    <dsp:sp modelId="{8F77F1BB-72FD-40D4-809D-573C76AF333E}">
      <dsp:nvSpPr>
        <dsp:cNvPr id="0" name=""/>
        <dsp:cNvSpPr/>
      </dsp:nvSpPr>
      <dsp:spPr>
        <a:xfrm>
          <a:off x="2971136" y="1161615"/>
          <a:ext cx="2699382" cy="1859874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8D4C3-9875-4BD7-92A0-9EE73FE39532}">
      <dsp:nvSpPr>
        <dsp:cNvPr id="0" name=""/>
        <dsp:cNvSpPr/>
      </dsp:nvSpPr>
      <dsp:spPr>
        <a:xfrm>
          <a:off x="2971136" y="3021489"/>
          <a:ext cx="2699382" cy="1001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стритбол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971136" y="3021489"/>
        <a:ext cx="2699382" cy="1001471"/>
      </dsp:txXfrm>
    </dsp:sp>
    <dsp:sp modelId="{61612A99-D9CE-4797-94B5-3BA944501613}">
      <dsp:nvSpPr>
        <dsp:cNvPr id="0" name=""/>
        <dsp:cNvSpPr/>
      </dsp:nvSpPr>
      <dsp:spPr>
        <a:xfrm>
          <a:off x="5940570" y="1161615"/>
          <a:ext cx="2699382" cy="1859874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7000" b="-4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C00F5-3ECD-4516-BE24-34DFCAEA541B}">
      <dsp:nvSpPr>
        <dsp:cNvPr id="0" name=""/>
        <dsp:cNvSpPr/>
      </dsp:nvSpPr>
      <dsp:spPr>
        <a:xfrm>
          <a:off x="5940570" y="3021489"/>
          <a:ext cx="2699382" cy="1001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лыжные гонки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940570" y="3021489"/>
        <a:ext cx="2699382" cy="10014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88451-3C62-4B17-9A53-490D81C3BE2E}">
      <dsp:nvSpPr>
        <dsp:cNvPr id="0" name=""/>
        <dsp:cNvSpPr/>
      </dsp:nvSpPr>
      <dsp:spPr>
        <a:xfrm rot="16200000">
          <a:off x="738255" y="-800024"/>
          <a:ext cx="2808312" cy="428482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Израсходовано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10 652,7 тыс. руб.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на следующие мероприятия: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патриотическое воспитание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вовлечение молодежи в волонтерскую деятельность</a:t>
          </a:r>
        </a:p>
      </dsp:txBody>
      <dsp:txXfrm rot="5400000">
        <a:off x="0" y="-61769"/>
        <a:ext cx="4284823" cy="2106234"/>
      </dsp:txXfrm>
    </dsp:sp>
    <dsp:sp modelId="{C973745E-7245-4A25-88E5-9AD6448F8C6B}">
      <dsp:nvSpPr>
        <dsp:cNvPr id="0" name=""/>
        <dsp:cNvSpPr/>
      </dsp:nvSpPr>
      <dsp:spPr>
        <a:xfrm>
          <a:off x="4284823" y="-61768"/>
          <a:ext cx="4284823" cy="280831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Проведено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44 мероприятия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патриотической направленности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284823" y="-61768"/>
        <a:ext cx="4284823" cy="2106234"/>
      </dsp:txXfrm>
    </dsp:sp>
    <dsp:sp modelId="{38A4744A-01C6-4792-828E-4C24413BCE4F}">
      <dsp:nvSpPr>
        <dsp:cNvPr id="0" name=""/>
        <dsp:cNvSpPr/>
      </dsp:nvSpPr>
      <dsp:spPr>
        <a:xfrm rot="10800000">
          <a:off x="0" y="2499467"/>
          <a:ext cx="4284823" cy="305538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Проведено: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- 4 заседания антинаркотической комиссии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- 36 мероприятий в онлайн-формате антинаркотической направленности, пропаганды ЗОЖ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приобретено 80 тест-систем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3263314"/>
        <a:ext cx="4284823" cy="2291540"/>
      </dsp:txXfrm>
    </dsp:sp>
    <dsp:sp modelId="{4214678A-D56B-4A76-BDEA-A38D9E11B13F}">
      <dsp:nvSpPr>
        <dsp:cNvPr id="0" name=""/>
        <dsp:cNvSpPr/>
      </dsp:nvSpPr>
      <dsp:spPr>
        <a:xfrm rot="5400000">
          <a:off x="5023079" y="2008287"/>
          <a:ext cx="2808312" cy="428482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2 семьи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получили социальную выплату на получение или строительство жилья на общую сумму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6 107,44 тыс. руб.</a:t>
          </a:r>
          <a:endParaRPr lang="ru-RU" sz="2200" kern="1200" dirty="0"/>
        </a:p>
      </dsp:txBody>
      <dsp:txXfrm rot="-5400000">
        <a:off x="4284824" y="3448620"/>
        <a:ext cx="4284823" cy="2106234"/>
      </dsp:txXfrm>
    </dsp:sp>
    <dsp:sp modelId="{146634AA-BAED-4BA4-9749-AF168A8980A4}">
      <dsp:nvSpPr>
        <dsp:cNvPr id="0" name=""/>
        <dsp:cNvSpPr/>
      </dsp:nvSpPr>
      <dsp:spPr>
        <a:xfrm>
          <a:off x="3097044" y="2088232"/>
          <a:ext cx="2570894" cy="140415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Молодежная политика</a:t>
          </a:r>
          <a:endParaRPr lang="ru-RU" sz="21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3165589" y="2156777"/>
        <a:ext cx="2433804" cy="12670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AC7FAF-DA78-43F5-BC1A-9FE0FC153FDE}">
      <dsp:nvSpPr>
        <dsp:cNvPr id="0" name=""/>
        <dsp:cNvSpPr/>
      </dsp:nvSpPr>
      <dsp:spPr>
        <a:xfrm>
          <a:off x="928" y="526316"/>
          <a:ext cx="2335621" cy="1609243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473DC0-9664-486E-89EF-26713F2FE16A}">
      <dsp:nvSpPr>
        <dsp:cNvPr id="0" name=""/>
        <dsp:cNvSpPr/>
      </dsp:nvSpPr>
      <dsp:spPr>
        <a:xfrm>
          <a:off x="928" y="2135559"/>
          <a:ext cx="2335621" cy="866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день призывника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928" y="2135559"/>
        <a:ext cx="2335621" cy="866515"/>
      </dsp:txXfrm>
    </dsp:sp>
    <dsp:sp modelId="{3A286564-A4F6-4103-9133-78B939733BC8}">
      <dsp:nvSpPr>
        <dsp:cNvPr id="0" name=""/>
        <dsp:cNvSpPr/>
      </dsp:nvSpPr>
      <dsp:spPr>
        <a:xfrm>
          <a:off x="2791744" y="526316"/>
          <a:ext cx="2335621" cy="1609243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B307B-53CC-4417-A7B5-5558A39831B4}">
      <dsp:nvSpPr>
        <dsp:cNvPr id="0" name=""/>
        <dsp:cNvSpPr/>
      </dsp:nvSpPr>
      <dsp:spPr>
        <a:xfrm>
          <a:off x="2570210" y="2135559"/>
          <a:ext cx="2778689" cy="866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открытие молодежного совета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570210" y="2135559"/>
        <a:ext cx="2778689" cy="866515"/>
      </dsp:txXfrm>
    </dsp:sp>
    <dsp:sp modelId="{6C0597F4-1958-41A7-B7D9-6C6361143A79}">
      <dsp:nvSpPr>
        <dsp:cNvPr id="0" name=""/>
        <dsp:cNvSpPr/>
      </dsp:nvSpPr>
      <dsp:spPr>
        <a:xfrm>
          <a:off x="5835473" y="526316"/>
          <a:ext cx="2335621" cy="1609243"/>
        </a:xfrm>
        <a:prstGeom prst="round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6CC38F-0914-4A38-9C81-2D0E3B705FF0}">
      <dsp:nvSpPr>
        <dsp:cNvPr id="0" name=""/>
        <dsp:cNvSpPr/>
      </dsp:nvSpPr>
      <dsp:spPr>
        <a:xfrm>
          <a:off x="5582560" y="2135559"/>
          <a:ext cx="2841447" cy="866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экологическая акция «Чистый берег</a:t>
          </a:r>
          <a:r>
            <a:rPr lang="ru-RU" sz="19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82560" y="2135559"/>
        <a:ext cx="2841447" cy="86651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A1003-69F3-4408-AF54-63A664B09EF3}">
      <dsp:nvSpPr>
        <dsp:cNvPr id="0" name=""/>
        <dsp:cNvSpPr/>
      </dsp:nvSpPr>
      <dsp:spPr>
        <a:xfrm>
          <a:off x="1658" y="538626"/>
          <a:ext cx="2631686" cy="1813231"/>
        </a:xfrm>
        <a:prstGeom prst="round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1A9A53-BA7D-43C0-B3EA-2E52E9375ABC}">
      <dsp:nvSpPr>
        <dsp:cNvPr id="0" name=""/>
        <dsp:cNvSpPr/>
      </dsp:nvSpPr>
      <dsp:spPr>
        <a:xfrm>
          <a:off x="1658" y="2351858"/>
          <a:ext cx="2631686" cy="976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районный форум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«Я доброволец»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658" y="2351858"/>
        <a:ext cx="2631686" cy="976355"/>
      </dsp:txXfrm>
    </dsp:sp>
    <dsp:sp modelId="{EC84878B-DB98-4355-A4F4-69D598E3A4C8}">
      <dsp:nvSpPr>
        <dsp:cNvPr id="0" name=""/>
        <dsp:cNvSpPr/>
      </dsp:nvSpPr>
      <dsp:spPr>
        <a:xfrm>
          <a:off x="2896624" y="538626"/>
          <a:ext cx="2631686" cy="1813231"/>
        </a:xfrm>
        <a:prstGeom prst="round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A2C8E1-CFF7-4EF2-AEEB-06875AC23B47}">
      <dsp:nvSpPr>
        <dsp:cNvPr id="0" name=""/>
        <dsp:cNvSpPr/>
      </dsp:nvSpPr>
      <dsp:spPr>
        <a:xfrm>
          <a:off x="2896624" y="2351858"/>
          <a:ext cx="2631686" cy="976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вручение паспортов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2896624" y="2351858"/>
        <a:ext cx="2631686" cy="976355"/>
      </dsp:txXfrm>
    </dsp:sp>
    <dsp:sp modelId="{4CF626A3-FB5F-4CDD-972B-0D9EEDDFF567}">
      <dsp:nvSpPr>
        <dsp:cNvPr id="0" name=""/>
        <dsp:cNvSpPr/>
      </dsp:nvSpPr>
      <dsp:spPr>
        <a:xfrm>
          <a:off x="5791589" y="538626"/>
          <a:ext cx="2631686" cy="1813231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686FE4-E91F-4576-9E34-C0C33FE89781}">
      <dsp:nvSpPr>
        <dsp:cNvPr id="0" name=""/>
        <dsp:cNvSpPr/>
      </dsp:nvSpPr>
      <dsp:spPr>
        <a:xfrm>
          <a:off x="5791589" y="2351858"/>
          <a:ext cx="2631686" cy="976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вручение шевронов «Юный спецназовец»</a:t>
          </a:r>
          <a:endParaRPr lang="ru-RU" sz="2000" b="1" kern="1200" dirty="0">
            <a:solidFill>
              <a:srgbClr val="002060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5791589" y="2351858"/>
        <a:ext cx="2631686" cy="9763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0.325</cdr:x>
      <cdr:y>0.40541</cdr:y>
    </cdr:from>
    <cdr:to>
      <cdr:x>0.45</cdr:x>
      <cdr:y>0.54054</cdr:y>
    </cdr:to>
    <cdr:sp macro="" textlink="">
      <cdr:nvSpPr>
        <cdr:cNvPr id="3" name="Прямая со стрелкой 2"/>
        <cdr:cNvSpPr/>
      </cdr:nvSpPr>
      <cdr:spPr>
        <a:xfrm xmlns:a="http://schemas.openxmlformats.org/drawingml/2006/main" flipV="1">
          <a:off x="2808312" y="2160240"/>
          <a:ext cx="1080120" cy="72008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0.60163</cdr:x>
      <cdr:y>0.31081</cdr:y>
    </cdr:from>
    <cdr:to>
      <cdr:x>0.73333</cdr:x>
      <cdr:y>0.45946</cdr:y>
    </cdr:to>
    <cdr:sp macro="" textlink="">
      <cdr:nvSpPr>
        <cdr:cNvPr id="7" name="Прямая со стрелкой 6"/>
        <cdr:cNvSpPr/>
      </cdr:nvSpPr>
      <cdr:spPr>
        <a:xfrm xmlns:a="http://schemas.openxmlformats.org/drawingml/2006/main" flipH="1">
          <a:off x="5328592" y="1656184"/>
          <a:ext cx="1166530" cy="79208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0.35785</cdr:x>
      <cdr:y>0.4803</cdr:y>
    </cdr:from>
    <cdr:to>
      <cdr:x>0.44952</cdr:x>
      <cdr:y>0.54786</cdr:y>
    </cdr:to>
    <cdr:sp macro="" textlink="">
      <cdr:nvSpPr>
        <cdr:cNvPr id="8" name="TextBox 7"/>
        <cdr:cNvSpPr txBox="1"/>
      </cdr:nvSpPr>
      <cdr:spPr>
        <a:xfrm xmlns:a="http://schemas.openxmlformats.org/drawingml/2006/main" rot="19621550">
          <a:off x="3169492" y="2559323"/>
          <a:ext cx="811890" cy="3599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11</a:t>
          </a:r>
          <a:r>
            <a:rPr lang="en-US" sz="1600" b="1" dirty="0" smtClean="0">
              <a:latin typeface="Times New Roman" pitchFamily="18" charset="0"/>
              <a:cs typeface="Times New Roman" pitchFamily="18" charset="0"/>
            </a:rPr>
            <a:t>7</a:t>
          </a:r>
          <a:r>
            <a:rPr lang="ru-RU" sz="1600" dirty="0" smtClean="0"/>
            <a:t>%</a:t>
          </a:r>
          <a:endParaRPr lang="ru-RU" sz="1600" dirty="0"/>
        </a:p>
      </cdr:txBody>
    </cdr:sp>
  </cdr:relSizeAnchor>
  <cdr:relSizeAnchor xmlns:cdr="http://schemas.openxmlformats.org/drawingml/2006/chartDrawing">
    <cdr:from>
      <cdr:x>0.61477</cdr:x>
      <cdr:y>0.3098</cdr:y>
    </cdr:from>
    <cdr:to>
      <cdr:x>0.7006</cdr:x>
      <cdr:y>0.37733</cdr:y>
    </cdr:to>
    <cdr:sp macro="" textlink="">
      <cdr:nvSpPr>
        <cdr:cNvPr id="9" name="TextBox 8"/>
        <cdr:cNvSpPr txBox="1"/>
      </cdr:nvSpPr>
      <cdr:spPr>
        <a:xfrm xmlns:a="http://schemas.openxmlformats.org/drawingml/2006/main" rot="19655690">
          <a:off x="5445002" y="1650777"/>
          <a:ext cx="760158" cy="3598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9</a:t>
          </a:r>
          <a:r>
            <a:rPr lang="ru-RU" sz="1600" b="1" dirty="0">
              <a:latin typeface="Times New Roman" pitchFamily="18" charset="0"/>
              <a:cs typeface="Times New Roman" pitchFamily="18" charset="0"/>
            </a:rPr>
            <a:t>3</a:t>
          </a:r>
          <a:r>
            <a:rPr lang="ru-RU" sz="1600" b="1" dirty="0" smtClean="0"/>
            <a:t>%</a:t>
          </a:r>
          <a:endParaRPr lang="ru-RU" sz="16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0.83857</cdr:x>
      <cdr:y>0.77082</cdr:y>
    </cdr:from>
    <cdr:to>
      <cdr:x>1</cdr:x>
      <cdr:y>1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672063" y="1767057"/>
          <a:ext cx="1476921" cy="52538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endParaRPr lang="ru-RU" altLang="ru-RU" sz="20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0.86362</cdr:x>
      <cdr:y>0</cdr:y>
    </cdr:from>
    <cdr:to>
      <cdr:x>1</cdr:x>
      <cdr:y>0.1476</cdr:y>
    </cdr:to>
    <cdr:sp macro="" textlink="">
      <cdr:nvSpPr>
        <cdr:cNvPr id="2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10800000" flipV="1">
          <a:off x="7901282" y="0"/>
          <a:ext cx="1247703" cy="3240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>
          <a:noAutofit/>
        </a:bodyPr>
        <a:lstStyle xmlns:a="http://schemas.openxmlformats.org/drawingml/2006/main">
          <a:defPPr>
            <a:defRPr lang="ru-RU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ru-RU" altLang="ru-RU" sz="1200" dirty="0"/>
            <a:t>тыс. руб.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t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6435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t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6436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b" anchorCtr="0" compatLnSpc="1">
            <a:prstTxWarp prst="textNoShape">
              <a:avLst/>
            </a:prstTxWarp>
          </a:bodyPr>
          <a:lstStyle>
            <a:lvl1pPr algn="l" defTabSz="920750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146437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7" tIns="45959" rIns="91917" bIns="45959" numCol="1" anchor="b" anchorCtr="0" compatLnSpc="1">
            <a:prstTxWarp prst="textNoShape">
              <a:avLst/>
            </a:prstTxWarp>
          </a:bodyPr>
          <a:lstStyle>
            <a:lvl1pPr algn="r" defTabSz="920750" eaLnBrk="1" hangingPunct="1">
              <a:defRPr sz="1200"/>
            </a:lvl1pPr>
          </a:lstStyle>
          <a:p>
            <a:pPr>
              <a:defRPr/>
            </a:pPr>
            <a:fld id="{3DC2B7CD-0266-4A57-911A-CAF7EC9C9E3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89347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>
            <a:lvl1pPr algn="l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4538"/>
            <a:ext cx="537845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8050"/>
            <a:ext cx="4984750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481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b" anchorCtr="0" compatLnSpc="1">
            <a:prstTxWarp prst="textNoShape">
              <a:avLst/>
            </a:prstTxWarp>
          </a:bodyPr>
          <a:lstStyle>
            <a:lvl1pPr algn="l" defTabSz="930275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9750"/>
            <a:ext cx="2944812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4" tIns="46496" rIns="92994" bIns="46496" numCol="1" anchor="b" anchorCtr="0" compatLnSpc="1">
            <a:prstTxWarp prst="textNoShape">
              <a:avLst/>
            </a:prstTxWarp>
          </a:bodyPr>
          <a:lstStyle>
            <a:lvl1pPr algn="r" defTabSz="930275" eaLnBrk="1" hangingPunct="1">
              <a:defRPr sz="1200"/>
            </a:lvl1pPr>
          </a:lstStyle>
          <a:p>
            <a:pPr>
              <a:defRPr/>
            </a:pPr>
            <a:fld id="{4079B259-211A-4ADA-AB42-27C707327F7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006704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115401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D8798C-2EF8-4978-BB1E-E48B57EA2430}" type="slidenum">
              <a:rPr lang="ru-RU" altLang="ru-RU" smtClean="0"/>
              <a:pPr/>
              <a:t>11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544374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12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07400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7DEE69-7C16-497F-8CC7-22B359D65DA4}" type="slidenum">
              <a:rPr lang="ru-RU" altLang="ru-RU" smtClean="0"/>
              <a:pPr/>
              <a:t>13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075607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14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045419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Готов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573BCC5-A85E-4FBE-855A-D3F2A695082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46201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4BE37E-2491-4A38-8F81-94D01421CA4A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96126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B831B2-CD44-4F6A-B1D7-2968DA2435F7}" type="slidenum">
              <a:rPr lang="ru-RU" altLang="ru-RU" smtClean="0"/>
              <a:pPr/>
              <a:t>23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286477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0B28E7-5529-4E18-B209-97486D10D05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73738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90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3579028-53B9-4C69-8D59-469C1D934515}" type="slidenum">
              <a:rPr lang="ru-RU" altLang="ru-RU" smtClean="0"/>
              <a:pPr/>
              <a:t>27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117218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2</a:t>
            </a:fld>
            <a:endParaRPr lang="ru-RU" alt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962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5BCE260-E10A-4440-86F1-117CDA9E9296}" type="slidenum">
              <a:rPr lang="ru-RU" altLang="ru-RU" smtClean="0"/>
              <a:pPr/>
              <a:t>30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00166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5437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3758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D6C457-CE56-4EB9-8984-10D5D05CBAEA}" type="slidenum">
              <a:rPr lang="ru-RU" altLang="ru-RU" smtClean="0"/>
              <a:pPr/>
              <a:t>36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2932058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8204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6733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237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95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43BEB56-A3C1-44F1-A17A-C8BB5025D316}" type="slidenum">
              <a:rPr lang="ru-RU" altLang="ru-RU" smtClean="0"/>
              <a:pPr/>
              <a:t>42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6983177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6153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008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3</a:t>
            </a:fld>
            <a:endParaRPr lang="ru-RU" altLang="ru-RU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8474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0A5D22-0388-4653-8F26-1FC1CA76E15B}" type="slidenum">
              <a:rPr lang="ru-RU" altLang="ru-RU" smtClean="0"/>
              <a:pPr/>
              <a:t>49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892244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0322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9FA359F-76BB-42E9-8C48-9975CEBB0F88}" type="slidenum">
              <a:rPr lang="ru-RU" altLang="ru-RU" smtClean="0"/>
              <a:pPr/>
              <a:t>51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605490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0084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7644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9B259-211A-4ADA-AB42-27C707327F79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6108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CC08A21-12D8-462E-8DF2-F18E39FF90C8}" type="slidenum">
              <a:rPr lang="ru-RU" altLang="ru-RU" smtClean="0"/>
              <a:pPr/>
              <a:t>57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16338052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60</a:t>
            </a:fld>
            <a:endParaRPr lang="ru-RU" altLang="ru-RU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61</a:t>
            </a:fld>
            <a:endParaRPr lang="ru-RU" alt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4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925264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79B259-211A-4ADA-AB42-27C707327F79}" type="slidenum">
              <a:rPr lang="ru-RU" altLang="ru-RU" smtClean="0"/>
              <a:pPr>
                <a:defRPr/>
              </a:pPr>
              <a:t>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872523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967DD1-90D5-440B-90C0-C07B219EFF1E}" type="slidenum">
              <a:rPr lang="ru-RU" altLang="ru-RU" smtClean="0"/>
              <a:pPr/>
              <a:t>6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292077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32406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83499-143F-4542-8925-F483C53B0C04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735321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dirty="0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33A99E-485A-4FAC-9466-8B1128F151A6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586346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2E949-3ADF-419B-A972-3A690A939EA7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26704-3274-455A-AE44-79587E78DE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53904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FA173-5822-43DD-B9E2-6F920E709AEB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F95D6-8812-48FB-97E4-895AD3D9BE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1795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F978B-A4A4-4C48-80A3-BB8726D600A0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0D90C-E865-425C-B778-7A3F27EA56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2314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04284" y="2514601"/>
            <a:ext cx="715048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4284" y="4777381"/>
            <a:ext cx="715048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9C40F3-3D4B-4861-896C-E2B35DDB4D83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4362" y="4321159"/>
            <a:ext cx="1511762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8612" y="4529542"/>
            <a:ext cx="633726" cy="365125"/>
          </a:xfrm>
        </p:spPr>
        <p:txBody>
          <a:bodyPr/>
          <a:lstStyle/>
          <a:p>
            <a:pPr>
              <a:defRPr/>
            </a:pPr>
            <a:fld id="{CC55B9BD-6F35-4A9E-8B78-DFBB544F5296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567559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302" y="624110"/>
            <a:ext cx="71382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04284" y="2133600"/>
            <a:ext cx="7141317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49C5B-5B30-41A7-8700-2EEC9022A7C0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E3D800-C69D-42C7-8AE0-9BE8F1D26C80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951964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2074562"/>
            <a:ext cx="7141317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3581400"/>
            <a:ext cx="7141317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258E91-52F9-4724-8866-7A8F2F46EB27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pPr>
              <a:defRPr/>
            </a:pPr>
            <a:fld id="{12261E9C-056B-4EF5-8E23-8C18AA806FA8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894679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04285" y="2136707"/>
            <a:ext cx="3463992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2083" y="2136707"/>
            <a:ext cx="3463517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24188A-9F41-41FC-991B-59BDD9A50B31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787784"/>
            <a:ext cx="633726" cy="365125"/>
          </a:xfrm>
        </p:spPr>
        <p:txBody>
          <a:bodyPr/>
          <a:lstStyle/>
          <a:p>
            <a:pPr>
              <a:defRPr/>
            </a:pPr>
            <a:fld id="{D1E5835D-EF9D-44F9-8BFB-7A7AC32F8EA7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065871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4131" y="2226626"/>
            <a:ext cx="311414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04283" y="2802889"/>
            <a:ext cx="3463993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7501" y="2223398"/>
            <a:ext cx="31126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78191" y="2799661"/>
            <a:ext cx="3461987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2FA1CE-73E7-4B71-A67E-F5BD5D793396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787784"/>
            <a:ext cx="633726" cy="365125"/>
          </a:xfrm>
        </p:spPr>
        <p:txBody>
          <a:bodyPr/>
          <a:lstStyle/>
          <a:p>
            <a:pPr>
              <a:defRPr/>
            </a:pPr>
            <a:fld id="{9328B1EF-A3FC-4206-8218-F4670B7C14A8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640462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94A860-946C-4047-9B38-39ACEFB46249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2DBADF-C100-4689-BC50-B98F600D0A68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894958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54C75-457B-4154-9020-41CCA7405554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2EB1A1-2C07-471B-B27D-E5DFD3AB6E60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3798283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3" y="446088"/>
            <a:ext cx="2848716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8785" y="446090"/>
            <a:ext cx="4106815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3" y="1598613"/>
            <a:ext cx="2848716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497F8B-0A5C-4470-A9D9-1427605476C3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C64ACF-A4E2-4C71-A50A-A08C718F929E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597000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1D5D7-95EC-42A2-BFE8-A1FA24726369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CF249-72C9-43A5-BB36-C9801B70E8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3940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4800600"/>
            <a:ext cx="714131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04284" y="634965"/>
            <a:ext cx="7141317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367338"/>
            <a:ext cx="714131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94AB7B-DAC8-4E9F-AC54-87A5AA84F3E4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pPr>
              <a:defRPr/>
            </a:pPr>
            <a:fld id="{64AD129B-80CE-4293-AB09-9047A85A3A5E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376538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609600"/>
            <a:ext cx="7141317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70419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617303" y="3505200"/>
            <a:ext cx="612504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4354046"/>
            <a:ext cx="714131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63" y="3166528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3830" y="3244141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959010" y="648005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0328" y="290530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84602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2438402"/>
            <a:ext cx="7141317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181600"/>
            <a:ext cx="7141317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7194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370467" y="609600"/>
            <a:ext cx="6618719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04283" y="4343400"/>
            <a:ext cx="724565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3" y="5181600"/>
            <a:ext cx="724565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959010" y="648005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50328" y="2905306"/>
            <a:ext cx="49542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90310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284" y="627407"/>
            <a:ext cx="7141316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04284" y="4343400"/>
            <a:ext cx="7141317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04284" y="5181600"/>
            <a:ext cx="7141317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4910661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53830" y="4983089"/>
            <a:ext cx="633726" cy="365125"/>
          </a:xfrm>
        </p:spPr>
        <p:txBody>
          <a:bodyPr/>
          <a:lstStyle/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39784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0C1CF4-34D1-40F9-94D1-1568A9930672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D2F3E-BB66-4CB8-BA65-6C94291F384A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15612399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1746" y="627407"/>
            <a:ext cx="1794143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4284" y="627407"/>
            <a:ext cx="5109377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44EC52-A1D6-4F21-9A00-A679284E05C0}" type="datetime1">
              <a:rPr lang="ru-RU" smtClean="0"/>
              <a:pPr>
                <a:defRPr/>
              </a:pPr>
              <a:t>18.04.2025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63" y="711194"/>
            <a:ext cx="1471552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D59BA9-9794-4040-8D10-08DF32F3CF3B}" type="slidenum">
              <a:rPr lang="en-US" altLang="ru-RU" smtClean="0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423235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A4001-1093-41D2-982E-8CC67B1D61C1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7B684-2F42-490B-9FD1-97EDBDC4212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506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06F15-EEEE-4A24-BC4B-B850ABE6D98A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355D3-6C80-47A4-8B9B-226840A277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7042402"/>
      </p:ext>
    </p:extLst>
  </p:cSld>
  <p:clrMapOvr>
    <a:masterClrMapping/>
  </p:clrMapOvr>
  <p:transition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35D82-0A9B-4F7B-9AFA-D90461078B96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B3E11-9E92-49A6-B278-8F30368BDAF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2597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711D5-0AE2-4A10-B74B-56782C8C2F47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A369E-32CB-4146-AA7A-6276E8F037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8598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226C7-3E31-4099-8653-C48848792B4D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EE05-3C34-4F68-A8F7-287959CC46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773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DF27F6-483B-429D-A4CF-5F82AB4718C9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945B9-13B6-4E64-B5AB-82006709A8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2680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90055-2743-484D-A744-839839C2FD65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135A2-40A3-4CF4-B002-675656891A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0677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84225B0-53D2-4B80-BE7E-E38A7C120CAE}" type="datetimeFigureOut">
              <a:rPr lang="ru-RU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37A90D9-C24D-43EF-8E3F-AD1BE84E7CA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725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45" r:id="rId1"/>
    <p:sldLayoutId id="2147485046" r:id="rId2"/>
    <p:sldLayoutId id="2147485047" r:id="rId3"/>
    <p:sldLayoutId id="2147485048" r:id="rId4"/>
    <p:sldLayoutId id="2147485049" r:id="rId5"/>
    <p:sldLayoutId id="2147485050" r:id="rId6"/>
    <p:sldLayoutId id="2147485051" r:id="rId7"/>
    <p:sldLayoutId id="2147485052" r:id="rId8"/>
    <p:sldLayoutId id="2147485053" r:id="rId9"/>
    <p:sldLayoutId id="2147485054" r:id="rId10"/>
    <p:sldLayoutId id="2147485055" r:id="rId11"/>
  </p:sldLayoutIdLst>
  <p:transition>
    <p:checker/>
  </p:transition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21463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2123" y="285"/>
            <a:ext cx="2114961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9812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7300" y="624110"/>
            <a:ext cx="71383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04284" y="2133600"/>
            <a:ext cx="7141317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20100" y="6135090"/>
            <a:ext cx="830245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84225B0-53D2-4B80-BE7E-E38A7C120CAE}" type="datetimeFigureOut">
              <a:rPr lang="ru-RU" smtClean="0"/>
              <a:pPr>
                <a:defRPr/>
              </a:pPr>
              <a:t>18.04.2025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04283" y="6135810"/>
            <a:ext cx="619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53830" y="787784"/>
            <a:ext cx="6337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637A90D9-C24D-43EF-8E3F-AD1BE84E7CA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59669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16" r:id="rId1"/>
    <p:sldLayoutId id="2147485117" r:id="rId2"/>
    <p:sldLayoutId id="2147485118" r:id="rId3"/>
    <p:sldLayoutId id="2147485119" r:id="rId4"/>
    <p:sldLayoutId id="2147485120" r:id="rId5"/>
    <p:sldLayoutId id="2147485121" r:id="rId6"/>
    <p:sldLayoutId id="2147485122" r:id="rId7"/>
    <p:sldLayoutId id="2147485123" r:id="rId8"/>
    <p:sldLayoutId id="2147485124" r:id="rId9"/>
    <p:sldLayoutId id="2147485125" r:id="rId10"/>
    <p:sldLayoutId id="2147485126" r:id="rId11"/>
    <p:sldLayoutId id="2147485127" r:id="rId12"/>
    <p:sldLayoutId id="2147485128" r:id="rId13"/>
    <p:sldLayoutId id="2147485129" r:id="rId14"/>
    <p:sldLayoutId id="2147485130" r:id="rId15"/>
    <p:sldLayoutId id="214748513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32.png"/><Relationship Id="rId4" Type="http://schemas.openxmlformats.org/officeDocument/2006/relationships/oleObject" Target="../embeddings/oleObject1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16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46.jpe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16.png"/><Relationship Id="rId9" Type="http://schemas.microsoft.com/office/2007/relationships/diagramDrawing" Target="../diagrams/drawing5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ia.ru/text/category/sotcialmznie_viplati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image" Target="../media/image54.emf"/><Relationship Id="rId4" Type="http://schemas.openxmlformats.org/officeDocument/2006/relationships/oleObject" Target="../embeddings/oleObject2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png"/><Relationship Id="rId4" Type="http://schemas.openxmlformats.org/officeDocument/2006/relationships/image" Target="../media/image55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mailto:fin21@govirk.ru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5" Type="http://schemas.openxmlformats.org/officeDocument/2006/relationships/comments" Target="../comments/comment1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666750" y="1085850"/>
            <a:ext cx="4286250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ru-RU" altLang="ru-RU" sz="5400" b="1" i="1" dirty="0">
              <a:solidFill>
                <a:schemeClr val="tx2"/>
              </a:solidFill>
              <a:latin typeface="Bookman Old Style" pitchFamily="18" charset="0"/>
            </a:endParaRPr>
          </a:p>
        </p:txBody>
      </p:sp>
      <p:pic>
        <p:nvPicPr>
          <p:cNvPr id="14339" name="Picture 8" descr="Flag_of_Kazachinsko-Lensky_rayon_(Irkutsk_oblast)"/>
          <p:cNvPicPr>
            <a:picLocks noChangeAspect="1" noChangeArrowheads="1"/>
          </p:cNvPicPr>
          <p:nvPr/>
        </p:nvPicPr>
        <p:blipFill>
          <a:blip r:embed="rId3" cstate="print">
            <a:lum bright="38000" contrast="18000"/>
          </a:blip>
          <a:srcRect/>
          <a:stretch>
            <a:fillRect/>
          </a:stretch>
        </p:blipFill>
        <p:spPr bwMode="auto">
          <a:xfrm>
            <a:off x="7454898" y="276225"/>
            <a:ext cx="2286001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10" descr="logo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350" y="276225"/>
            <a:ext cx="30099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11"/>
          <p:cNvSpPr txBox="1">
            <a:spLocks noChangeArrowheads="1"/>
          </p:cNvSpPr>
          <p:nvPr/>
        </p:nvSpPr>
        <p:spPr bwMode="auto">
          <a:xfrm>
            <a:off x="2451100" y="133350"/>
            <a:ext cx="5003799" cy="120032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АДМИНИСТРАЦИЯ 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КАЗАЧИНСКО-ЛЕНСКОГО</a:t>
            </a: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accent6">
                    <a:lumMod val="75000"/>
                  </a:schemeClr>
                </a:solidFill>
              </a:rPr>
              <a:t> МУНИЦИПАЛЬНОГО РАЙОНА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260350" y="2082800"/>
            <a:ext cx="9480550" cy="31700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Отчет </a:t>
            </a:r>
          </a:p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об исполнении бюджета </a:t>
            </a:r>
            <a:r>
              <a:rPr lang="ru-RU" altLang="ru-RU" sz="4000" b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Казачинско-Ленского</a:t>
            </a: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муниципального района </a:t>
            </a:r>
          </a:p>
          <a:p>
            <a:pPr algn="ctr" eaLnBrk="1" hangingPunct="1">
              <a:defRPr/>
            </a:pPr>
            <a:r>
              <a:rPr lang="ru-RU" altLang="ru-RU" sz="4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за 2024 год</a:t>
            </a:r>
            <a:endParaRPr lang="ru-RU" altLang="ru-RU" sz="3200" b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/>
          </p:nvPr>
        </p:nvGraphicFramePr>
        <p:xfrm>
          <a:off x="2062717" y="372140"/>
          <a:ext cx="7612912" cy="6230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4" name="AutoShape 2" descr="C:\Users\%D0%93%D0%B0%D0%BB%D0%B8%D0%BD%D0%B0 %D0%98%D0%B2%D0%B0%D0%BD%D0%BE%D0%B2%D0%BD%D0%B0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C:\Users\%D0%93%D0%B0%D0%BB%D0%B8%D0%BD%D0%B0 %D0%98%D0%B2%D0%B0%D0%BD%D0%BE%D0%B2%D0%BD%D0%B0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AutoShape 6" descr="C:\Users\%D0%93%D0%B0%D0%BB%D0%B8%D0%BD%D0%B0 %D0%98%D0%B2%D0%B0%D0%BD%D0%BE%D0%B2%D0%BD%D0%B0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0" name="AutoShape 8" descr="C:\Users\%D0%93%D0%B0%D0%BB%D0%B8%D0%BD%D0%B0 %D0%98%D0%B2%D0%B0%D0%BD%D0%BE%D0%B2%D0%BD%D0%B0\Desktop\scale_1200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2" name="AutoShape 10" descr="C:\Users\%D0%93%D0%B0%D0%BB%D0%B8%D0%BD%D0%B0 %D0%98%D0%B2%D0%B0%D0%BD%D0%BE%D0%B2%D0%BD%D0%B0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4" name="AutoShape 12" descr="C:\Users\%D0%93%D0%B0%D0%BB%D0%B8%D0%BD%D0%B0 %D0%98%D0%B2%D0%B0%D0%BD%D0%BE%D0%B2%D0%BD%D0%B0\Desktop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https://avatars.dzeninfra.ru/get-zen_doc/3144955/pub_63242c6e7cb58a3592471776_63242c83d9b7d116a3751d62/scale_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576" y="657547"/>
            <a:ext cx="1907142" cy="1376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rbctv-ufa.ru/upload/resize_cache/iblock/27e/640_360_2/27ecb26250a06eebb87f83a503d5a049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576" y="2342508"/>
            <a:ext cx="1907142" cy="176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6" name="AutoShape 14" descr="https://cdn1.tenchat.ru/static/vbc-gostinder/2022-03-25/compressed/0c26894b-fd6a-4f93-b98b-65b736f3bfac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8" name="Picture 16" descr="https://cdn1.tenchat.ru/static/vbc-gostinder/2022-03-25/compressed/0c26894b-fd6a-4f93-b98b-65b736f3bfac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5575" y="4376791"/>
            <a:ext cx="1907143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4985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2683565" y="344291"/>
            <a:ext cx="48900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672020"/>
                </a:solidFill>
              </a:rPr>
              <a:t>Состав неналоговых доходов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80473" y="1333503"/>
          <a:ext cx="9569581" cy="53623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95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2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1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7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66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974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02523"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 дохода</a:t>
                      </a:r>
                      <a:endParaRPr lang="ru-RU" sz="18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2023 год факт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2024 год план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2024 год факт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выполнения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Динамика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163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21" marB="45721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сумма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21" marB="45721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42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использования имущества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21 920,8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23 840,1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21 270,3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89,2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97,0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-650,5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160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22 661,1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23 553,2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28 559,7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  <a:p>
                      <a:r>
                        <a:rPr lang="ru-RU" sz="1800" dirty="0" smtClean="0"/>
                        <a:t>121,3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126,0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5</a:t>
                      </a:r>
                      <a:r>
                        <a:rPr lang="ru-RU" sz="1800" baseline="0" dirty="0" smtClean="0"/>
                        <a:t> 898,6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614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Доходы от продажи материальных и нематериальных активов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1 824,1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822,6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1 020,5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124,1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55,9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-803,6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93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Штрафы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7 195,1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8 458,0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13 026,8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154,0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181,1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5 831,7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93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Прочие</a:t>
                      </a:r>
                      <a:endParaRPr lang="ru-RU" sz="1600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1 733,4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2 631,3</a:t>
                      </a:r>
                      <a:endParaRPr lang="ru-RU" sz="1800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3 337,3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126,8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192,5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1</a:t>
                      </a:r>
                      <a:r>
                        <a:rPr lang="ru-RU" sz="1800" baseline="0" dirty="0" smtClean="0"/>
                        <a:t> 603,9</a:t>
                      </a:r>
                      <a:endParaRPr lang="ru-RU" sz="1800" dirty="0"/>
                    </a:p>
                  </a:txBody>
                  <a:tcPr marL="91441" marR="91441" marT="45721" marB="45721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49835">
                <a:tc>
                  <a:txBody>
                    <a:bodyPr/>
                    <a:lstStyle/>
                    <a:p>
                      <a:endParaRPr lang="ru-RU" sz="1800" b="1" dirty="0" smtClean="0"/>
                    </a:p>
                    <a:p>
                      <a:r>
                        <a:rPr lang="ru-RU" sz="1800" b="1" dirty="0" smtClean="0"/>
                        <a:t>Итого</a:t>
                      </a:r>
                      <a:endParaRPr lang="ru-RU" sz="1800" b="1" dirty="0"/>
                    </a:p>
                  </a:txBody>
                  <a:tcPr marL="91441" marR="91441" marT="45721" marB="4572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 smtClean="0"/>
                    </a:p>
                    <a:p>
                      <a:r>
                        <a:rPr lang="ru-RU" sz="1800" b="1" dirty="0" smtClean="0"/>
                        <a:t>55 334,5</a:t>
                      </a:r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 smtClean="0"/>
                    </a:p>
                    <a:p>
                      <a:r>
                        <a:rPr lang="ru-RU" sz="1800" b="1" dirty="0" smtClean="0"/>
                        <a:t>59 305,2</a:t>
                      </a:r>
                      <a:endParaRPr lang="ru-RU" sz="1800" b="1" dirty="0"/>
                    </a:p>
                  </a:txBody>
                  <a:tcPr marL="91441" marR="91441" marT="45721" marB="4572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 smtClean="0"/>
                    </a:p>
                    <a:p>
                      <a:r>
                        <a:rPr lang="ru-RU" sz="1800" b="1" dirty="0" smtClean="0"/>
                        <a:t>67 214,6</a:t>
                      </a:r>
                      <a:endParaRPr lang="ru-RU" sz="18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 smtClean="0"/>
                    </a:p>
                    <a:p>
                      <a:r>
                        <a:rPr lang="ru-RU" sz="1800" b="1" dirty="0" smtClean="0"/>
                        <a:t>113,3</a:t>
                      </a:r>
                      <a:endParaRPr lang="ru-RU" sz="18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 smtClean="0"/>
                    </a:p>
                    <a:p>
                      <a:r>
                        <a:rPr lang="ru-RU" sz="1800" b="1" dirty="0" smtClean="0"/>
                        <a:t>120,3</a:t>
                      </a:r>
                      <a:endParaRPr lang="ru-RU" sz="18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b="1" dirty="0" smtClean="0"/>
                    </a:p>
                    <a:p>
                      <a:r>
                        <a:rPr lang="ru-RU" sz="1800" b="1" dirty="0" smtClean="0"/>
                        <a:t>11 880,1</a:t>
                      </a:r>
                      <a:endParaRPr lang="ru-RU" sz="1800" b="1" dirty="0"/>
                    </a:p>
                  </a:txBody>
                  <a:tcPr marL="91441" marR="91441" marT="45721" marB="45721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568" name="Прямоугольник 3"/>
          <p:cNvSpPr>
            <a:spLocks noChangeArrowheads="1"/>
          </p:cNvSpPr>
          <p:nvPr/>
        </p:nvSpPr>
        <p:spPr bwMode="auto">
          <a:xfrm rot="10800000" flipV="1">
            <a:off x="8027988" y="687388"/>
            <a:ext cx="1577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altLang="ru-RU" sz="1800" b="1" dirty="0">
              <a:solidFill>
                <a:srgbClr val="672020"/>
              </a:solidFill>
            </a:endParaRPr>
          </a:p>
          <a:p>
            <a:pPr algn="ctr"/>
            <a:r>
              <a:rPr lang="ru-RU" altLang="ru-RU" sz="1800" b="1" dirty="0" smtClean="0">
                <a:solidFill>
                  <a:srgbClr val="672020"/>
                </a:solidFill>
              </a:rPr>
              <a:t>тыс.руб</a:t>
            </a:r>
            <a:r>
              <a:rPr lang="ru-RU" altLang="ru-RU" sz="1800" b="1" dirty="0">
                <a:solidFill>
                  <a:srgbClr val="672020"/>
                </a:solidFill>
              </a:rPr>
              <a:t>.</a:t>
            </a: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347934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/>
          </p:nvPr>
        </p:nvGraphicFramePr>
        <p:xfrm>
          <a:off x="2182009" y="0"/>
          <a:ext cx="7723991" cy="6217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8941" y="129093"/>
            <a:ext cx="1290918" cy="138773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4" name="Picture 5" descr="C:\Users\Галина Ивановна\Desktop\589cea2b9518fe7915a77e694855fae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8941" y="1785769"/>
            <a:ext cx="1441525" cy="1731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8941" y="3840479"/>
            <a:ext cx="1441525" cy="16244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2646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392114" y="432445"/>
            <a:ext cx="9234487" cy="52322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672020"/>
                </a:solidFill>
              </a:rPr>
              <a:t> </a:t>
            </a:r>
            <a:r>
              <a:rPr lang="ru-RU" altLang="ru-RU" sz="2800" b="1" dirty="0">
                <a:solidFill>
                  <a:srgbClr val="672020"/>
                </a:solidFill>
              </a:rPr>
              <a:t>Состав безвозмездных поступлений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46382" y="1216819"/>
          <a:ext cx="9859617" cy="4919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1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03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13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68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97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85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03563"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Наименование дохода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2023 год факт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2024 год план</a:t>
                      </a:r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2024 год факт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выполнения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Динамика</a:t>
                      </a:r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36"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13" marB="45713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</a:rPr>
                        <a:t>сумма</a:t>
                      </a:r>
                      <a:endParaRPr lang="ru-RU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13" marB="45713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15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Дотации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          0,0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26 696,5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26 696,5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100,0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0,0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26 696,5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9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Субсидии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135 694,8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65</a:t>
                      </a:r>
                      <a:r>
                        <a:rPr lang="ru-RU" sz="1750" baseline="0" dirty="0" smtClean="0"/>
                        <a:t> 047,1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54 563,8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83,9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40,2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-81</a:t>
                      </a:r>
                      <a:r>
                        <a:rPr lang="ru-RU" sz="1750" baseline="0" dirty="0" smtClean="0"/>
                        <a:t> 131,0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11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Субвенции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855 147,2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899 063,0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896 427,2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99,7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104,8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41 280,0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223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Иные межбюджетные</a:t>
                      </a:r>
                      <a:r>
                        <a:rPr lang="ru-RU" sz="1800" baseline="0" dirty="0" smtClean="0"/>
                        <a:t> трансферты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78 057,8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41</a:t>
                      </a:r>
                      <a:r>
                        <a:rPr lang="ru-RU" sz="1750" baseline="0" dirty="0" smtClean="0"/>
                        <a:t> 506,9</a:t>
                      </a:r>
                      <a:endParaRPr lang="ru-RU" sz="1750" dirty="0" smtClean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41 332,1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99,6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53,0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-36</a:t>
                      </a:r>
                      <a:r>
                        <a:rPr lang="ru-RU" sz="1750" baseline="0" dirty="0" smtClean="0"/>
                        <a:t> 725,7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3563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Прочие безвозмездные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11 000,0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0,0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1 945,3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0,0</a:t>
                      </a:r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17,7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dirty="0" smtClean="0"/>
                    </a:p>
                    <a:p>
                      <a:pPr algn="r"/>
                      <a:r>
                        <a:rPr lang="ru-RU" sz="1750" dirty="0" smtClean="0"/>
                        <a:t>-9054,7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888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Возврат</a:t>
                      </a:r>
                      <a:endParaRPr lang="ru-RU" sz="1800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0,0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-154,4</a:t>
                      </a:r>
                      <a:endParaRPr lang="ru-RU" sz="1750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-164,5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106,5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0,0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750" dirty="0" smtClean="0"/>
                        <a:t>-164,5</a:t>
                      </a:r>
                      <a:endParaRPr lang="ru-RU" sz="1750" dirty="0"/>
                    </a:p>
                  </a:txBody>
                  <a:tcPr marL="91441" marR="91441" marT="45713" marB="45713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62239">
                <a:tc>
                  <a:txBody>
                    <a:bodyPr/>
                    <a:lstStyle/>
                    <a:p>
                      <a:endParaRPr lang="ru-RU" sz="1800" b="1" dirty="0" smtClean="0"/>
                    </a:p>
                    <a:p>
                      <a:r>
                        <a:rPr lang="ru-RU" sz="1800" b="1" dirty="0" smtClean="0"/>
                        <a:t>Итого</a:t>
                      </a:r>
                    </a:p>
                    <a:p>
                      <a:endParaRPr lang="ru-RU" sz="1800" b="1" dirty="0"/>
                    </a:p>
                  </a:txBody>
                  <a:tcPr marL="91441" marR="91441" marT="45713" marB="45713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b="1" dirty="0" smtClean="0"/>
                    </a:p>
                    <a:p>
                      <a:pPr algn="r"/>
                      <a:r>
                        <a:rPr lang="ru-RU" sz="1750" b="1" dirty="0" smtClean="0"/>
                        <a:t>1 079 899,8</a:t>
                      </a:r>
                      <a:endParaRPr lang="ru-RU" sz="1750" b="1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b="1" dirty="0" smtClean="0"/>
                    </a:p>
                    <a:p>
                      <a:pPr algn="r"/>
                      <a:r>
                        <a:rPr lang="ru-RU" sz="1750" b="1" dirty="0" smtClean="0"/>
                        <a:t>1 032 159,1</a:t>
                      </a:r>
                      <a:endParaRPr lang="ru-RU" sz="1750" b="1" dirty="0"/>
                    </a:p>
                  </a:txBody>
                  <a:tcPr marL="91441" marR="91441" marT="45713" marB="4571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b="1" dirty="0" smtClean="0"/>
                    </a:p>
                    <a:p>
                      <a:pPr algn="r"/>
                      <a:r>
                        <a:rPr lang="ru-RU" sz="1750" b="1" dirty="0" smtClean="0"/>
                        <a:t>1 020 800,4</a:t>
                      </a:r>
                      <a:endParaRPr lang="ru-RU" sz="1750" b="1" dirty="0"/>
                    </a:p>
                  </a:txBody>
                  <a:tcPr marL="91441" marR="91441" marT="45713" marB="4571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b="1" dirty="0" smtClean="0"/>
                    </a:p>
                    <a:p>
                      <a:pPr algn="r"/>
                      <a:r>
                        <a:rPr lang="ru-RU" sz="1750" b="1" dirty="0" smtClean="0"/>
                        <a:t>98,9</a:t>
                      </a:r>
                      <a:endParaRPr lang="ru-RU" sz="1750" b="1" dirty="0"/>
                    </a:p>
                  </a:txBody>
                  <a:tcPr marL="91441" marR="91441" marT="45713" marB="4571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b="1" dirty="0" smtClean="0"/>
                    </a:p>
                    <a:p>
                      <a:pPr algn="r"/>
                      <a:r>
                        <a:rPr lang="ru-RU" sz="1750" b="1" dirty="0" smtClean="0"/>
                        <a:t>94,5</a:t>
                      </a:r>
                      <a:endParaRPr lang="ru-RU" sz="1750" b="1" dirty="0"/>
                    </a:p>
                  </a:txBody>
                  <a:tcPr marL="91441" marR="91441" marT="45713" marB="45713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750" b="1" dirty="0" smtClean="0"/>
                    </a:p>
                    <a:p>
                      <a:pPr algn="r"/>
                      <a:r>
                        <a:rPr lang="ru-RU" sz="1750" b="1" dirty="0" smtClean="0"/>
                        <a:t>-59 099,4</a:t>
                      </a:r>
                      <a:endParaRPr lang="ru-RU" sz="1750" b="1" dirty="0"/>
                    </a:p>
                  </a:txBody>
                  <a:tcPr marL="91441" marR="91441" marT="45713" marB="45713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4617" name="Прямоугольник 3"/>
          <p:cNvSpPr>
            <a:spLocks noChangeArrowheads="1"/>
          </p:cNvSpPr>
          <p:nvPr/>
        </p:nvSpPr>
        <p:spPr bwMode="auto">
          <a:xfrm>
            <a:off x="8280400" y="846931"/>
            <a:ext cx="13462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800" b="1" dirty="0"/>
              <a:t>тыс. руб.</a:t>
            </a:r>
            <a:endParaRPr lang="ru-RU" altLang="ru-RU" sz="1800" dirty="0"/>
          </a:p>
        </p:txBody>
      </p:sp>
    </p:spTree>
    <p:extLst>
      <p:ext uri="{BB962C8B-B14F-4D97-AF65-F5344CB8AC3E}">
        <p14:creationId xmlns:p14="http://schemas.microsoft.com/office/powerpoint/2010/main" val="216317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/>
          </p:nvPr>
        </p:nvGraphicFramePr>
        <p:xfrm>
          <a:off x="2023872" y="730062"/>
          <a:ext cx="7882129" cy="5084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https://avatars.mds.yandex.net/i?id=ea6adbbc32d2cc77d9d67e96e5c38dfb88baf489-6361230-images-thumbs&amp;n=13&amp;exp=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575" y="3316224"/>
            <a:ext cx="2087753" cy="2060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AutoShape 2" descr="https://newizv.ru/attachments/c130659faccacfbfd7c3a9f2a1f24ea57d7fafa1/store/crop/0/0/1000/593/1920/0/0/eaccf6c5437e2a894b3932b5b783a8aaa223dd1efa0ef0002377238bbe40/399f28a2e6cab84dd8e8282a86bc904546e95fee1f0ef12221776cf3be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https://newizv.ru/attachments/c130659faccacfbfd7c3a9f2a1f24ea57d7fafa1/store/crop/0/0/1000/593/1920/0/0/eaccf6c5437e2a894b3932b5b783a8aaa223dd1efa0ef0002377238bbe40/399f28a2e6cab84dd8e8282a86bc904546e95fee1f0ef12221776cf3be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731520"/>
            <a:ext cx="2706895" cy="15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160642" y="208300"/>
            <a:ext cx="65995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672020"/>
                </a:solidFill>
              </a:rPr>
              <a:t>Структура </a:t>
            </a:r>
            <a:r>
              <a:rPr lang="ru-RU" altLang="ru-RU" sz="2800" b="1" dirty="0">
                <a:solidFill>
                  <a:srgbClr val="672020"/>
                </a:solidFill>
              </a:rPr>
              <a:t>безвозмездных поступлений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3529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81166" y="381789"/>
            <a:ext cx="7058020" cy="535531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бюджета за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150860942"/>
              </p:ext>
            </p:extLst>
          </p:nvPr>
        </p:nvGraphicFramePr>
        <p:xfrm>
          <a:off x="488504" y="1412776"/>
          <a:ext cx="8856984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7365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4608" y="303736"/>
            <a:ext cx="7258072" cy="86793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Привлечение средств из областного бюджета на условиях софинансирования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4870343"/>
              </p:ext>
            </p:extLst>
          </p:nvPr>
        </p:nvGraphicFramePr>
        <p:xfrm>
          <a:off x="1383577" y="1500174"/>
          <a:ext cx="8572528" cy="521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6332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Доля программных расходов в бюджете 2024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Программные расходы 100%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Непрограммные расходы 0%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0260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630488" y="449264"/>
            <a:ext cx="4699000" cy="382587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Структура расходов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2024 года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579" name="Rectangle 6"/>
          <p:cNvSpPr>
            <a:spLocks noChangeArrowheads="1"/>
          </p:cNvSpPr>
          <p:nvPr/>
        </p:nvSpPr>
        <p:spPr bwMode="auto">
          <a:xfrm>
            <a:off x="631825" y="746403"/>
            <a:ext cx="129492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4580" name="Rectangle 7"/>
          <p:cNvSpPr>
            <a:spLocks noChangeArrowheads="1"/>
          </p:cNvSpPr>
          <p:nvPr/>
        </p:nvSpPr>
        <p:spPr bwMode="auto">
          <a:xfrm>
            <a:off x="631825" y="4261128"/>
            <a:ext cx="129492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4581" name="Rectangle 8"/>
          <p:cNvSpPr>
            <a:spLocks noChangeArrowheads="1"/>
          </p:cNvSpPr>
          <p:nvPr/>
        </p:nvSpPr>
        <p:spPr bwMode="auto">
          <a:xfrm flipV="1">
            <a:off x="920750" y="2450584"/>
            <a:ext cx="120919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4917871"/>
              </p:ext>
            </p:extLst>
          </p:nvPr>
        </p:nvGraphicFramePr>
        <p:xfrm>
          <a:off x="747714" y="995363"/>
          <a:ext cx="8339137" cy="5137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583" name="Rectangle 9"/>
          <p:cNvSpPr>
            <a:spLocks noChangeArrowheads="1"/>
          </p:cNvSpPr>
          <p:nvPr/>
        </p:nvSpPr>
        <p:spPr bwMode="auto">
          <a:xfrm flipV="1">
            <a:off x="920750" y="5965309"/>
            <a:ext cx="120919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094383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4528" y="138176"/>
            <a:ext cx="8437094" cy="867930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бюджета по разделам бюджетной классификации РФ за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</a:t>
            </a:r>
          </a:p>
        </p:txBody>
      </p:sp>
      <p:graphicFrame>
        <p:nvGraphicFramePr>
          <p:cNvPr id="6" name="Group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905150"/>
              </p:ext>
            </p:extLst>
          </p:nvPr>
        </p:nvGraphicFramePr>
        <p:xfrm>
          <a:off x="523844" y="1196753"/>
          <a:ext cx="8973206" cy="5391431"/>
        </p:xfrm>
        <a:graphic>
          <a:graphicData uri="http://schemas.openxmlformats.org/drawingml/2006/table">
            <a:tbl>
              <a:tblPr/>
              <a:tblGrid>
                <a:gridCol w="29169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845">
                  <a:extLst>
                    <a:ext uri="{9D8B030D-6E8A-4147-A177-3AD203B41FA5}">
                      <a16:colId xmlns:a16="http://schemas.microsoft.com/office/drawing/2014/main" val="1923298946"/>
                    </a:ext>
                  </a:extLst>
                </a:gridCol>
                <a:gridCol w="16804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5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6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071">
                <a:tc>
                  <a:txBody>
                    <a:bodyPr/>
                    <a:lstStyle/>
                    <a:p>
                      <a:pPr marL="19812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показателей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 за 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на 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4610"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Исполнение за </a:t>
                      </a:r>
                      <a:r>
                        <a:rPr lang="ru-RU" sz="11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910"/>
                        </a:lnSpc>
                        <a:spcAft>
                          <a:spcPts val="0"/>
                        </a:spcAft>
                      </a:pPr>
                      <a:r>
                        <a:rPr lang="ru-RU" sz="11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исполнения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350" algn="ctr">
                        <a:lnSpc>
                          <a:spcPts val="91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172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726,7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208 898,1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193 582,6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92,7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718584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342,7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185,7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5574084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 indent="6477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37 433,0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21 124,6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16 929,3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6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55 868,9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53 923,1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42 194,4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 marL="65405" indent="-654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2 227,1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1 887,4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1 723,3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2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Охрана окружающей среды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5 836,3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19 235,9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2 854,6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1 235 604,0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1 377 812,3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1 316 411,7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95 751,5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102 102,7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91 314,2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Здравоохранение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5 761,9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3 805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3 399,5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23 740,3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32 937,5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30 563,7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55 706,5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20 973,3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3 121,8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8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массовой информации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8 201,5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8 261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8 261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70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муниципального долга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89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Межбюджетные трансферты</a:t>
                      </a: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141 220,4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189 645,7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188 988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99,7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6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РАСХОДОВ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1 840 420,8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2 041 857,6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1 899 529,8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US" sz="12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642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трелка вниз 27"/>
          <p:cNvSpPr/>
          <p:nvPr/>
        </p:nvSpPr>
        <p:spPr>
          <a:xfrm rot="10999018" flipV="1">
            <a:off x="4725339" y="4491213"/>
            <a:ext cx="484632" cy="78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0605404" flipV="1">
            <a:off x="7878415" y="4502380"/>
            <a:ext cx="484632" cy="731015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0800000" flipV="1">
            <a:off x="4703121" y="4556725"/>
            <a:ext cx="484632" cy="693433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0800000" flipV="1">
            <a:off x="1375446" y="4517795"/>
            <a:ext cx="484632" cy="74185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8241736">
            <a:off x="7023443" y="1977900"/>
            <a:ext cx="484632" cy="236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3450923">
            <a:off x="2596294" y="1764483"/>
            <a:ext cx="471040" cy="2570164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Стрелка вниз 23"/>
          <p:cNvSpPr/>
          <p:nvPr/>
        </p:nvSpPr>
        <p:spPr>
          <a:xfrm rot="18241736">
            <a:off x="7023443" y="1977901"/>
            <a:ext cx="484632" cy="2360037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0" y="4104630"/>
            <a:ext cx="92233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609600" y="215900"/>
            <a:ext cx="8596312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Бюджет </a:t>
            </a:r>
            <a:r>
              <a:rPr lang="ru-RU" altLang="ru-RU" sz="4000" b="1" dirty="0" err="1" smtClean="0">
                <a:latin typeface="+mj-lt"/>
              </a:rPr>
              <a:t>Казачинско-Ленского</a:t>
            </a:r>
            <a:r>
              <a:rPr lang="ru-RU" altLang="ru-RU" sz="4000" b="1" dirty="0" smtClean="0">
                <a:latin typeface="+mj-lt"/>
              </a:rPr>
              <a:t> муниципального района 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 rot="10800000" flipV="1">
            <a:off x="2857498" y="1756411"/>
            <a:ext cx="4254498" cy="12003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b="1" dirty="0" smtClean="0"/>
              <a:t>Первоначальный бюджет утвержден решением Думы </a:t>
            </a:r>
          </a:p>
          <a:p>
            <a:pPr algn="ctr" eaLnBrk="1" hangingPunct="1">
              <a:defRPr/>
            </a:pPr>
            <a:r>
              <a:rPr lang="ru-RU" b="1" dirty="0" smtClean="0"/>
              <a:t>от 19 декабря 2023г. № 312</a:t>
            </a:r>
            <a:endParaRPr lang="ru-RU" altLang="ru-RU" b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609600" y="3810000"/>
            <a:ext cx="22479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Доходы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 rot="10800000" flipV="1">
            <a:off x="3428996" y="3835400"/>
            <a:ext cx="3022602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Расходы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 rot="10800000" flipH="1" flipV="1">
            <a:off x="6870699" y="3835401"/>
            <a:ext cx="2751139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Дефицит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33399" y="5248995"/>
            <a:ext cx="2400301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cs typeface="Times New Roman" pitchFamily="18" charset="0"/>
              </a:rPr>
              <a:t>1 667 288,8 </a:t>
            </a:r>
            <a:r>
              <a:rPr lang="ru-RU" altLang="ru-RU" b="1" dirty="0" err="1" smtClean="0">
                <a:cs typeface="Times New Roman" pitchFamily="18" charset="0"/>
              </a:rPr>
              <a:t>т.р</a:t>
            </a:r>
            <a:r>
              <a:rPr lang="ru-RU" altLang="ru-RU" b="1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784600" y="5248996"/>
            <a:ext cx="2476500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1 739 288,8 </a:t>
            </a:r>
            <a:r>
              <a:rPr lang="ru-RU" altLang="ru-RU" b="1" dirty="0" err="1" smtClean="0"/>
              <a:t>т.р</a:t>
            </a:r>
            <a:r>
              <a:rPr lang="ru-RU" altLang="ru-RU" b="1" dirty="0" smtClean="0"/>
              <a:t>.</a:t>
            </a:r>
          </a:p>
        </p:txBody>
      </p:sp>
      <p:sp>
        <p:nvSpPr>
          <p:cNvPr id="59" name="Прямоугольник 58"/>
          <p:cNvSpPr/>
          <p:nvPr/>
        </p:nvSpPr>
        <p:spPr>
          <a:xfrm rot="10800000" flipV="1">
            <a:off x="7111997" y="5248995"/>
            <a:ext cx="2509837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72 000,0 </a:t>
            </a:r>
            <a:r>
              <a:rPr lang="ru-RU" altLang="ru-RU" b="1" dirty="0" err="1" smtClean="0"/>
              <a:t>т.р</a:t>
            </a:r>
            <a:r>
              <a:rPr lang="ru-RU" altLang="ru-RU" b="1" dirty="0" smtClean="0"/>
              <a:t>.</a:t>
            </a:r>
          </a:p>
        </p:txBody>
      </p:sp>
      <p:sp>
        <p:nvSpPr>
          <p:cNvPr id="17" name="Стрелка вниз 16"/>
          <p:cNvSpPr/>
          <p:nvPr/>
        </p:nvSpPr>
        <p:spPr>
          <a:xfrm>
            <a:off x="4742432" y="2772075"/>
            <a:ext cx="484632" cy="103792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 txBox="1">
            <a:spLocks/>
          </p:cNvSpPr>
          <p:nvPr/>
        </p:nvSpPr>
        <p:spPr bwMode="auto">
          <a:xfrm>
            <a:off x="2300288" y="398464"/>
            <a:ext cx="58102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расходов </a:t>
            </a:r>
            <a:r>
              <a:rPr lang="ru-RU" altLang="ru-RU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992189" y="2660"/>
            <a:ext cx="12055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992189" y="3974585"/>
            <a:ext cx="120554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7173" name="Rectangle 8"/>
          <p:cNvSpPr>
            <a:spLocks noChangeArrowheads="1"/>
          </p:cNvSpPr>
          <p:nvPr/>
        </p:nvSpPr>
        <p:spPr bwMode="auto">
          <a:xfrm>
            <a:off x="965200" y="978178"/>
            <a:ext cx="11882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337005"/>
              </p:ext>
            </p:extLst>
          </p:nvPr>
        </p:nvGraphicFramePr>
        <p:xfrm>
          <a:off x="1074738" y="1050926"/>
          <a:ext cx="8185150" cy="518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175" name="Rectangle 9"/>
          <p:cNvSpPr>
            <a:spLocks noChangeArrowheads="1"/>
          </p:cNvSpPr>
          <p:nvPr/>
        </p:nvSpPr>
        <p:spPr bwMode="auto">
          <a:xfrm>
            <a:off x="965200" y="4950103"/>
            <a:ext cx="118824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8955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505312"/>
          </a:xfrm>
        </p:spPr>
        <p:txBody>
          <a:bodyPr/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Исполнении расходов районного бюджета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в разрезе муниципальных программ Казачинско-Ленского района и непрограммных расходов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2283979"/>
              </p:ext>
            </p:extLst>
          </p:nvPr>
        </p:nvGraphicFramePr>
        <p:xfrm>
          <a:off x="208983" y="642795"/>
          <a:ext cx="9488033" cy="6009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18733">
                  <a:extLst>
                    <a:ext uri="{9D8B030D-6E8A-4147-A177-3AD203B41FA5}">
                      <a16:colId xmlns:a16="http://schemas.microsoft.com/office/drawing/2014/main" val="665904922"/>
                    </a:ext>
                  </a:extLst>
                </a:gridCol>
                <a:gridCol w="1298477">
                  <a:extLst>
                    <a:ext uri="{9D8B030D-6E8A-4147-A177-3AD203B41FA5}">
                      <a16:colId xmlns:a16="http://schemas.microsoft.com/office/drawing/2014/main" val="746759788"/>
                    </a:ext>
                  </a:extLst>
                </a:gridCol>
                <a:gridCol w="1298477">
                  <a:extLst>
                    <a:ext uri="{9D8B030D-6E8A-4147-A177-3AD203B41FA5}">
                      <a16:colId xmlns:a16="http://schemas.microsoft.com/office/drawing/2014/main" val="3075151414"/>
                    </a:ext>
                  </a:extLst>
                </a:gridCol>
                <a:gridCol w="1298477">
                  <a:extLst>
                    <a:ext uri="{9D8B030D-6E8A-4147-A177-3AD203B41FA5}">
                      <a16:colId xmlns:a16="http://schemas.microsoft.com/office/drawing/2014/main" val="126264018"/>
                    </a:ext>
                  </a:extLst>
                </a:gridCol>
                <a:gridCol w="825698">
                  <a:extLst>
                    <a:ext uri="{9D8B030D-6E8A-4147-A177-3AD203B41FA5}">
                      <a16:colId xmlns:a16="http://schemas.microsoft.com/office/drawing/2014/main" val="3598370400"/>
                    </a:ext>
                  </a:extLst>
                </a:gridCol>
                <a:gridCol w="848171">
                  <a:extLst>
                    <a:ext uri="{9D8B030D-6E8A-4147-A177-3AD203B41FA5}">
                      <a16:colId xmlns:a16="http://schemas.microsoft.com/office/drawing/2014/main" val="3178435732"/>
                    </a:ext>
                  </a:extLst>
                </a:gridCol>
              </a:tblGrid>
              <a:tr h="262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Наименование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Исполнение 2023 год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План 2024год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Исполнение 2024 год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% исполнения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Динамика 2024/2023гг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/>
                </a:tc>
                <a:extLst>
                  <a:ext uri="{0D108BD9-81ED-4DB2-BD59-A6C34878D82A}">
                    <a16:rowId xmlns:a16="http://schemas.microsoft.com/office/drawing/2014/main" val="3662174502"/>
                  </a:ext>
                </a:extLst>
              </a:tr>
              <a:tr h="1649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Итого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1 840 420,8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2 041 857,6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1 899 529,8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93,0%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+59 109,00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1732874838"/>
                  </a:ext>
                </a:extLst>
              </a:tr>
              <a:tr h="2917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«Развитие образования в Казачинско-Ленском муниципальном районе»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1 142 507,3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1 260 121,3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 </a:t>
                      </a:r>
                      <a:r>
                        <a:rPr lang="ru-RU" sz="900" dirty="0">
                          <a:effectLst/>
                        </a:rPr>
                        <a:t>219 904,6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96,8%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77 397,30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4078735189"/>
                  </a:ext>
                </a:extLst>
              </a:tr>
              <a:tr h="3105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«Развитие культуры и сохранение культурного наследия Казачинско-Ленского муниципального района»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160 </a:t>
                      </a:r>
                      <a:r>
                        <a:rPr lang="ru-RU" sz="900" dirty="0">
                          <a:effectLst/>
                        </a:rPr>
                        <a:t>627,60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185 </a:t>
                      </a:r>
                      <a:r>
                        <a:rPr lang="ru-RU" sz="900" dirty="0">
                          <a:effectLst/>
                        </a:rPr>
                        <a:t>112,2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r>
                        <a:rPr lang="ru-RU" sz="900" dirty="0" smtClean="0">
                          <a:effectLst/>
                        </a:rPr>
                        <a:t>154 </a:t>
                      </a:r>
                      <a:r>
                        <a:rPr lang="ru-RU" sz="900" dirty="0">
                          <a:effectLst/>
                        </a:rPr>
                        <a:t>780,3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83,6%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-5 847,30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3178547868"/>
                  </a:ext>
                </a:extLst>
              </a:tr>
              <a:tr h="2148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«Организация муниципального управления в Казачинско-Ленском муниципальном районе»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149 061,20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179 189,3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168 066,2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93,8%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19 005,00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2547249078"/>
                  </a:ext>
                </a:extLst>
              </a:tr>
              <a:tr h="1413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Муниципальная программа «Управление муниципальными финансами Казачинско-Ленского муниципального района»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171 516,50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233 041,4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229 606,6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98,5%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58 </a:t>
                      </a:r>
                      <a:r>
                        <a:rPr lang="ru-RU" sz="900" dirty="0">
                          <a:effectLst/>
                        </a:rPr>
                        <a:t>090,10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1835937564"/>
                  </a:ext>
                </a:extLst>
              </a:tr>
              <a:tr h="2127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Муниципальная программа «Развитие и управление имущественным комплексом и земельными ресурсами в Казачинско-Ленском районе»</a:t>
                      </a:r>
                      <a:endParaRPr lang="ru-RU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16 108,90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21 </a:t>
                      </a:r>
                      <a:r>
                        <a:rPr lang="ru-RU" sz="900" dirty="0">
                          <a:effectLst/>
                        </a:rPr>
                        <a:t>856,2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19 </a:t>
                      </a:r>
                      <a:r>
                        <a:rPr lang="ru-RU" sz="900" dirty="0">
                          <a:effectLst/>
                        </a:rPr>
                        <a:t>818,4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90,7%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3 709,50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1251585767"/>
                  </a:ext>
                </a:extLst>
              </a:tr>
              <a:tr h="266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«Развитие экономического потенциала Казачинско-Ленского муниципального района»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2 926,30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 </a:t>
                      </a:r>
                      <a:r>
                        <a:rPr lang="ru-RU" sz="900" dirty="0">
                          <a:effectLst/>
                        </a:rPr>
                        <a:t>742,8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 </a:t>
                      </a:r>
                      <a:r>
                        <a:rPr lang="ru-RU" sz="900" dirty="0">
                          <a:effectLst/>
                        </a:rPr>
                        <a:t>363,9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86,2%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-562,40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531480706"/>
                  </a:ext>
                </a:extLst>
              </a:tr>
              <a:tr h="2263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«Улучшение условий и охраны труда в Казачинско-Ленском муниципальном районе»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74,0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74,0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100,0%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2525540308"/>
                  </a:ext>
                </a:extLst>
              </a:tr>
              <a:tr h="1981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«Архитектура и градостроительство в Казачинско-Ленском муниципальном районе»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368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533,3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533,3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100,0%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165,30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2765479055"/>
                  </a:ext>
                </a:extLst>
              </a:tr>
              <a:tr h="2287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«Развитие транспортного комплекса в Казачинско-Ленском районе»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29 283,10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12 </a:t>
                      </a:r>
                      <a:r>
                        <a:rPr lang="ru-RU" sz="900" dirty="0">
                          <a:effectLst/>
                        </a:rPr>
                        <a:t>830,0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r>
                        <a:rPr lang="ru-RU" sz="900" dirty="0" smtClean="0">
                          <a:effectLst/>
                        </a:rPr>
                        <a:t>12 </a:t>
                      </a:r>
                      <a:r>
                        <a:rPr lang="ru-RU" sz="900" dirty="0">
                          <a:effectLst/>
                        </a:rPr>
                        <a:t>830,0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100,0%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-16 453,10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2254709439"/>
                  </a:ext>
                </a:extLst>
              </a:tr>
              <a:tr h="245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«Развитие дорожного хозяйства в Казачинско-Ленском районе»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23 291,50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r>
                        <a:rPr lang="ru-RU" sz="900" dirty="0" smtClean="0">
                          <a:effectLst/>
                        </a:rPr>
                        <a:t>37 </a:t>
                      </a:r>
                      <a:r>
                        <a:rPr lang="ru-RU" sz="900" dirty="0">
                          <a:effectLst/>
                        </a:rPr>
                        <a:t>797,0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26 </a:t>
                      </a:r>
                      <a:r>
                        <a:rPr lang="ru-RU" sz="900" dirty="0">
                          <a:effectLst/>
                        </a:rPr>
                        <a:t>457,3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70,0%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3 165,80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2063783864"/>
                  </a:ext>
                </a:extLst>
              </a:tr>
              <a:tr h="235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«Энергосбережение и повышение энергетической эффективности на территории Казачинско-Ленского муниципального района»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4 968,10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8 </a:t>
                      </a:r>
                      <a:r>
                        <a:rPr lang="ru-RU" sz="900" dirty="0">
                          <a:effectLst/>
                        </a:rPr>
                        <a:t>531,4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r>
                        <a:rPr lang="ru-RU" sz="900" dirty="0" smtClean="0">
                          <a:effectLst/>
                        </a:rPr>
                        <a:t>8 </a:t>
                      </a:r>
                      <a:r>
                        <a:rPr lang="ru-RU" sz="900" dirty="0">
                          <a:effectLst/>
                        </a:rPr>
                        <a:t>372,5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98,1%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3 404,40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1713814971"/>
                  </a:ext>
                </a:extLst>
              </a:tr>
              <a:tr h="2618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«Защита окружающей среды в Казачинско-Ленском районе»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3 028,80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15 </a:t>
                      </a:r>
                      <a:r>
                        <a:rPr lang="ru-RU" sz="900" dirty="0">
                          <a:effectLst/>
                        </a:rPr>
                        <a:t>907,9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6,4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0,0%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-3 022,40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2873081111"/>
                  </a:ext>
                </a:extLst>
              </a:tr>
              <a:tr h="208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«Безопасность населения и территории Казачинско-Ленского муниципального района»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37 579,10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24 </a:t>
                      </a:r>
                      <a:r>
                        <a:rPr lang="ru-RU" sz="900" dirty="0">
                          <a:effectLst/>
                        </a:rPr>
                        <a:t>594,6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19 </a:t>
                      </a:r>
                      <a:r>
                        <a:rPr lang="ru-RU" sz="900" dirty="0">
                          <a:effectLst/>
                        </a:rPr>
                        <a:t>314,5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78,5%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-18 264,60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3599647166"/>
                  </a:ext>
                </a:extLst>
              </a:tr>
              <a:tr h="2343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«Социальная поддержка населения Казачинско-Ленского муниципального района»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12 960,60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17 </a:t>
                      </a:r>
                      <a:r>
                        <a:rPr lang="ru-RU" sz="900" dirty="0">
                          <a:effectLst/>
                        </a:rPr>
                        <a:t>216,2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14 </a:t>
                      </a:r>
                      <a:r>
                        <a:rPr lang="ru-RU" sz="900" dirty="0">
                          <a:effectLst/>
                        </a:rPr>
                        <a:t>852,7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86,3%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1 892,10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2944816513"/>
                  </a:ext>
                </a:extLst>
              </a:tr>
              <a:tr h="2152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«Развитие физической культуры и спорта в Казачинско-Ленском районе»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55 706,50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20 </a:t>
                      </a:r>
                      <a:r>
                        <a:rPr lang="ru-RU" sz="900" dirty="0">
                          <a:effectLst/>
                        </a:rPr>
                        <a:t>973,3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3 </a:t>
                      </a:r>
                      <a:r>
                        <a:rPr lang="ru-RU" sz="900" dirty="0">
                          <a:effectLst/>
                        </a:rPr>
                        <a:t>121,8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14,9%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-52 584,70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150255086"/>
                  </a:ext>
                </a:extLst>
              </a:tr>
              <a:tr h="250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«Молодежная политика Казачинско-Ленского муниципального района»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15 196,50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12 </a:t>
                      </a:r>
                      <a:r>
                        <a:rPr lang="ru-RU" sz="900" dirty="0">
                          <a:effectLst/>
                        </a:rPr>
                        <a:t>146,7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10 </a:t>
                      </a:r>
                      <a:r>
                        <a:rPr lang="ru-RU" sz="900" dirty="0">
                          <a:effectLst/>
                        </a:rPr>
                        <a:t>652,8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87,7%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-4 543,70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2967338138"/>
                  </a:ext>
                </a:extLst>
              </a:tr>
              <a:tr h="1951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«Сохранение здоровья населения Казачинско-Ленского района»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5 761,90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3 </a:t>
                      </a:r>
                      <a:r>
                        <a:rPr lang="ru-RU" sz="900" dirty="0">
                          <a:effectLst/>
                        </a:rPr>
                        <a:t>805,0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3 </a:t>
                      </a:r>
                      <a:r>
                        <a:rPr lang="ru-RU" sz="900" dirty="0">
                          <a:effectLst/>
                        </a:rPr>
                        <a:t>399,5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89,3%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-2 362,40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2242011468"/>
                  </a:ext>
                </a:extLst>
              </a:tr>
              <a:tr h="2393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«Молодым семьям – доступное жилье»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1 496,00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5 </a:t>
                      </a:r>
                      <a:r>
                        <a:rPr lang="ru-RU" sz="900" dirty="0">
                          <a:effectLst/>
                        </a:rPr>
                        <a:t>365,0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5 </a:t>
                      </a:r>
                      <a:r>
                        <a:rPr lang="ru-RU" sz="900" dirty="0">
                          <a:effectLst/>
                        </a:rPr>
                        <a:t>365,0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100,0%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3 869,00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1835562455"/>
                  </a:ext>
                </a:extLst>
              </a:tr>
              <a:tr h="117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Муниципальная программа "Обеспечение защиты прав потребителей на территории Казачинско-Ленского муниципального района"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20,0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10,0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50,0%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10,00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1476692079"/>
                  </a:ext>
                </a:extLst>
              </a:tr>
              <a:tr h="299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Непрограммные направления расходов</a:t>
                      </a:r>
                      <a:endParaRPr lang="ru-RU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7 958,90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0,0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-7 958,90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493" marR="20493" marT="0" marB="0" anchor="b"/>
                </a:tc>
                <a:extLst>
                  <a:ext uri="{0D108BD9-81ED-4DB2-BD59-A6C34878D82A}">
                    <a16:rowId xmlns:a16="http://schemas.microsoft.com/office/drawing/2014/main" val="330550707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6736165" y="72737"/>
            <a:ext cx="4345434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9877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858575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11 подпрограмм, 23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96649" y="-21239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«Развитие образования в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091501"/>
            <a:ext cx="8737820" cy="660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Повышение доступности и качества дошкольного, общего и   дополнительного образования.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651985"/>
              </p:ext>
            </p:extLst>
          </p:nvPr>
        </p:nvGraphicFramePr>
        <p:xfrm>
          <a:off x="717999" y="2234959"/>
          <a:ext cx="8554191" cy="2238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4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98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824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5"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smtClean="0">
                          <a:latin typeface="Times New Roman"/>
                        </a:rPr>
                        <a:t>Доля детей в возрасте 1 - 6 лет, получающих дошкольную образовательную услугу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t"/>
                      <a:r>
                        <a:rPr lang="ru-RU" sz="13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300" b="0" i="0" u="none" strike="noStrike" dirty="0" smtClean="0">
                          <a:latin typeface="Times New Roman"/>
                        </a:rPr>
                        <a:t>72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300" b="0" i="0" u="none" strike="noStrike" dirty="0" smtClean="0">
                          <a:latin typeface="Times New Roman"/>
                        </a:rPr>
                        <a:t>75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t"/>
                      <a:r>
                        <a:rPr lang="ru-RU" sz="1300" b="0" i="0" u="none" strike="noStrike" dirty="0" smtClean="0">
                          <a:latin typeface="Times New Roman"/>
                        </a:rPr>
                        <a:t>93,1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52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Доля выпускников муниципальных общеобразовательных организаций, прошедших государственную итоговую аттестацию и получивших аттестат о среднем общем образовании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t"/>
                      <a:r>
                        <a:rPr lang="ru-RU" sz="13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98,8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98,3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66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smtClean="0">
                          <a:latin typeface="Times New Roman"/>
                        </a:rPr>
                        <a:t> Доля детей в возрасте 5 - 18 лет, </a:t>
                      </a:r>
                      <a:br>
                        <a:rPr lang="ru-RU" sz="900" b="0" i="0" u="none" strike="noStrike" smtClean="0">
                          <a:latin typeface="Times New Roman"/>
                        </a:rPr>
                      </a:br>
                      <a:r>
                        <a:rPr lang="ru-RU" sz="900" b="0" i="0" u="none" strike="noStrike" smtClean="0">
                          <a:latin typeface="Times New Roman"/>
                        </a:rPr>
                        <a:t>получающих услуги по дополнительному образованию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3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81,4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81,9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75,2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66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Доля муниципальных образовательных учреждений, здания которых находятся в аварийном состоянии  или требуют капитального ремонта, вошедших в</a:t>
                      </a:r>
                      <a:r>
                        <a:rPr lang="ru-RU" sz="900" b="0" i="0" u="none" strike="noStrike" baseline="0" dirty="0" smtClean="0">
                          <a:latin typeface="Times New Roman"/>
                        </a:rPr>
                        <a:t> рейтинг министерства образования Иркутской области.</a:t>
                      </a:r>
                      <a:endParaRPr lang="ru-RU" sz="900" b="0" i="0" u="none" strike="noStrike" dirty="0" smtClean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3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93,8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90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92,3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971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Доля обучающихся, охваченных различными видами социального питания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ru-RU" sz="13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40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45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40,6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293863906"/>
              </p:ext>
            </p:extLst>
          </p:nvPr>
        </p:nvGraphicFramePr>
        <p:xfrm>
          <a:off x="832752" y="4761210"/>
          <a:ext cx="8355416" cy="1620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175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Прямоугольник 9"/>
          <p:cNvSpPr>
            <a:spLocks noChangeArrowheads="1"/>
          </p:cNvSpPr>
          <p:nvPr/>
        </p:nvSpPr>
        <p:spPr bwMode="auto">
          <a:xfrm>
            <a:off x="1636714" y="549275"/>
            <a:ext cx="6707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Статистические данные по системе общего образования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08089" y="1557339"/>
          <a:ext cx="7489825" cy="4268789"/>
        </p:xfrm>
        <a:graphic>
          <a:graphicData uri="http://schemas.openxmlformats.org/drawingml/2006/table">
            <a:tbl>
              <a:tblPr firstRow="1" firstCol="1" bandRow="1"/>
              <a:tblGrid>
                <a:gridCol w="3146108">
                  <a:extLst>
                    <a:ext uri="{9D8B030D-6E8A-4147-A177-3AD203B41FA5}">
                      <a16:colId xmlns:a16="http://schemas.microsoft.com/office/drawing/2014/main" val="3157601925"/>
                    </a:ext>
                  </a:extLst>
                </a:gridCol>
                <a:gridCol w="1245366">
                  <a:extLst>
                    <a:ext uri="{9D8B030D-6E8A-4147-A177-3AD203B41FA5}">
                      <a16:colId xmlns:a16="http://schemas.microsoft.com/office/drawing/2014/main" val="488947726"/>
                    </a:ext>
                  </a:extLst>
                </a:gridCol>
                <a:gridCol w="1245366">
                  <a:extLst>
                    <a:ext uri="{9D8B030D-6E8A-4147-A177-3AD203B41FA5}">
                      <a16:colId xmlns:a16="http://schemas.microsoft.com/office/drawing/2014/main" val="864702185"/>
                    </a:ext>
                  </a:extLst>
                </a:gridCol>
                <a:gridCol w="1852985">
                  <a:extLst>
                    <a:ext uri="{9D8B030D-6E8A-4147-A177-3AD203B41FA5}">
                      <a16:colId xmlns:a16="http://schemas.microsoft.com/office/drawing/2014/main" val="3504224617"/>
                    </a:ext>
                  </a:extLst>
                </a:gridCol>
              </a:tblGrid>
              <a:tr h="10515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2022-2023 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2023-2024 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2024-2025 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6491987"/>
                  </a:ext>
                </a:extLst>
              </a:tr>
              <a:tr h="395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Контингент школьников, чел.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2 512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2 463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2 365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145127"/>
                  </a:ext>
                </a:extLst>
              </a:tr>
              <a:tr h="630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первоклассников, чел.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2733293"/>
                  </a:ext>
                </a:extLst>
              </a:tr>
              <a:tr h="699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выпускников 9 и 11 классов, чел.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8832868"/>
                  </a:ext>
                </a:extLst>
              </a:tr>
              <a:tr h="699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обучающихся во 2 смену, чел.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661092"/>
                  </a:ext>
                </a:extLst>
              </a:tr>
              <a:tr h="395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Качество, 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36,8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866449"/>
                  </a:ext>
                </a:extLst>
              </a:tr>
              <a:tr h="395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Успеваемость, %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99,7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0350651"/>
                  </a:ext>
                </a:extLst>
              </a:tr>
            </a:tbl>
          </a:graphicData>
        </a:graphic>
      </p:graphicFrame>
      <p:pic>
        <p:nvPicPr>
          <p:cNvPr id="75821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47639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24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C7DC2-12CF-4928-A4E4-8D979EAE3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25" y="127001"/>
            <a:ext cx="8408988" cy="993775"/>
          </a:xfrm>
        </p:spPr>
        <p:txBody>
          <a:bodyPr/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Результаты ГИА в 2024 году </a:t>
            </a:r>
          </a:p>
        </p:txBody>
      </p:sp>
      <p:pic>
        <p:nvPicPr>
          <p:cNvPr id="84995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47639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992189" y="1141414"/>
            <a:ext cx="4105275" cy="2100263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успеваемости по итогам 2023-2024 учебного года составил 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99,7 %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5168901" y="1041400"/>
            <a:ext cx="4105275" cy="217170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обучения (обучающиеся,</a:t>
            </a:r>
          </a:p>
          <a:p>
            <a:pPr algn="ctr"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окончившие на «5» и «4») 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41,8%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992189" y="3213101"/>
            <a:ext cx="4105275" cy="2098675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ГИА:</a:t>
            </a:r>
          </a:p>
          <a:p>
            <a:pPr algn="ctr"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подтвердили освоение программ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116 выпускников (98,3 %)</a:t>
            </a:r>
          </a:p>
        </p:txBody>
      </p:sp>
      <p:sp>
        <p:nvSpPr>
          <p:cNvPr id="15" name="Стрелка влево 14"/>
          <p:cNvSpPr/>
          <p:nvPr/>
        </p:nvSpPr>
        <p:spPr>
          <a:xfrm>
            <a:off x="5168901" y="3213100"/>
            <a:ext cx="4105275" cy="2171700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выпускников получивших высокий балл</a:t>
            </a:r>
          </a:p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9,4%</a:t>
            </a:r>
          </a:p>
        </p:txBody>
      </p:sp>
    </p:spTree>
    <p:extLst>
      <p:ext uri="{BB962C8B-B14F-4D97-AF65-F5344CB8AC3E}">
        <p14:creationId xmlns:p14="http://schemas.microsoft.com/office/powerpoint/2010/main" val="36519032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1522414" y="333376"/>
            <a:ext cx="67786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средней заработной платы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работников, руб. </a:t>
            </a:r>
          </a:p>
        </p:txBody>
      </p:sp>
      <p:sp>
        <p:nvSpPr>
          <p:cNvPr id="9219" name="Rectangle 6"/>
          <p:cNvSpPr>
            <a:spLocks noChangeArrowheads="1"/>
          </p:cNvSpPr>
          <p:nvPr/>
        </p:nvSpPr>
        <p:spPr bwMode="auto">
          <a:xfrm>
            <a:off x="920750" y="1186141"/>
            <a:ext cx="11393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920750" y="4157941"/>
            <a:ext cx="11393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9221" name="Rectangle 8"/>
          <p:cNvSpPr>
            <a:spLocks noChangeArrowheads="1"/>
          </p:cNvSpPr>
          <p:nvPr/>
        </p:nvSpPr>
        <p:spPr bwMode="auto">
          <a:xfrm>
            <a:off x="920751" y="1235353"/>
            <a:ext cx="117713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725222"/>
              </p:ext>
            </p:extLst>
          </p:nvPr>
        </p:nvGraphicFramePr>
        <p:xfrm>
          <a:off x="542924" y="1235353"/>
          <a:ext cx="8754985" cy="5490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223" name="Rectangle 9"/>
          <p:cNvSpPr>
            <a:spLocks noChangeArrowheads="1"/>
          </p:cNvSpPr>
          <p:nvPr/>
        </p:nvSpPr>
        <p:spPr bwMode="auto">
          <a:xfrm>
            <a:off x="920751" y="4521478"/>
            <a:ext cx="117713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639886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426777"/>
            <a:ext cx="8116455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6 подпрограмм, 29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22069" y="288744"/>
            <a:ext cx="8737821" cy="12857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«Развитие культуры и сохранение культурного наследия образования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Казачинско-Ленского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89242"/>
            <a:ext cx="8737820" cy="9444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Создание условий для развития и реализации культурного и духовного потенциала каждой личности и общества в целом и реализации единой культурной политики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429831"/>
              </p:ext>
            </p:extLst>
          </p:nvPr>
        </p:nvGraphicFramePr>
        <p:xfrm>
          <a:off x="664025" y="2780928"/>
          <a:ext cx="8524142" cy="224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4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2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9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28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9472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  <a:r>
                        <a:rPr lang="en-US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algn="ctr"/>
                      <a:r>
                        <a:rPr lang="ru-RU" sz="13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3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4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Увеличение количества клубных формирований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шт</a:t>
                      </a:r>
                      <a:endParaRPr lang="ru-RU" sz="1100" b="0" i="0" u="none" strike="noStrike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40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Увеличение числа посетителей мероприятий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39 601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35 490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49 563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20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Увеличение числа обучающихся по дополнительным предпрофессиональным программам от общего контингента обучающихся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48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392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Число посещений, районной библиотеки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26789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17450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37 724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24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Количество посещений посетителями краеведческого музея (в т.ч. интернет - посещения).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10837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5191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10 498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556123217"/>
              </p:ext>
            </p:extLst>
          </p:nvPr>
        </p:nvGraphicFramePr>
        <p:xfrm>
          <a:off x="742952" y="5013177"/>
          <a:ext cx="8445217" cy="1728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840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Прямоугольник 1"/>
          <p:cNvSpPr>
            <a:spLocks noChangeArrowheads="1"/>
          </p:cNvSpPr>
          <p:nvPr/>
        </p:nvSpPr>
        <p:spPr bwMode="auto">
          <a:xfrm>
            <a:off x="1108075" y="296864"/>
            <a:ext cx="80645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45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45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45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2024 год учреждениями культурно-досугового типа: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1729 культурно-массовых мероприятий, количество посетителей –226 616 человек;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проведено 796 мероприятия, количество посещений – 70253 человек;</a:t>
            </a:r>
          </a:p>
          <a:p>
            <a:pPr marL="285750" indent="-28575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396 мероприятий проведено для молодежи, количество посещений 42742 человек.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учреждениях культуры клубного типа работает – 92 клубных формирований, количество участников в них – 1137 человек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10 коллективов, имеющих почетное звание «Народный»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3 коллектива, имеющих звание детский «Образцовый»</a:t>
            </a:r>
          </a:p>
        </p:txBody>
      </p:sp>
      <p:pic>
        <p:nvPicPr>
          <p:cNvPr id="88067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47639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631825" y="3284984"/>
          <a:ext cx="8712968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2188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:\САЙТ 2024-2025\08.11 ДЕНЬ ПИАНИСТА\ФОТО для сайта\IMG-20241108-WA002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854" y="272376"/>
            <a:ext cx="2691043" cy="2091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063" y="272375"/>
            <a:ext cx="3142035" cy="20914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71" y="272375"/>
            <a:ext cx="2788318" cy="20914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372" y="2548648"/>
            <a:ext cx="2788318" cy="19649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9854" y="2548649"/>
            <a:ext cx="2691043" cy="19649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7062" y="2548648"/>
            <a:ext cx="3142035" cy="196498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822" y="4601183"/>
            <a:ext cx="2875868" cy="22568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9854" y="4601182"/>
            <a:ext cx="2691043" cy="225681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7061" y="4601183"/>
            <a:ext cx="3142036" cy="225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9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1522414" y="333376"/>
            <a:ext cx="67786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средней заработной платы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работников культуры, руб. </a:t>
            </a:r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065213" y="1322666"/>
            <a:ext cx="111426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1065213" y="4704041"/>
            <a:ext cx="111426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Rectangle 8"/>
          <p:cNvSpPr>
            <a:spLocks noChangeArrowheads="1"/>
          </p:cNvSpPr>
          <p:nvPr/>
        </p:nvSpPr>
        <p:spPr bwMode="auto">
          <a:xfrm>
            <a:off x="920751" y="1322666"/>
            <a:ext cx="12412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8057767"/>
              </p:ext>
            </p:extLst>
          </p:nvPr>
        </p:nvGraphicFramePr>
        <p:xfrm>
          <a:off x="976313" y="1611314"/>
          <a:ext cx="8120062" cy="4471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271" name="Rectangle 9"/>
          <p:cNvSpPr>
            <a:spLocks noChangeArrowheads="1"/>
          </p:cNvSpPr>
          <p:nvPr/>
        </p:nvSpPr>
        <p:spPr bwMode="auto">
          <a:xfrm>
            <a:off x="920751" y="4904066"/>
            <a:ext cx="12412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ru-RU" altLang="ru-RU" sz="18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107579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трелка вниз 16"/>
          <p:cNvSpPr/>
          <p:nvPr/>
        </p:nvSpPr>
        <p:spPr>
          <a:xfrm>
            <a:off x="4742432" y="2772075"/>
            <a:ext cx="484632" cy="103792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 rot="10999018" flipV="1">
            <a:off x="4725339" y="4491213"/>
            <a:ext cx="484632" cy="78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0800000" flipV="1">
            <a:off x="7878415" y="4502380"/>
            <a:ext cx="484632" cy="731015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0800000" flipV="1">
            <a:off x="4703121" y="4556725"/>
            <a:ext cx="484632" cy="693433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0800000" flipV="1">
            <a:off x="1375446" y="4517795"/>
            <a:ext cx="484632" cy="74185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8241736">
            <a:off x="7023443" y="1977900"/>
            <a:ext cx="484632" cy="236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3450923">
            <a:off x="2596294" y="1764483"/>
            <a:ext cx="471040" cy="2570164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Стрелка вниз 23"/>
          <p:cNvSpPr/>
          <p:nvPr/>
        </p:nvSpPr>
        <p:spPr>
          <a:xfrm rot="18241736">
            <a:off x="7023443" y="1977901"/>
            <a:ext cx="484632" cy="2360037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0" y="4104630"/>
            <a:ext cx="92233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224628" y="304801"/>
            <a:ext cx="9431335" cy="830997"/>
          </a:xfrm>
          <a:prstGeom prst="rect">
            <a:avLst/>
          </a:prstGeom>
          <a:noFill/>
          <a:ln w="57150"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endParaRPr lang="ru-RU" b="1" dirty="0" smtClean="0"/>
          </a:p>
          <a:p>
            <a:pPr algn="ctr" eaLnBrk="1" hangingPunct="1">
              <a:defRPr/>
            </a:pPr>
            <a:r>
              <a:rPr lang="ru-RU" b="1" dirty="0" smtClean="0"/>
              <a:t>В течение 2024 года в бюджет района 3 раза вносились изменения </a:t>
            </a:r>
            <a:r>
              <a:rPr lang="ru-RU" altLang="ru-RU" b="1" dirty="0" smtClean="0">
                <a:latin typeface="+mj-lt"/>
              </a:rPr>
              <a:t> 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 rot="10800000" flipV="1">
            <a:off x="2108200" y="1835783"/>
            <a:ext cx="5918200" cy="120032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b="1" dirty="0" smtClean="0"/>
              <a:t>Уточненный бюджет утвержден решением Думы </a:t>
            </a:r>
          </a:p>
          <a:p>
            <a:pPr algn="ctr" eaLnBrk="1" hangingPunct="1">
              <a:defRPr/>
            </a:pPr>
            <a:r>
              <a:rPr lang="ru-RU" b="1" dirty="0" smtClean="0"/>
              <a:t>от 26 ноября 2024г. № 34</a:t>
            </a:r>
            <a:endParaRPr lang="ru-RU" altLang="ru-RU" b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609600" y="3810000"/>
            <a:ext cx="22479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Доходы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 rot="10800000" flipV="1">
            <a:off x="3428996" y="3835400"/>
            <a:ext cx="3022602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Расходы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 rot="10800000" flipH="1" flipV="1">
            <a:off x="6705601" y="3835401"/>
            <a:ext cx="2916234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>
                <a:latin typeface="+mj-lt"/>
              </a:rPr>
              <a:t>Дефицит</a:t>
            </a:r>
            <a:endParaRPr lang="ru-RU" altLang="ru-RU" sz="4000" b="1" dirty="0">
              <a:latin typeface="+mj-lt"/>
            </a:endParaRP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33399" y="5248995"/>
            <a:ext cx="2400301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cs typeface="Times New Roman" pitchFamily="18" charset="0"/>
              </a:rPr>
              <a:t>1 828 208,8 </a:t>
            </a:r>
            <a:r>
              <a:rPr lang="ru-RU" altLang="ru-RU" b="1" dirty="0" err="1" smtClean="0">
                <a:cs typeface="Times New Roman" pitchFamily="18" charset="0"/>
              </a:rPr>
              <a:t>т.р</a:t>
            </a:r>
            <a:r>
              <a:rPr lang="ru-RU" altLang="ru-RU" b="1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784600" y="5248996"/>
            <a:ext cx="2476500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2 054 130,8 </a:t>
            </a:r>
            <a:r>
              <a:rPr lang="ru-RU" altLang="ru-RU" b="1" dirty="0" err="1" smtClean="0"/>
              <a:t>т.р</a:t>
            </a:r>
            <a:r>
              <a:rPr lang="ru-RU" altLang="ru-RU" b="1" dirty="0" smtClean="0"/>
              <a:t>.</a:t>
            </a:r>
          </a:p>
        </p:txBody>
      </p:sp>
      <p:sp>
        <p:nvSpPr>
          <p:cNvPr id="59" name="Прямоугольник 58"/>
          <p:cNvSpPr/>
          <p:nvPr/>
        </p:nvSpPr>
        <p:spPr>
          <a:xfrm rot="10800000" flipV="1">
            <a:off x="7111997" y="5248995"/>
            <a:ext cx="2509837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225 922,0т.р.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47639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5" name="Прямоугольник 4"/>
          <p:cNvSpPr>
            <a:spLocks noChangeArrowheads="1"/>
          </p:cNvSpPr>
          <p:nvPr/>
        </p:nvSpPr>
        <p:spPr bwMode="auto">
          <a:xfrm>
            <a:off x="631826" y="5084763"/>
            <a:ext cx="88931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Федерального проекта «Культурная среда»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в 2024 года ДШИ получила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световое оборудование для сцены, методическую литературу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и 5 новых фортепиано</a:t>
            </a:r>
          </a:p>
        </p:txBody>
      </p:sp>
      <p:pic>
        <p:nvPicPr>
          <p:cNvPr id="6" name="Рисунок 5" descr="D:\15.01.25 для ОТЧЁТА\ОТЧЁТ 2024\ДЛЯ ОТЧЁТА МЭРА\МАГИСТРАЛЬНЫЙ\IMG-20241010-WA00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690553"/>
            <a:ext cx="3600400" cy="2232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:\15.01.25 для ОТЧЁТА\ОТЧЁТ 2024\ДЛЯ ОТЧЁТА МЭРА\МАГИСТРАЛЬНЫЙ\¦г¦з¦Х¦С¦Э¦Ю-¦Ь¦Х¦в¦Ю¦Ф¦Ш¦з¦Х¦б¦Ъ¦Р¦п ¦Ы¦Ш¦в¦Х¦а¦Р¦в¦г¦а¦Р-7_page-00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08584" y="3099082"/>
            <a:ext cx="352839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:\15.01.25 для ОТЧЁТА\ОТЧЁТ 2024\ДЛЯ ОТЧЁТА МЭРА\МАГИСТРАЛЬНЫЙ\¦г¦з¦Х¦С¦Э¦Ю-¦Ь¦Х¦в¦Ю¦Ф¦Ш¦з¦Х¦б¦Ъ¦Р¦п ¦Ы¦Ш¦в¦Х¦а¦Р¦в¦г¦а¦Р-13_page-000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08584" y="690553"/>
            <a:ext cx="3528392" cy="2408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Алена Витальевна\Desktop\приобретение, ремонты МАГИСТРАЛЬНЫЙ\Ф №2 КАЗАЧИНСКОЕ\Телевизор Polar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4819370" y="3036693"/>
            <a:ext cx="3662022" cy="19345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26986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142675"/>
            <a:ext cx="8037937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2 подпрограммы, 11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7186" y="511833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«Организация муниципального управления в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-Ленском муниципальном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89242"/>
            <a:ext cx="8737820" cy="660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Совершенствование муниципального управления в </a:t>
            </a:r>
            <a:r>
              <a:rPr lang="ru-RU" sz="1846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-Ленском муниципальном районе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22151"/>
              </p:ext>
            </p:extLst>
          </p:nvPr>
        </p:nvGraphicFramePr>
        <p:xfrm>
          <a:off x="664026" y="2512006"/>
          <a:ext cx="8524143" cy="18526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7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548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4286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работников администрации района, повысивших квалификацию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0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обеспечения информационной открытости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2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Уровень оснащения структурных подразделений администрации района современными средствами вычислительной техники (срок службы не более 5 лет)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386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реализации перечня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проектов 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«Народные инициативы»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588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Уровень исполнения государственных полномочий, переданных КЛМР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937374082"/>
              </p:ext>
            </p:extLst>
          </p:nvPr>
        </p:nvGraphicFramePr>
        <p:xfrm>
          <a:off x="742952" y="4567729"/>
          <a:ext cx="8445217" cy="20265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9515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426776"/>
            <a:ext cx="8355415" cy="39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3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подпрограммы,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11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608528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«Управление муниципальными финансами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89242"/>
            <a:ext cx="8737820" cy="9444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Повышение качества управления муниципальными финансами, создание условий для эффективного и ответственного управления муниципальными финансами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471052"/>
              </p:ext>
            </p:extLst>
          </p:nvPr>
        </p:nvGraphicFramePr>
        <p:xfrm>
          <a:off x="664025" y="2825399"/>
          <a:ext cx="8661696" cy="1809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7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4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4316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09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Степень качества управления бюджетным процессом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Место в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рейтинге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41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Динамика поступлений налоговых и неналоговых доходов бюджета Казачинско-Ленского муниципального района (в сопоставимых условиях).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116,6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341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Просроченная кредиторская задолженность муниципальных  учреждений по социально значимым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расходам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тыс.рублей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63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Удельный вес расходов районного бюджета, формируемых программным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методом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99,7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0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муниципальных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образований (поселений) 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-Ленского муниципального района, у которых отсутствует просроченная кредиторская задолженность 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учреждений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  <a:p>
                      <a:pPr algn="r" fontAlgn="b"/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032368598"/>
              </p:ext>
            </p:extLst>
          </p:nvPr>
        </p:nvGraphicFramePr>
        <p:xfrm>
          <a:off x="664026" y="5028868"/>
          <a:ext cx="8524143" cy="1570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68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/>
              <a:t>Предоставление МБТ в разрезе поселений Казачинско-Ленского муниципального </a:t>
            </a:r>
            <a:r>
              <a:rPr lang="ru-RU" sz="2400" b="1" dirty="0" smtClean="0"/>
              <a:t>района за 2023 год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9501330"/>
              </p:ext>
            </p:extLst>
          </p:nvPr>
        </p:nvGraphicFramePr>
        <p:xfrm>
          <a:off x="681038" y="1690692"/>
          <a:ext cx="8543926" cy="44636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9288">
                  <a:extLst>
                    <a:ext uri="{9D8B030D-6E8A-4147-A177-3AD203B41FA5}">
                      <a16:colId xmlns:a16="http://schemas.microsoft.com/office/drawing/2014/main" val="4010480324"/>
                    </a:ext>
                  </a:extLst>
                </a:gridCol>
                <a:gridCol w="1741082">
                  <a:extLst>
                    <a:ext uri="{9D8B030D-6E8A-4147-A177-3AD203B41FA5}">
                      <a16:colId xmlns:a16="http://schemas.microsoft.com/office/drawing/2014/main" val="1003965377"/>
                    </a:ext>
                  </a:extLst>
                </a:gridCol>
                <a:gridCol w="1462464">
                  <a:extLst>
                    <a:ext uri="{9D8B030D-6E8A-4147-A177-3AD203B41FA5}">
                      <a16:colId xmlns:a16="http://schemas.microsoft.com/office/drawing/2014/main" val="4167675522"/>
                    </a:ext>
                  </a:extLst>
                </a:gridCol>
                <a:gridCol w="1451092">
                  <a:extLst>
                    <a:ext uri="{9D8B030D-6E8A-4147-A177-3AD203B41FA5}">
                      <a16:colId xmlns:a16="http://schemas.microsoft.com/office/drawing/2014/main" val="4162418160"/>
                    </a:ext>
                  </a:extLst>
                </a:gridCol>
              </a:tblGrid>
              <a:tr h="7008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Наименование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Исполнение </a:t>
                      </a:r>
                      <a:r>
                        <a:rPr lang="ru-RU" sz="1200" dirty="0" smtClean="0">
                          <a:effectLst/>
                        </a:rPr>
                        <a:t>2023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План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2024 </a:t>
                      </a:r>
                      <a:r>
                        <a:rPr lang="ru-RU" sz="1200" dirty="0">
                          <a:effectLst/>
                        </a:rPr>
                        <a:t>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Исполнение </a:t>
                      </a:r>
                      <a:r>
                        <a:rPr lang="ru-RU" sz="1200" dirty="0" smtClean="0">
                          <a:effectLst/>
                        </a:rPr>
                        <a:t>2024 год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12632655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Кунерминское</a:t>
                      </a:r>
                      <a:r>
                        <a:rPr lang="ru-RU" sz="1200" dirty="0">
                          <a:effectLst/>
                        </a:rPr>
                        <a:t> сельское поселение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2 041,0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3 674,8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3 674,8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12938154"/>
                  </a:ext>
                </a:extLst>
              </a:tr>
              <a:tr h="3885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Магистральнинское городское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1 430,0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13 673,3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13 673,3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2317559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Ульканское</a:t>
                      </a:r>
                      <a:r>
                        <a:rPr lang="ru-RU" sz="1200" dirty="0">
                          <a:effectLst/>
                        </a:rPr>
                        <a:t> городское поселение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26 298,0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30 278,1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30 278,1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77364950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Казачинское сельское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49 354,7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71 492,8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70 835,1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17161938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Карамское сельское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20 429,0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24 537,9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24 537,9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60371712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Ключевское сельское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24 904,7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31 408,1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31 408,1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64491865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Мартыновское сельское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4 825,6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1573673"/>
                  </a:ext>
                </a:extLst>
              </a:tr>
              <a:tr h="3702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Небельское сельское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8 207,3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10 886,1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10 886,1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15054923"/>
                  </a:ext>
                </a:extLst>
              </a:tr>
              <a:tr h="391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Новоселовское сельское поселение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</a:rPr>
                        <a:t>3 730,1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3 694,6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3 694,6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74453986"/>
                  </a:ext>
                </a:extLst>
              </a:tr>
              <a:tr h="3913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</a:rPr>
                        <a:t>141 220,4</a:t>
                      </a:r>
                      <a:endParaRPr lang="ru-RU" sz="12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189 645,7</a:t>
                      </a:r>
                      <a:endParaRPr lang="ru-RU" sz="12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188 988,0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60199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9271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87110" y="469878"/>
            <a:ext cx="8710037" cy="16835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«Развитие и управление имущественным комплексом и </a:t>
            </a:r>
          </a:p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земельными ресурсами в </a:t>
            </a:r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районе»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8" y="1845245"/>
            <a:ext cx="8633119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законного и эффективного управления муниципальным имуществом и земельными участками государственная собственность на которые не разграничена.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757613"/>
              </p:ext>
            </p:extLst>
          </p:nvPr>
        </p:nvGraphicFramePr>
        <p:xfrm>
          <a:off x="577294" y="2574894"/>
          <a:ext cx="8719848" cy="1574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1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5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6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627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41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latin typeface="Times New Roman"/>
                        </a:rPr>
                        <a:t>Рост доходов местного бюджета от использования муниципального имущества и его приватизации, от продажи и аренды земельных участков, государственная собственность на которые не разграничена.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тыс.рублей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20 779,7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12 000,0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22 261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48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latin typeface="Times New Roman"/>
                        </a:rPr>
                        <a:t>Совершенствование системы учета объектов муниципальной собственности в казне и реестре имущества муниципального района.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%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90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7279846"/>
              </p:ext>
            </p:extLst>
          </p:nvPr>
        </p:nvGraphicFramePr>
        <p:xfrm>
          <a:off x="664027" y="4238710"/>
          <a:ext cx="8633116" cy="2080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1791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664026" y="1700809"/>
            <a:ext cx="8383466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3 подпрограмм,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9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7" y="420806"/>
            <a:ext cx="8633116" cy="603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1662" b="1" dirty="0">
                <a:solidFill>
                  <a:prstClr val="black"/>
                </a:solidFill>
                <a:latin typeface="Arial" panose="020B0604020202020204" pitchFamily="34" charset="0"/>
              </a:rPr>
              <a:t>МП «Развитие экономического потенциала Казачинско-Ленского муниципального района» </a:t>
            </a:r>
            <a:endParaRPr lang="ru-RU" altLang="ru-RU" sz="1662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5" y="1024689"/>
            <a:ext cx="8633118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Создание условий для увеличения экономического потенциала Казачинско-Ленского муниципального района, формирование благоприятного предпринимательского климата и повышение инвестиционной активности бизнеса в районе.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728824"/>
              </p:ext>
            </p:extLst>
          </p:nvPr>
        </p:nvGraphicFramePr>
        <p:xfrm>
          <a:off x="664025" y="2268876"/>
          <a:ext cx="8633118" cy="2168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24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53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Количество субъектов малого и среднего предпринимательства, получивших информационную, консультационную и организационную поддержку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latin typeface="Times New Roman"/>
                        </a:rPr>
                        <a:t>ед. 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32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900" b="0" i="0" u="none" strike="noStrike" dirty="0" smtClean="0">
                          <a:latin typeface="Times New Roman"/>
                        </a:rPr>
                        <a:t>25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en-US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26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474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Число субъектов малого и среднего предпринимательства в расчете на 10 тыс.человек населения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ед. 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337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300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357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233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latin typeface="Times New Roman"/>
                        </a:rPr>
                        <a:t>Индекс производства продукции сельского хозяйства (в сопоставимых ценах), в процентах к предыдущему году 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78,7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92,55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18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latin typeface="Times New Roman"/>
                        </a:rPr>
                        <a:t>Оборот розничной торговли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млн.рублей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ru-RU" sz="900" b="0" i="0" u="none" strike="noStrike" baseline="0" dirty="0" smtClean="0">
                          <a:latin typeface="Times New Roman"/>
                        </a:rPr>
                        <a:t> 196,9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1004,8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2 188,9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1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latin typeface="Times New Roman"/>
                        </a:rPr>
                        <a:t>Уровень обеспечения товарами первой необходимости жителей в труднодоступных населенных пунктах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latin typeface="Times New Roman"/>
                        </a:rPr>
                        <a:t>100</a:t>
                      </a:r>
                    </a:p>
                    <a:p>
                      <a:pPr algn="r" fontAlgn="b"/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78848685"/>
              </p:ext>
            </p:extLst>
          </p:nvPr>
        </p:nvGraphicFramePr>
        <p:xfrm>
          <a:off x="664026" y="4509120"/>
          <a:ext cx="8633119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487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Прямоугольник 4"/>
          <p:cNvSpPr>
            <a:spLocks noChangeArrowheads="1"/>
          </p:cNvSpPr>
          <p:nvPr/>
        </p:nvSpPr>
        <p:spPr bwMode="auto">
          <a:xfrm>
            <a:off x="776289" y="836613"/>
            <a:ext cx="5400675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352550" algn="l"/>
                <a:tab pos="30607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352550" algn="l"/>
                <a:tab pos="30607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1352550" algn="l"/>
                <a:tab pos="30607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1352550" algn="l"/>
                <a:tab pos="30607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16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16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2236789" y="1365251"/>
            <a:ext cx="2632075" cy="140652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Всего на территории района </a:t>
            </a:r>
          </a:p>
          <a:p>
            <a:pPr algn="ctr">
              <a:defRPr/>
            </a:pP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532 субъектов МСП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684338" y="2408239"/>
            <a:ext cx="552450" cy="293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618038" y="2536825"/>
            <a:ext cx="603250" cy="331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469900" y="2859088"/>
            <a:ext cx="1879600" cy="15113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126 малых 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микропредприятий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18039" y="2946401"/>
            <a:ext cx="1901825" cy="14398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404 ИП</a:t>
            </a:r>
          </a:p>
        </p:txBody>
      </p:sp>
      <p:sp>
        <p:nvSpPr>
          <p:cNvPr id="55304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608763" y="1095375"/>
            <a:ext cx="2520950" cy="5213350"/>
          </a:xfrm>
        </p:spPr>
        <p:txBody>
          <a:bodyPr/>
          <a:lstStyle/>
          <a:p>
            <a:pPr algn="just"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2024 году финансовую помощь за счет средств бюджета района получили:</a:t>
            </a:r>
          </a:p>
          <a:p>
            <a:pPr algn="just">
              <a:defRPr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субъектов МСП на общую сумму 461 тыс. руб.;</a:t>
            </a:r>
          </a:p>
          <a:p>
            <a:pPr marL="285750" indent="-285750" algn="just">
              <a:buFontTx/>
              <a:buChar char="-"/>
              <a:defRPr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- 10 физических лиц, не являющиеся индивидуальными предпринимателями, и применяющие специальный налоговый режим «Налог на профессиональный доход» на общую сумму 879 тыс. руб. 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50863" y="342900"/>
            <a:ext cx="9036050" cy="4318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Мероприятия по поддержке малого и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</a:rPr>
              <a:t> среднего предпринимательства</a:t>
            </a:r>
          </a:p>
        </p:txBody>
      </p:sp>
      <p:pic>
        <p:nvPicPr>
          <p:cNvPr id="51210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228601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Овал 13"/>
          <p:cNvSpPr/>
          <p:nvPr/>
        </p:nvSpPr>
        <p:spPr>
          <a:xfrm>
            <a:off x="2544763" y="2946400"/>
            <a:ext cx="1879600" cy="15113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средних предприятия</a:t>
            </a:r>
          </a:p>
        </p:txBody>
      </p:sp>
      <p:cxnSp>
        <p:nvCxnSpPr>
          <p:cNvPr id="4" name="Прямая со стрелкой 3"/>
          <p:cNvCxnSpPr>
            <a:stCxn id="2" idx="4"/>
          </p:cNvCxnSpPr>
          <p:nvPr/>
        </p:nvCxnSpPr>
        <p:spPr>
          <a:xfrm flipH="1">
            <a:off x="3552825" y="2771776"/>
            <a:ext cx="0" cy="174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1103313" y="4808539"/>
            <a:ext cx="4762500" cy="140652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976 человек - зарегистрированы в качестве </a:t>
            </a:r>
            <a:r>
              <a:rPr lang="ru-RU" sz="1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самозанятых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являются плательщиками «Налога на профессиональный доход»</a:t>
            </a:r>
          </a:p>
        </p:txBody>
      </p:sp>
    </p:spTree>
    <p:extLst>
      <p:ext uri="{BB962C8B-B14F-4D97-AF65-F5344CB8AC3E}">
        <p14:creationId xmlns:p14="http://schemas.microsoft.com/office/powerpoint/2010/main" val="73826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Прямоугольник 6"/>
          <p:cNvSpPr>
            <a:spLocks noChangeArrowheads="1"/>
          </p:cNvSpPr>
          <p:nvPr/>
        </p:nvSpPr>
        <p:spPr bwMode="auto">
          <a:xfrm>
            <a:off x="1787526" y="112714"/>
            <a:ext cx="361791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Сельское хозяйство</a:t>
            </a:r>
          </a:p>
        </p:txBody>
      </p:sp>
      <p:sp>
        <p:nvSpPr>
          <p:cNvPr id="53251" name="Rectangle 1"/>
          <p:cNvSpPr>
            <a:spLocks noChangeArrowheads="1"/>
          </p:cNvSpPr>
          <p:nvPr/>
        </p:nvSpPr>
        <p:spPr bwMode="auto">
          <a:xfrm>
            <a:off x="728664" y="692150"/>
            <a:ext cx="529113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44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Казачинско-Ленского района зарегистрировано 13 крестьянских (фермерских) хозяйств основным направлением деятельности которых является животноводство. В отрасли растениеводства работает одно крестьянское (фермерское) хозяйство.</a:t>
            </a:r>
            <a:r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 2024 году объем производства сельскохозяйственной продукции составил:</a:t>
            </a:r>
          </a:p>
        </p:txBody>
      </p:sp>
      <p:sp>
        <p:nvSpPr>
          <p:cNvPr id="53252" name="Прямоугольник 4"/>
          <p:cNvSpPr>
            <a:spLocks noChangeArrowheads="1"/>
          </p:cNvSpPr>
          <p:nvPr/>
        </p:nvSpPr>
        <p:spPr bwMode="auto">
          <a:xfrm>
            <a:off x="809626" y="1357314"/>
            <a:ext cx="1571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71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</a:t>
            </a:r>
            <a:endParaRPr lang="ru-RU" altLang="ru-RU" sz="24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3253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25" y="333375"/>
            <a:ext cx="3390900" cy="174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3254" name="Диаграмма 9"/>
          <p:cNvGraphicFramePr>
            <a:graphicFrameLocks/>
          </p:cNvGraphicFramePr>
          <p:nvPr/>
        </p:nvGraphicFramePr>
        <p:xfrm>
          <a:off x="728664" y="2544764"/>
          <a:ext cx="7680325" cy="441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Диаграмма" r:id="rId4" imgW="5822185" imgH="3389670" progId="Excel.Chart.8">
                  <p:embed/>
                </p:oleObj>
              </mc:Choice>
              <mc:Fallback>
                <p:oleObj name="Диаграмма" r:id="rId4" imgW="5822185" imgH="3389670" progId="Excel.Chart.8">
                  <p:embed/>
                  <p:pic>
                    <p:nvPicPr>
                      <p:cNvPr id="53254" name="Диаграмма 9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4" y="2544764"/>
                        <a:ext cx="7680325" cy="441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55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228601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5395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021406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3 целевых показателя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401176"/>
            <a:ext cx="8737820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«Улучшение условий и охраны труда в </a:t>
            </a:r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муниципальном районе»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281890"/>
            <a:ext cx="8737820" cy="660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Улучшение условий и охраны труда в </a:t>
            </a:r>
            <a:r>
              <a:rPr lang="ru-RU" sz="1846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 муниципальном районе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666440"/>
              </p:ext>
            </p:extLst>
          </p:nvPr>
        </p:nvGraphicFramePr>
        <p:xfrm>
          <a:off x="664026" y="2560115"/>
          <a:ext cx="8633119" cy="1737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771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95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Удельный вес рабочих мест, на которых проведена специальная оценка условий труда, от общего количества рабочих мест подлежащих специальной оценке условий труда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95,5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90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94,5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61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Численность пострадавших с утратой трудоспособности на 1 рабочий день и более и со смертельным исходом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5,0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74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latin typeface="Times New Roman"/>
                        </a:rPr>
                        <a:t>Численность пострадавших со смертельным исходом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427289577"/>
              </p:ext>
            </p:extLst>
          </p:nvPr>
        </p:nvGraphicFramePr>
        <p:xfrm>
          <a:off x="742952" y="4317643"/>
          <a:ext cx="8445217" cy="2116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08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608528"/>
            <a:ext cx="8737820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«Архитектура и градостроительство в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-Ленском муниципальном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89242"/>
            <a:ext cx="8737820" cy="546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устойчивого развития территории </a:t>
            </a:r>
            <a:r>
              <a:rPr lang="ru-RU" sz="1477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-Ленского муниципального района.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374606"/>
              </p:ext>
            </p:extLst>
          </p:nvPr>
        </p:nvGraphicFramePr>
        <p:xfrm>
          <a:off x="602365" y="2227906"/>
          <a:ext cx="8651737" cy="1384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48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0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0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98984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62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Внесение в ЕГРН сведений границ населенного пункта и территориальных зон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25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Внесение изменений в  местные нормативы градостроительного проектирования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60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Внесение изменений в  документы территориального планирования и градостроительного зонирования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600795127"/>
              </p:ext>
            </p:extLst>
          </p:nvPr>
        </p:nvGraphicFramePr>
        <p:xfrm>
          <a:off x="742952" y="4317643"/>
          <a:ext cx="8445217" cy="2116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8854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трелка вниз 16"/>
          <p:cNvSpPr/>
          <p:nvPr/>
        </p:nvSpPr>
        <p:spPr>
          <a:xfrm>
            <a:off x="4742432" y="2772075"/>
            <a:ext cx="484632" cy="823979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 rot="10999018" flipV="1">
            <a:off x="4725339" y="4491213"/>
            <a:ext cx="484632" cy="78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0800000" flipV="1">
            <a:off x="7878415" y="4502380"/>
            <a:ext cx="484632" cy="731015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10800000" flipV="1">
            <a:off x="4703121" y="4556725"/>
            <a:ext cx="484632" cy="693433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 rot="10800000" flipV="1">
            <a:off x="1375446" y="4517795"/>
            <a:ext cx="484632" cy="741856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8241736">
            <a:off x="7023443" y="1977900"/>
            <a:ext cx="484632" cy="23600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3450923">
            <a:off x="2596294" y="1764483"/>
            <a:ext cx="471040" cy="2570164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24" name="Стрелка вниз 23"/>
          <p:cNvSpPr/>
          <p:nvPr/>
        </p:nvSpPr>
        <p:spPr>
          <a:xfrm rot="18241736">
            <a:off x="7023443" y="1977901"/>
            <a:ext cx="484632" cy="2360037"/>
          </a:xfrm>
          <a:prstGeom prst="downArrow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4" name="Прямоугольник 11"/>
          <p:cNvSpPr>
            <a:spLocks noChangeArrowheads="1"/>
          </p:cNvSpPr>
          <p:nvPr/>
        </p:nvSpPr>
        <p:spPr bwMode="auto">
          <a:xfrm>
            <a:off x="0" y="4104630"/>
            <a:ext cx="92233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dirty="0"/>
              <a:t> </a:t>
            </a:r>
          </a:p>
        </p:txBody>
      </p:sp>
      <p:sp>
        <p:nvSpPr>
          <p:cNvPr id="5" name="TextBox 8"/>
          <p:cNvSpPr txBox="1">
            <a:spLocks noChangeArrowheads="1"/>
          </p:cNvSpPr>
          <p:nvPr/>
        </p:nvSpPr>
        <p:spPr bwMode="auto">
          <a:xfrm rot="10800000" flipV="1">
            <a:off x="2108200" y="210001"/>
            <a:ext cx="5770214" cy="341632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b="1" dirty="0" smtClean="0"/>
              <a:t>Уточненный бюджет </a:t>
            </a:r>
            <a:r>
              <a:rPr lang="ru-RU" b="1" dirty="0" smtClean="0"/>
              <a:t>утвержден решением Думы от 26 ноября 2024г. №34 в </a:t>
            </a:r>
            <a:r>
              <a:rPr lang="ru-RU" b="1" smtClean="0"/>
              <a:t>редакции приказа </a:t>
            </a:r>
            <a:r>
              <a:rPr lang="ru-RU" b="1" dirty="0" smtClean="0"/>
              <a:t>Финансового управления  №49 от 28.12.2024г «О внесении изменений в сводную бюджетную роспись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rgbClr val="423F04"/>
                </a:solidFill>
                <a:cs typeface="Times New Roman" panose="02020603050405020304" pitchFamily="18" charset="0"/>
              </a:rPr>
              <a:t>Казачинско-Ленского муниципального района на 2024 год и на плановый период 2025 и 2026 годов»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609600" y="3810000"/>
            <a:ext cx="2247900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Доходы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 rot="10800000" flipV="1">
            <a:off x="3428996" y="3835400"/>
            <a:ext cx="3022602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 smtClean="0">
                <a:latin typeface="+mj-lt"/>
              </a:rPr>
              <a:t>Расходы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 rot="10800000" flipH="1" flipV="1">
            <a:off x="6705601" y="3835401"/>
            <a:ext cx="2916234" cy="707886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4000" b="1" dirty="0">
                <a:latin typeface="+mj-lt"/>
              </a:rPr>
              <a:t>Дефицит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533399" y="5248995"/>
            <a:ext cx="2400301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cs typeface="Times New Roman" pitchFamily="18" charset="0"/>
              </a:rPr>
              <a:t>1 815 935,6 </a:t>
            </a:r>
            <a:r>
              <a:rPr lang="ru-RU" altLang="ru-RU" b="1" dirty="0" err="1" smtClean="0">
                <a:cs typeface="Times New Roman" pitchFamily="18" charset="0"/>
              </a:rPr>
              <a:t>т.р</a:t>
            </a:r>
            <a:r>
              <a:rPr lang="ru-RU" altLang="ru-RU" b="1" dirty="0" smtClean="0">
                <a:cs typeface="Times New Roman" pitchFamily="18" charset="0"/>
              </a:rPr>
              <a:t>.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784600" y="5248996"/>
            <a:ext cx="2476500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 2 041 857,6 </a:t>
            </a:r>
            <a:r>
              <a:rPr lang="ru-RU" altLang="ru-RU" b="1" dirty="0" err="1" smtClean="0"/>
              <a:t>т.р</a:t>
            </a:r>
            <a:r>
              <a:rPr lang="ru-RU" altLang="ru-RU" b="1" dirty="0" smtClean="0"/>
              <a:t>.</a:t>
            </a:r>
          </a:p>
        </p:txBody>
      </p:sp>
      <p:sp>
        <p:nvSpPr>
          <p:cNvPr id="59" name="Прямоугольник 58"/>
          <p:cNvSpPr/>
          <p:nvPr/>
        </p:nvSpPr>
        <p:spPr>
          <a:xfrm rot="10800000" flipV="1">
            <a:off x="7111997" y="5248995"/>
            <a:ext cx="2509837" cy="461665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/>
              <a:t>225 922,0т.р.</a:t>
            </a:r>
          </a:p>
        </p:txBody>
      </p:sp>
    </p:spTree>
    <p:extLst>
      <p:ext uri="{BB962C8B-B14F-4D97-AF65-F5344CB8AC3E}">
        <p14:creationId xmlns:p14="http://schemas.microsoft.com/office/powerpoint/2010/main" val="50182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7" y="469878"/>
            <a:ext cx="8633118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>
                <a:solidFill>
                  <a:srgbClr val="543232"/>
                </a:solidFill>
                <a:latin typeface="Arial" panose="020B0604020202020204" pitchFamily="34" charset="0"/>
              </a:rPr>
              <a:t>МП «Развитие транспортного комплекса в Казачинско-Ленском районе»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7" y="1350592"/>
            <a:ext cx="8633118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Создание условий для предоставления транспортных услуг населению и организация транспортного обслуживания населения между поселениями в границах </a:t>
            </a:r>
            <a:r>
              <a:rPr lang="ru-RU" sz="1477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Казачинско-Ленского</a:t>
            </a:r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 муниципального района.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925098"/>
              </p:ext>
            </p:extLst>
          </p:nvPr>
        </p:nvGraphicFramePr>
        <p:xfrm>
          <a:off x="664027" y="2117666"/>
          <a:ext cx="8633116" cy="1983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0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4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85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85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2965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0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latin typeface="Times New Roman"/>
                        </a:rPr>
                        <a:t>Объем годового выполнения транспортной работы - пробега с пассажирами по муниципальным маршрутам регулярных перевозок пассажиров и багажа на территории Казачинско-Ленского муниципального района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км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242 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600,0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95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Количество выполненных рейсов по муниципальным маршрутам регулярных перевозок пассажиров и багажа на территории Казачинско-Ленского муниципального района.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оборотный 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рейсов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7368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7368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7368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570892914"/>
              </p:ext>
            </p:extLst>
          </p:nvPr>
        </p:nvGraphicFramePr>
        <p:xfrm>
          <a:off x="664027" y="4238710"/>
          <a:ext cx="8633116" cy="2080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5320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87110" y="469878"/>
            <a:ext cx="8710037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«Развитие дорожного хозяйства в </a:t>
            </a:r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районе»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7110" y="1350592"/>
            <a:ext cx="8710037" cy="546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бесперебойного и безопасного функционирования дорожного хозяйства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907795"/>
              </p:ext>
            </p:extLst>
          </p:nvPr>
        </p:nvGraphicFramePr>
        <p:xfrm>
          <a:off x="577294" y="2153264"/>
          <a:ext cx="8719850" cy="1917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513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7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3264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56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Протяженность отремонтированных автомобильных дорог общего пользования муниципального значения  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км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30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2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0,0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20,0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85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/>
                        </a:rPr>
                        <a:t>Доля автомобильных дорог муниципального значения, соответствующих нормативным и допустимым требованиям к транспортно-эксплуатационным показателям по сети автомобильных дорог общего пользования местного значения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ct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%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90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95</a:t>
                      </a:r>
                      <a:endParaRPr lang="ru-RU" sz="1100" b="0" i="0" u="none" strike="noStrike" dirty="0" smtClean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11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95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868034080"/>
              </p:ext>
            </p:extLst>
          </p:nvPr>
        </p:nvGraphicFramePr>
        <p:xfrm>
          <a:off x="664027" y="4238710"/>
          <a:ext cx="8633118" cy="2198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184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Прямоугольник 2"/>
          <p:cNvSpPr>
            <a:spLocks noChangeArrowheads="1"/>
          </p:cNvSpPr>
          <p:nvPr/>
        </p:nvSpPr>
        <p:spPr bwMode="auto">
          <a:xfrm>
            <a:off x="3102176" y="103189"/>
            <a:ext cx="3333348" cy="37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Муниципальный дорожный фонд</a:t>
            </a:r>
          </a:p>
        </p:txBody>
      </p:sp>
      <p:sp>
        <p:nvSpPr>
          <p:cNvPr id="108547" name="Прямоугольник 3"/>
          <p:cNvSpPr>
            <a:spLocks noChangeArrowheads="1"/>
          </p:cNvSpPr>
          <p:nvPr/>
        </p:nvSpPr>
        <p:spPr bwMode="auto">
          <a:xfrm>
            <a:off x="606426" y="565150"/>
            <a:ext cx="8569325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243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243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243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24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Средства дорожного фонда на 2024 год с учетом переходящего остатка составили 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37 797,0 тыс. руб. в том числе: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летнее и зимнее содержание автомобильных дорог – 19 459,09 тыс. руб.;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работы по нанесению дорожной разметки – 333,52 тыс. руб.;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текущий ремонт искусственных сооружений  - 5800,00 тс. руб.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разработка проекта организации дорожного движения – 398,54 тыс. руб.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  паспортизация, составление технических планов, постановка на государственный кадастровый учет автомобильных дорог – 466,1 тыс. руб.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Остаток средств дорожного фонда на 01.01.2025 года – 8 056,2 тыс. руб.</a:t>
            </a:r>
          </a:p>
        </p:txBody>
      </p:sp>
      <p:pic>
        <p:nvPicPr>
          <p:cNvPr id="108548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47639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605" y="3417979"/>
            <a:ext cx="2231149" cy="2974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53" y="3450501"/>
            <a:ext cx="3744416" cy="2974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015" y="3409933"/>
            <a:ext cx="2438118" cy="2990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64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410990"/>
            <a:ext cx="8737820" cy="128573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«Энергосбережение и повышение энергетической эффективности на территории Казачинско-Ленского муниципального района»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689448"/>
            <a:ext cx="8737820" cy="85965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62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Повышение эффективности использования энергетических ресурсов за счет реализации мероприятий по энергосбережению и повышению энергетической эффективности в муниципальном образовании.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6325898"/>
              </p:ext>
            </p:extLst>
          </p:nvPr>
        </p:nvGraphicFramePr>
        <p:xfrm>
          <a:off x="664025" y="2541750"/>
          <a:ext cx="8613944" cy="1679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3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9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9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7949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</a:t>
                      </a:r>
                      <a:r>
                        <a:rPr lang="ru-RU" sz="130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показатели 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</a:t>
                      </a:r>
                      <a:r>
                        <a:rPr lang="en-US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494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 Количество  установленных приборов учета тепловой энергии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0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1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52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 Количество проведенной</a:t>
                      </a:r>
                      <a:r>
                        <a:rPr lang="ru-RU" sz="1100" b="0" i="0" u="none" strike="noStrike" baseline="0" dirty="0" smtClean="0">
                          <a:latin typeface="Times New Roman"/>
                        </a:rPr>
                        <a:t> промывки системы отопления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15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17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100" b="0" i="0" u="none" strike="noStrike" dirty="0" smtClean="0">
                          <a:latin typeface="Times New Roman"/>
                        </a:rPr>
                        <a:t>17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42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Поставка дизельного генератора.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0,0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10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939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latin typeface="Times New Roman"/>
                        </a:rPr>
                        <a:t>Количество замененных пластиковых окон и входных дверей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 smtClean="0">
                          <a:latin typeface="Times New Roman"/>
                        </a:rPr>
                        <a:t>71</a:t>
                      </a:r>
                      <a:r>
                        <a:rPr lang="ru-RU" sz="1100" b="0" i="0" u="none" strike="noStrike" dirty="0" smtClean="0">
                          <a:latin typeface="Times New Roman"/>
                        </a:rPr>
                        <a:t>,0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89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latin typeface="Times New Roman"/>
                        </a:rPr>
                        <a:t>89</a:t>
                      </a:r>
                      <a:endParaRPr lang="ru-RU" sz="11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709640468"/>
              </p:ext>
            </p:extLst>
          </p:nvPr>
        </p:nvGraphicFramePr>
        <p:xfrm>
          <a:off x="664027" y="4317643"/>
          <a:ext cx="8613943" cy="2116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320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59324" y="598359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«Защита окружающей среды в </a:t>
            </a:r>
          </a:p>
          <a:p>
            <a:pPr algn="ctr" eaLnBrk="1" hangingPunct="1"/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 районе»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79070"/>
            <a:ext cx="8737820" cy="1001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реализации мер по охране окружающей среды, экологической безопасности и сохранения здоровья населения на территории </a:t>
            </a:r>
            <a:r>
              <a:rPr lang="ru-RU" sz="1477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-Ленского района для создания безопасной и комфортной среды в местах проживания населения </a:t>
            </a:r>
            <a:r>
              <a:rPr lang="ru-RU" sz="1477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-Ленского района и обеспечения устойчивого развития общества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265305"/>
              </p:ext>
            </p:extLst>
          </p:nvPr>
        </p:nvGraphicFramePr>
        <p:xfrm>
          <a:off x="664026" y="2603356"/>
          <a:ext cx="8633119" cy="1349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1588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Организация деятельности по санитарной очистке межселенной территории от несанкционированных свалок. (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Сдп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1)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га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1,671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1,671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23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Проведение информационных мероприятий в сфере обращения с отходами, направленных на повышение экологической грамотности населения (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Сдп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2)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370" marR="39370" marT="64770" marB="6477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166243213"/>
              </p:ext>
            </p:extLst>
          </p:nvPr>
        </p:nvGraphicFramePr>
        <p:xfrm>
          <a:off x="742952" y="4317643"/>
          <a:ext cx="8445217" cy="2116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678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2009746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4  подпрограммы, 15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527537" y="532419"/>
            <a:ext cx="8737821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«Безопасность населения и территории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324" y="1413134"/>
            <a:ext cx="8737820" cy="6038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62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 Обеспечение комплексных мер безопасности населения и территории на территории </a:t>
            </a:r>
            <a:r>
              <a:rPr lang="ru-RU" sz="1662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</a:t>
            </a:r>
            <a:r>
              <a:rPr lang="ru-RU" sz="1662" dirty="0">
                <a:solidFill>
                  <a:prstClr val="black"/>
                </a:solidFill>
                <a:latin typeface="Arial" panose="020B0604020202020204" pitchFamily="34" charset="0"/>
              </a:rPr>
              <a:t>-Ленского муниципального района.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748375"/>
              </p:ext>
            </p:extLst>
          </p:nvPr>
        </p:nvGraphicFramePr>
        <p:xfrm>
          <a:off x="635236" y="2398750"/>
          <a:ext cx="8630123" cy="20785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1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6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4702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633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Снижение рисков возникновения и минимизация последствий ЧС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ед. 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4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Доля населения, охваченная мероприятиями по профилактике терроризма, экстремизма, от общей численности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1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развития МКУ «ЕДДС» с целью обеспечения оперативного межведомственного взаимодействия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61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охвата населения по информированию в области безопасности жизнедеятельности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94,7</a:t>
                      </a:r>
                    </a:p>
                    <a:p>
                      <a:pPr algn="r" fontAlgn="t"/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154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Уровень доверия населения к правоохранительным органам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580803937"/>
              </p:ext>
            </p:extLst>
          </p:nvPr>
        </p:nvGraphicFramePr>
        <p:xfrm>
          <a:off x="742952" y="4471664"/>
          <a:ext cx="8445217" cy="196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353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547397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3 подпрограмм, 11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6" y="410991"/>
            <a:ext cx="8633119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«Социальная поддержка населения Казачинско-Ленского муниципального района»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6" y="1178065"/>
            <a:ext cx="8633119" cy="37638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Улучшение качества жизни отдельных категорий граждан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81466"/>
              </p:ext>
            </p:extLst>
          </p:nvPr>
        </p:nvGraphicFramePr>
        <p:xfrm>
          <a:off x="664027" y="1916732"/>
          <a:ext cx="8633117" cy="2714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0446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9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0" i="0" u="none" strike="noStrike" dirty="0">
                          <a:latin typeface="Times New Roman"/>
                        </a:rPr>
                        <a:t>Доля</a:t>
                      </a:r>
                      <a:r>
                        <a:rPr lang="ru-RU" sz="900" b="0" i="0" u="none" strike="noStrike" dirty="0">
                          <a:latin typeface="Times New Roman"/>
                        </a:rPr>
                        <a:t> граждан, получивших материальную помощь в связи с трудной жизненной ситуацией,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endParaRPr lang="ru-RU" sz="900" b="0" i="0" u="none" strike="noStrike" dirty="0" smtClean="0">
                        <a:latin typeface="Times New Roman"/>
                      </a:endParaRPr>
                    </a:p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latin typeface="Times New Roman"/>
                        </a:rPr>
                        <a:t>Доля многодетных и малоимущих семей, получивших меры социальной поддержки,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22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Доля СОНКО, получивших финансовую поддержку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146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Количество оборудованных социально-значимых объектов социальной инфраструктуры для инвалидов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ед. 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14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217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Доля студентов из малообеспеченных семей, обучающихся в колледже, получивших меры социальной поддержки в виде оплаты проезда до места обучения и обратно, в общей численности граждан, имеющих на это право и обратившихся за получением данной меры социальной поддержки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25447935"/>
              </p:ext>
            </p:extLst>
          </p:nvPr>
        </p:nvGraphicFramePr>
        <p:xfrm>
          <a:off x="664028" y="4788332"/>
          <a:ext cx="8633117" cy="164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853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7" y="469878"/>
            <a:ext cx="8633118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«Развитие физической культуры и спорта в </a:t>
            </a:r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Казачинско-Ленском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районе»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7" y="1350592"/>
            <a:ext cx="8633118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условий для развития инфраструктуры физической культуры и массового спорта, в том числе для лиц с ограниченными возможностями здоровья и инвалидов на территории Казачинско-Ленского района 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8645006"/>
              </p:ext>
            </p:extLst>
          </p:nvPr>
        </p:nvGraphicFramePr>
        <p:xfrm>
          <a:off x="636180" y="2200145"/>
          <a:ext cx="8660962" cy="2204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5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4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07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07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841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1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4525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 dirty="0">
                          <a:latin typeface="Times New Roman"/>
                        </a:rPr>
                        <a:t>Увеличение количества спортивных объектов введенных в эксплуатацию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36,0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36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57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000" b="0" i="0" u="none" strike="noStrike">
                          <a:latin typeface="Times New Roman"/>
                        </a:rPr>
                        <a:t>Увеличение удельного веса численности занимающихся физической культуры и спортом</a:t>
                      </a:r>
                    </a:p>
                  </a:txBody>
                  <a:tcPr marL="8792" marR="8792" marT="8792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51,3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50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latin typeface="Times New Roman"/>
                        </a:rPr>
                        <a:t>45,37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837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Увеличение проведения спортивно-массовых мероприятий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43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46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46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657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Увеличение количества спортсменов, участвующих в областных и других выездных соревнованиях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290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300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321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628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>
                          <a:latin typeface="Times New Roman"/>
                        </a:rPr>
                        <a:t>Увеличения числа спортсменов разрядников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476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450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507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161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Количество участников в проводимых спортивных мероприятиях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latin typeface="Times New Roman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7464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7500</a:t>
                      </a:r>
                      <a:endParaRPr lang="ru-RU" sz="10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000" b="0" i="0" u="none" strike="noStrike" dirty="0" smtClean="0">
                          <a:latin typeface="Times New Roman"/>
                        </a:rPr>
                        <a:t>6764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3725686867"/>
              </p:ext>
            </p:extLst>
          </p:nvPr>
        </p:nvGraphicFramePr>
        <p:xfrm>
          <a:off x="664562" y="4533727"/>
          <a:ext cx="8633116" cy="20605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535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Прямоугольник 1"/>
          <p:cNvSpPr>
            <a:spLocks noChangeArrowheads="1"/>
          </p:cNvSpPr>
          <p:nvPr/>
        </p:nvSpPr>
        <p:spPr bwMode="auto">
          <a:xfrm>
            <a:off x="2000250" y="304800"/>
            <a:ext cx="6553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культура, спорт, </a:t>
            </a:r>
          </a:p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1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политика и туризм </a:t>
            </a:r>
          </a:p>
        </p:txBody>
      </p:sp>
      <p:sp>
        <p:nvSpPr>
          <p:cNvPr id="60420" name="Прямоугольник 1"/>
          <p:cNvSpPr>
            <a:spLocks noChangeArrowheads="1"/>
          </p:cNvSpPr>
          <p:nvPr/>
        </p:nvSpPr>
        <p:spPr bwMode="auto">
          <a:xfrm>
            <a:off x="1460500" y="1120776"/>
            <a:ext cx="7416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 году на проведение мероприятий израсходовано средств:</a:t>
            </a:r>
          </a:p>
          <a:p>
            <a:pPr marL="285750" indent="-285750" algn="ctr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местного бюджета 3 </a:t>
            </a: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121,8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ctr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областного бюджета 313,8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(на приобретения спортивного инвентаря для детско-юношеской спортивной школы)</a:t>
            </a:r>
          </a:p>
        </p:txBody>
      </p:sp>
      <p:pic>
        <p:nvPicPr>
          <p:cNvPr id="66564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47639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Блок-схема: знак завершения 2"/>
          <p:cNvSpPr/>
          <p:nvPr/>
        </p:nvSpPr>
        <p:spPr>
          <a:xfrm>
            <a:off x="3008314" y="2366964"/>
            <a:ext cx="4681537" cy="727075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46 мероприятий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645078" y="2374616"/>
          <a:ext cx="8568952" cy="504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493683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47639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/>
        </p:nvGraphicFramePr>
        <p:xfrm>
          <a:off x="704528" y="147638"/>
          <a:ext cx="8568952" cy="4289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628445" y="2852936"/>
          <a:ext cx="8641655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04775946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44378"/>
            <a:ext cx="8915400" cy="92643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за 2024 год</a:t>
            </a:r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495300" y="1258135"/>
          <a:ext cx="8915400" cy="3318125"/>
        </p:xfrm>
        <a:graphic>
          <a:graphicData uri="http://schemas.openxmlformats.org/drawingml/2006/table">
            <a:tbl>
              <a:tblPr/>
              <a:tblGrid>
                <a:gridCol w="4261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50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26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55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2024 год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9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план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факт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</a:rPr>
                        <a:t>% </a:t>
                      </a:r>
                      <a:endParaRPr lang="ru-RU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6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объем доходов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/>
                    </a:p>
                    <a:p>
                      <a:pPr algn="r"/>
                      <a:r>
                        <a:rPr lang="en-US" sz="1600" dirty="0" smtClean="0"/>
                        <a:t>1 8</a:t>
                      </a:r>
                      <a:r>
                        <a:rPr lang="ru-RU" sz="1600" dirty="0" smtClean="0"/>
                        <a:t>15 935,6</a:t>
                      </a:r>
                      <a:endParaRPr lang="ru-RU" sz="1600" dirty="0"/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1 890 393,8</a:t>
                      </a:r>
                      <a:endParaRPr lang="ru-RU" sz="1600" dirty="0"/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104,1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2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 том числе межбюджетные трансферты от других бюджетов 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/>
                    </a:p>
                    <a:p>
                      <a:pPr algn="r"/>
                      <a:r>
                        <a:rPr lang="en-US" sz="1600" dirty="0" smtClean="0"/>
                        <a:t>1 </a:t>
                      </a:r>
                      <a:r>
                        <a:rPr lang="ru-RU" sz="1600" dirty="0" smtClean="0"/>
                        <a:t>032 159,1</a:t>
                      </a:r>
                      <a:endParaRPr lang="ru-RU" sz="1600" dirty="0"/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/>
                    </a:p>
                    <a:p>
                      <a:pPr algn="r"/>
                      <a:r>
                        <a:rPr lang="ru-RU" sz="1600" dirty="0" smtClean="0"/>
                        <a:t>1 020 800,4</a:t>
                      </a:r>
                      <a:endParaRPr lang="ru-RU" sz="1600" dirty="0"/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/>
                    </a:p>
                    <a:p>
                      <a:pPr algn="r"/>
                      <a:r>
                        <a:rPr lang="en-US" sz="1600" dirty="0" smtClean="0"/>
                        <a:t>9</a:t>
                      </a:r>
                      <a:r>
                        <a:rPr lang="ru-RU" sz="1600" dirty="0" smtClean="0"/>
                        <a:t>8,9</a:t>
                      </a:r>
                      <a:endParaRPr lang="ru-RU" sz="1600" dirty="0"/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Общий объем расходов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2 041 857,6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1 899 529,8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4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дефицит/профицит бюджета</a:t>
                      </a: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/>
                    </a:p>
                    <a:p>
                      <a:pPr algn="r"/>
                      <a:r>
                        <a:rPr lang="ru-RU" sz="1600" dirty="0" smtClean="0"/>
                        <a:t>-225</a:t>
                      </a:r>
                      <a:r>
                        <a:rPr lang="ru-RU" sz="1600" baseline="0" dirty="0" smtClean="0"/>
                        <a:t> 922,0</a:t>
                      </a:r>
                      <a:endParaRPr lang="ru-RU" sz="1600" dirty="0"/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/>
                    </a:p>
                    <a:p>
                      <a:pPr algn="r"/>
                      <a:r>
                        <a:rPr lang="en-US" sz="1600" dirty="0" smtClean="0"/>
                        <a:t>-</a:t>
                      </a:r>
                      <a:r>
                        <a:rPr lang="ru-RU" sz="1600" dirty="0" smtClean="0"/>
                        <a:t>9 136,0</a:t>
                      </a:r>
                      <a:endParaRPr lang="ru-RU" sz="1600" dirty="0"/>
                    </a:p>
                  </a:txBody>
                  <a:tcPr marL="91433" marR="91433" marT="45725" marB="457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739" marR="7739" marT="71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Рисунок 5" descr="https://cf2.ppt-online.org/files2/slide/3/3uIGtsKJcfdL7ERXMmHq8kgTlA1ONhvWnVY5pF6xC/slide-8.jpg"/>
          <p:cNvPicPr/>
          <p:nvPr/>
        </p:nvPicPr>
        <p:blipFill>
          <a:blip r:embed="rId3" cstate="print"/>
          <a:srcRect b="47737"/>
          <a:stretch>
            <a:fillRect/>
          </a:stretch>
        </p:blipFill>
        <p:spPr bwMode="auto">
          <a:xfrm>
            <a:off x="2042808" y="4961106"/>
            <a:ext cx="6128425" cy="161479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79572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09417" y="2001544"/>
            <a:ext cx="8214739" cy="66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endParaRPr lang="ru-RU" altLang="ru-RU" sz="1846" dirty="0" smtClean="0">
              <a:solidFill>
                <a:prstClr val="black"/>
              </a:solidFill>
              <a:latin typeface="Arial" panose="020B0604020202020204" pitchFamily="34" charset="0"/>
              <a:cs typeface="Times New Roman" pitchFamily="18" charset="0"/>
            </a:endParaRPr>
          </a:p>
          <a:p>
            <a:pPr algn="ctr" eaLnBrk="1" hangingPunct="1"/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программы: 2 подпрограммы, 10 целевых показателей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45405" y="608528"/>
            <a:ext cx="8737820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МП «Молодежная политика </a:t>
            </a:r>
            <a:r>
              <a:rPr lang="ru-RU" altLang="ru-RU" sz="2585" b="1" dirty="0" err="1">
                <a:solidFill>
                  <a:srgbClr val="543232"/>
                </a:solidFill>
                <a:latin typeface="Arial" panose="020B0604020202020204" pitchFamily="34" charset="0"/>
              </a:rPr>
              <a:t>Казачинско</a:t>
            </a:r>
            <a:r>
              <a:rPr lang="ru-RU" altLang="ru-RU" sz="2585" b="1" dirty="0">
                <a:solidFill>
                  <a:srgbClr val="543232"/>
                </a:solidFill>
                <a:latin typeface="Arial" panose="020B0604020202020204" pitchFamily="34" charset="0"/>
              </a:rPr>
              <a:t>-Ленского муниципального района»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45407" y="1489242"/>
            <a:ext cx="8737819" cy="66043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846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успешной социализации и эффективной самореализации молодежи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546473"/>
              </p:ext>
            </p:extLst>
          </p:nvPr>
        </p:nvGraphicFramePr>
        <p:xfrm>
          <a:off x="645407" y="2585886"/>
          <a:ext cx="8737819" cy="18352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9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70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2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3624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67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участвующей в мероприятиях патриотической направленности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3520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2800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3919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88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принявших участие в 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профориентационных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мероприятиях 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146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132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участвовавших в добровольческой деятельности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520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878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38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Охват молодежи в возрасте от 14 до 30 лет, охваченных профилактическими мероприятиями по профилактике социально-негативных явлений среди несовершеннолетних и молодежи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чел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500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1151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305851"/>
                  </a:ext>
                </a:extLst>
              </a:tr>
              <a:tr h="411384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Количество родителей, законных представителей, участвующих в семинарах, консультациях, «круглых столов», собраний по вопросам </a:t>
                      </a:r>
                      <a:r>
                        <a:rPr lang="ru-RU" sz="900" b="0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наркопотребления</a:t>
                      </a:r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, профилактики социально-негативных явлений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145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150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163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902107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4209278454"/>
              </p:ext>
            </p:extLst>
          </p:nvPr>
        </p:nvGraphicFramePr>
        <p:xfrm>
          <a:off x="742952" y="4558554"/>
          <a:ext cx="8445217" cy="1875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480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56" descr="D:\USER\RS\496596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388" y="1"/>
            <a:ext cx="1979612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47639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/>
        </p:nvGraphicFramePr>
        <p:xfrm>
          <a:off x="631826" y="908720"/>
          <a:ext cx="8569647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175451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147639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Схема 4"/>
          <p:cNvGraphicFramePr/>
          <p:nvPr/>
        </p:nvGraphicFramePr>
        <p:xfrm>
          <a:off x="776536" y="404664"/>
          <a:ext cx="8424936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773968" y="3140969"/>
          <a:ext cx="8424935" cy="3866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75886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989132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2 подпрограмм, 4 целевых показателя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6" y="410991"/>
            <a:ext cx="8633119" cy="88793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«Сохранение здоровья населения </a:t>
            </a:r>
          </a:p>
          <a:p>
            <a:pPr algn="ctr" eaLnBrk="1" hangingPunct="1"/>
            <a:r>
              <a:rPr lang="ru-RU" sz="2585" b="1" dirty="0" err="1">
                <a:solidFill>
                  <a:prstClr val="black"/>
                </a:solidFill>
                <a:latin typeface="Arial" panose="020B0604020202020204" pitchFamily="34" charset="0"/>
              </a:rPr>
              <a:t>Казачинско-Ленского</a:t>
            </a:r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 района»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8" y="1291706"/>
            <a:ext cx="8633117" cy="77425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- Обеспечение мер первичной профилактики социально значимых заболеваний и предоставление мер дополнительной социальной поддержки для привлечения кадров здравоохранения к работе на территории Казачинско-Ленского района</a:t>
            </a: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732260"/>
              </p:ext>
            </p:extLst>
          </p:nvPr>
        </p:nvGraphicFramePr>
        <p:xfrm>
          <a:off x="664027" y="2448398"/>
          <a:ext cx="8633117" cy="1946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2387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769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Количество информационных каналов передачи информации о доступных мерах профилактики социально значимых заболеваний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3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>
                          <a:latin typeface="Times New Roman"/>
                        </a:rPr>
                        <a:t>3</a:t>
                      </a: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3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751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Количество информационных материалов  о доступных мерах профилактики социально значимых заболеваний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latin typeface="Times New Roman"/>
                        </a:rPr>
                        <a:t>3200</a:t>
                      </a: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3200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>
                          <a:latin typeface="Times New Roman"/>
                        </a:rPr>
                        <a:t>3200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204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latin typeface="Times New Roman"/>
                        </a:rPr>
                        <a:t>Доля получивших дополнительную социальную поддержку от числа вновь привлеченных врачей-специалистов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2045"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>
                          <a:latin typeface="Times New Roman"/>
                        </a:rPr>
                        <a:t>Доля получивших дополнительную социальную поддержку от числа вновь привлеченных кадров среднего медицинского персонала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>
                          <a:latin typeface="Times New Roman"/>
                        </a:rPr>
                        <a:t>%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900" b="0" i="0" u="none" strike="noStrike" dirty="0">
                          <a:latin typeface="Times New Roman"/>
                        </a:rPr>
                        <a:t>100</a:t>
                      </a:r>
                    </a:p>
                  </a:txBody>
                  <a:tcPr marL="8792" marR="8792" marT="8792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976747552"/>
              </p:ext>
            </p:extLst>
          </p:nvPr>
        </p:nvGraphicFramePr>
        <p:xfrm>
          <a:off x="664028" y="4493892"/>
          <a:ext cx="8633117" cy="1939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587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Прямоугольник 2"/>
          <p:cNvSpPr>
            <a:spLocks noChangeArrowheads="1"/>
          </p:cNvSpPr>
          <p:nvPr/>
        </p:nvSpPr>
        <p:spPr bwMode="auto">
          <a:xfrm>
            <a:off x="156959" y="828060"/>
            <a:ext cx="673814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45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45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45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45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34821" name="Прямоугольник 3"/>
          <p:cNvSpPr>
            <a:spLocks noChangeArrowheads="1"/>
          </p:cNvSpPr>
          <p:nvPr/>
        </p:nvSpPr>
        <p:spPr bwMode="auto">
          <a:xfrm>
            <a:off x="1310185" y="1631951"/>
            <a:ext cx="829141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 </a:t>
            </a: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приобретено </a:t>
            </a:r>
            <a:r>
              <a:rPr lang="ru-RU" alt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жилое помещения </a:t>
            </a: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alt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медицинских работников </a:t>
            </a: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общую сумму </a:t>
            </a:r>
            <a:r>
              <a:rPr lang="ru-RU" alt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2800 тыс</a:t>
            </a: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Оплачено </a:t>
            </a: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ОГБПОУ «Братский медицинский колледж».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выплачено единовременное денежное пособие при трудоустройстве в ОГБУЗ «Казачинско-Ленская РБ» молодым врачебным кадрам на сумму </a:t>
            </a:r>
            <a:r>
              <a:rPr lang="ru-RU" alt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тыс</a:t>
            </a:r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4326" y="177421"/>
            <a:ext cx="8707271" cy="92763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</a:rPr>
              <a:t>Меры по привлечению медицинских кадров </a:t>
            </a:r>
            <a:endParaRPr lang="ru-RU" b="1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pic>
        <p:nvPicPr>
          <p:cNvPr id="2052" name="Picture 4" descr="https://bfmspb.ru/common/htdocs/upload/upload/images/fonctionnaire-et-createur-dentrepri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507" y="3352823"/>
            <a:ext cx="5654543" cy="327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6492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989132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1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подпрограмм,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2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показателя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6" y="410991"/>
            <a:ext cx="8633119" cy="4901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«Молодым семьям – доступное жилье»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8" y="1291706"/>
            <a:ext cx="8633117" cy="5469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</a:t>
            </a:r>
            <a:r>
              <a:rPr lang="ru-RU" sz="1477" dirty="0" smtClean="0">
                <a:solidFill>
                  <a:prstClr val="black"/>
                </a:solidFill>
                <a:latin typeface="Arial" panose="020B0604020202020204" pitchFamily="34" charset="0"/>
              </a:rPr>
              <a:t>– Оказание поддержки молодым семьям, нуждающимся в улучшении жилищных условий</a:t>
            </a:r>
            <a:endParaRPr lang="ru-RU" sz="1477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965702"/>
              </p:ext>
            </p:extLst>
          </p:nvPr>
        </p:nvGraphicFramePr>
        <p:xfrm>
          <a:off x="664027" y="2448398"/>
          <a:ext cx="8633117" cy="1358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37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9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58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17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5681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молодых семей, улучшивших жилищные условия в результате реализации мероприятий программы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молодых семей, которым выданы свидетельства о праве на получение </a:t>
                      </a:r>
                      <a:r>
                        <a:rPr lang="ru-RU" sz="120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3" tooltip="Социальные выплаты"/>
                        </a:rPr>
                        <a:t>социальной выплат</a:t>
                      </a:r>
                      <a:r>
                        <a:rPr lang="ru-RU" sz="120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ы </a:t>
                      </a: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приобретение (строительство) жилого помещения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1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414330575"/>
              </p:ext>
            </p:extLst>
          </p:nvPr>
        </p:nvGraphicFramePr>
        <p:xfrm>
          <a:off x="664028" y="4493892"/>
          <a:ext cx="8633117" cy="1939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168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832753" y="1989132"/>
            <a:ext cx="8214739" cy="37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Состав программы: </a:t>
            </a:r>
            <a:r>
              <a:rPr lang="ru-RU" altLang="ru-RU" sz="1846" dirty="0" smtClean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6 </a:t>
            </a:r>
            <a:r>
              <a:rPr lang="ru-RU" altLang="ru-RU" sz="1846" dirty="0">
                <a:solidFill>
                  <a:prstClr val="black"/>
                </a:solidFill>
                <a:latin typeface="Arial" panose="020B0604020202020204" pitchFamily="34" charset="0"/>
                <a:cs typeface="Times New Roman" pitchFamily="18" charset="0"/>
              </a:rPr>
              <a:t>целевых показателя </a:t>
            </a:r>
          </a:p>
        </p:txBody>
      </p:sp>
      <p:sp>
        <p:nvSpPr>
          <p:cNvPr id="26630" name="Text Box 15"/>
          <p:cNvSpPr txBox="1">
            <a:spLocks noChangeArrowheads="1"/>
          </p:cNvSpPr>
          <p:nvPr/>
        </p:nvSpPr>
        <p:spPr bwMode="auto">
          <a:xfrm>
            <a:off x="664026" y="410991"/>
            <a:ext cx="8633119" cy="4901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585" b="1" dirty="0">
                <a:solidFill>
                  <a:prstClr val="black"/>
                </a:solidFill>
                <a:latin typeface="Arial" panose="020B0604020202020204" pitchFamily="34" charset="0"/>
              </a:rPr>
              <a:t>МП </a:t>
            </a:r>
            <a:r>
              <a:rPr lang="ru-RU" sz="2585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«Обеспечение защиты прав потребителей» </a:t>
            </a:r>
            <a:endParaRPr lang="ru-RU" altLang="ru-RU" sz="2585" b="1" dirty="0">
              <a:solidFill>
                <a:srgbClr val="543232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64028" y="1291706"/>
            <a:ext cx="8633117" cy="3196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77" dirty="0">
                <a:solidFill>
                  <a:prstClr val="black"/>
                </a:solidFill>
                <a:latin typeface="Arial" panose="020B0604020202020204" pitchFamily="34" charset="0"/>
              </a:rPr>
              <a:t>Цель программы </a:t>
            </a:r>
            <a:r>
              <a:rPr lang="ru-RU" sz="1477" dirty="0" smtClean="0">
                <a:solidFill>
                  <a:prstClr val="black"/>
                </a:solidFill>
                <a:latin typeface="Arial" panose="020B0604020202020204" pitchFamily="34" charset="0"/>
              </a:rPr>
              <a:t>– Развитие системы защиты прав потребителей</a:t>
            </a:r>
            <a:endParaRPr lang="ru-RU" sz="1477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979995"/>
              </p:ext>
            </p:extLst>
          </p:nvPr>
        </p:nvGraphicFramePr>
        <p:xfrm>
          <a:off x="664025" y="2481654"/>
          <a:ext cx="8633121" cy="1302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4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6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1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6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1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4467"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Целевые показатели (основные)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2023 год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план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 факт</a:t>
                      </a:r>
                      <a:endParaRPr lang="ru-RU" sz="1300" dirty="0">
                        <a:solidFill>
                          <a:schemeClr val="bg2">
                            <a:lumMod val="2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4407" marR="84407" marT="42197" marB="42197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94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консультаций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сфере защиты прав потребителей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5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60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публикаций по теме «Защита прав потребителей»</a:t>
                      </a:r>
                      <a:r>
                        <a:rPr lang="ru-RU" sz="12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сетевом издании «</a:t>
                      </a:r>
                      <a:r>
                        <a:rPr lang="ru-RU" sz="120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казачинско</a:t>
                      </a:r>
                      <a:r>
                        <a:rPr lang="ru-RU" sz="120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-Ленский вестник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792" marR="8792" marT="8792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>
                          <a:latin typeface="Times New Roman"/>
                        </a:rPr>
                        <a:t>ед.</a:t>
                      </a: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20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900" b="0" i="0" u="none" strike="noStrike" dirty="0" smtClean="0">
                          <a:latin typeface="Times New Roman"/>
                        </a:rPr>
                        <a:t>27</a:t>
                      </a:r>
                      <a:endParaRPr lang="ru-RU" sz="900" b="0" i="0" u="none" strike="noStrike" dirty="0">
                        <a:latin typeface="Times New Roman"/>
                      </a:endParaRPr>
                    </a:p>
                  </a:txBody>
                  <a:tcPr marL="8792" marR="8792" marT="8792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1862157601"/>
              </p:ext>
            </p:extLst>
          </p:nvPr>
        </p:nvGraphicFramePr>
        <p:xfrm>
          <a:off x="664028" y="4493892"/>
          <a:ext cx="8633117" cy="1939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3734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Объект 5"/>
          <p:cNvGraphicFramePr>
            <a:graphicFrameLocks noGrp="1"/>
          </p:cNvGraphicFramePr>
          <p:nvPr>
            <p:ph idx="1"/>
          </p:nvPr>
        </p:nvGraphicFramePr>
        <p:xfrm>
          <a:off x="1136651" y="1341438"/>
          <a:ext cx="8023225" cy="469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Диаграмма" r:id="rId4" imgW="7915440" imgH="4629150" progId="Excel.Chart.8">
                  <p:embed/>
                </p:oleObj>
              </mc:Choice>
              <mc:Fallback>
                <p:oleObj name="Диаграмма" r:id="rId4" imgW="7915440" imgH="4629150" progId="Excel.Chart.8">
                  <p:embed/>
                  <p:pic>
                    <p:nvPicPr>
                      <p:cNvPr id="30722" name="Объект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6651" y="1341438"/>
                        <a:ext cx="8023225" cy="469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2865438" y="476250"/>
            <a:ext cx="4157662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МРОТ, руб. </a:t>
            </a:r>
          </a:p>
        </p:txBody>
      </p:sp>
      <p:pic>
        <p:nvPicPr>
          <p:cNvPr id="30724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228601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742379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0750" y="1049339"/>
            <a:ext cx="876300" cy="242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</a:p>
        </p:txBody>
      </p:sp>
      <p:sp>
        <p:nvSpPr>
          <p:cNvPr id="32771" name="Прямоугольник 5"/>
          <p:cNvSpPr>
            <a:spLocks noChangeArrowheads="1"/>
          </p:cNvSpPr>
          <p:nvPr/>
        </p:nvSpPr>
        <p:spPr bwMode="auto">
          <a:xfrm>
            <a:off x="2000250" y="257175"/>
            <a:ext cx="54165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Кредиторская задолженность </a:t>
            </a:r>
          </a:p>
          <a:p>
            <a:pPr algn="ctr"/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районного бюджета</a:t>
            </a:r>
          </a:p>
        </p:txBody>
      </p:sp>
      <p:sp>
        <p:nvSpPr>
          <p:cNvPr id="32772" name="Rectangle 7"/>
          <p:cNvSpPr>
            <a:spLocks noChangeArrowheads="1"/>
          </p:cNvSpPr>
          <p:nvPr/>
        </p:nvSpPr>
        <p:spPr bwMode="auto">
          <a:xfrm flipV="1">
            <a:off x="682626" y="1670994"/>
            <a:ext cx="1166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2773" name="Rectangle 8"/>
          <p:cNvSpPr>
            <a:spLocks noChangeArrowheads="1"/>
          </p:cNvSpPr>
          <p:nvPr/>
        </p:nvSpPr>
        <p:spPr bwMode="auto">
          <a:xfrm flipV="1">
            <a:off x="682626" y="5138094"/>
            <a:ext cx="1166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2774" name="Rectangle 9"/>
          <p:cNvSpPr>
            <a:spLocks noChangeArrowheads="1"/>
          </p:cNvSpPr>
          <p:nvPr/>
        </p:nvSpPr>
        <p:spPr bwMode="auto">
          <a:xfrm>
            <a:off x="849314" y="1084413"/>
            <a:ext cx="12257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2775" name="Объект 2"/>
          <p:cNvGraphicFramePr>
            <a:graphicFrameLocks/>
          </p:cNvGraphicFramePr>
          <p:nvPr/>
        </p:nvGraphicFramePr>
        <p:xfrm>
          <a:off x="812800" y="1581150"/>
          <a:ext cx="7956550" cy="478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Диаграмма" r:id="rId3" imgW="8162907" imgH="5019564" progId="Excel.Chart.8">
                  <p:embed/>
                </p:oleObj>
              </mc:Choice>
              <mc:Fallback>
                <p:oleObj name="Диаграмма" r:id="rId3" imgW="8162907" imgH="5019564" progId="Excel.Chart.8">
                  <p:embed/>
                  <p:pic>
                    <p:nvPicPr>
                      <p:cNvPr id="32775" name="Объект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2800" y="1581150"/>
                        <a:ext cx="7956550" cy="4789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Rectangle 10"/>
          <p:cNvSpPr>
            <a:spLocks noChangeArrowheads="1"/>
          </p:cNvSpPr>
          <p:nvPr/>
        </p:nvSpPr>
        <p:spPr bwMode="auto">
          <a:xfrm>
            <a:off x="849314" y="4856313"/>
            <a:ext cx="122570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7" name="Picture 3" descr="C:\Лераа\2022\Цур\ГП\РОИВ\Казачинсколен\Ресурс 1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63" y="228601"/>
            <a:ext cx="482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5514896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20750" y="1049339"/>
            <a:ext cx="876300" cy="242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</a:p>
        </p:txBody>
      </p:sp>
      <p:sp>
        <p:nvSpPr>
          <p:cNvPr id="33795" name="Прямоугольник 5"/>
          <p:cNvSpPr>
            <a:spLocks noChangeArrowheads="1"/>
          </p:cNvSpPr>
          <p:nvPr/>
        </p:nvSpPr>
        <p:spPr bwMode="auto">
          <a:xfrm>
            <a:off x="2936876" y="333375"/>
            <a:ext cx="4068763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3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</a:t>
            </a:r>
          </a:p>
        </p:txBody>
      </p:sp>
      <p:sp>
        <p:nvSpPr>
          <p:cNvPr id="33796" name="Rectangle 7"/>
          <p:cNvSpPr>
            <a:spLocks noChangeArrowheads="1"/>
          </p:cNvSpPr>
          <p:nvPr/>
        </p:nvSpPr>
        <p:spPr bwMode="auto">
          <a:xfrm flipV="1">
            <a:off x="682626" y="1670994"/>
            <a:ext cx="1166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3797" name="Rectangle 8"/>
          <p:cNvSpPr>
            <a:spLocks noChangeArrowheads="1"/>
          </p:cNvSpPr>
          <p:nvPr/>
        </p:nvSpPr>
        <p:spPr bwMode="auto">
          <a:xfrm flipV="1">
            <a:off x="682626" y="5138094"/>
            <a:ext cx="11661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33798" name="Rectangle 9"/>
          <p:cNvSpPr>
            <a:spLocks noChangeArrowheads="1"/>
          </p:cNvSpPr>
          <p:nvPr/>
        </p:nvSpPr>
        <p:spPr bwMode="auto">
          <a:xfrm>
            <a:off x="920750" y="1276500"/>
            <a:ext cx="119840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  <p:graphicFrame>
        <p:nvGraphicFramePr>
          <p:cNvPr id="33799" name="Объект 2"/>
          <p:cNvGraphicFramePr>
            <a:graphicFrameLocks/>
          </p:cNvGraphicFramePr>
          <p:nvPr/>
        </p:nvGraphicFramePr>
        <p:xfrm>
          <a:off x="330201" y="1530351"/>
          <a:ext cx="8824913" cy="450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Диаграмма" r:id="rId3" imgW="8705930" imgH="4438507" progId="Excel.Chart.8">
                  <p:embed/>
                </p:oleObj>
              </mc:Choice>
              <mc:Fallback>
                <p:oleObj name="Диаграмма" r:id="rId3" imgW="8705930" imgH="4438507" progId="Excel.Chart.8">
                  <p:embed/>
                  <p:pic>
                    <p:nvPicPr>
                      <p:cNvPr id="33799" name="Объект 2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201" y="1530351"/>
                        <a:ext cx="8824913" cy="4500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0" name="Rectangle 10"/>
          <p:cNvSpPr>
            <a:spLocks noChangeArrowheads="1"/>
          </p:cNvSpPr>
          <p:nvPr/>
        </p:nvSpPr>
        <p:spPr bwMode="auto">
          <a:xfrm>
            <a:off x="920750" y="4743600"/>
            <a:ext cx="119840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0078046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812800" y="261938"/>
            <a:ext cx="7086600" cy="461665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dirty="0">
                <a:solidFill>
                  <a:srgbClr val="672020"/>
                </a:solidFill>
              </a:rPr>
              <a:t>Основные </a:t>
            </a:r>
            <a:r>
              <a:rPr lang="ru-RU" altLang="ru-RU" b="1" dirty="0" smtClean="0">
                <a:solidFill>
                  <a:srgbClr val="672020"/>
                </a:solidFill>
              </a:rPr>
              <a:t>итоги исполнения бюджета за 2024 год</a:t>
            </a:r>
            <a:endParaRPr lang="ru-RU" alt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56411" y="1184275"/>
          <a:ext cx="9655803" cy="5134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9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7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4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8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41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06807">
                <a:tc rowSpan="2">
                  <a:txBody>
                    <a:bodyPr/>
                    <a:lstStyle/>
                    <a:p>
                      <a:r>
                        <a:rPr lang="ru-RU" sz="1800" dirty="0" smtClean="0"/>
                        <a:t>Показатели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r>
                        <a:rPr lang="ru-RU" sz="1600" baseline="0" dirty="0" smtClean="0"/>
                        <a:t> </a:t>
                      </a:r>
                    </a:p>
                    <a:p>
                      <a:r>
                        <a:rPr lang="ru-RU" sz="1600" baseline="0" dirty="0" smtClean="0"/>
                        <a:t>2023 года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План 2024 года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за 2024 год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% выполнения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Динамика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130">
                <a:tc vMerge="1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33" marR="91433" marT="45725" marB="45725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сумма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33" marR="91433" marT="45725" marB="45725"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9428">
                <a:tc>
                  <a:txBody>
                    <a:bodyPr/>
                    <a:lstStyle/>
                    <a:p>
                      <a:endParaRPr lang="ru-RU" sz="1800" dirty="0" smtClean="0"/>
                    </a:p>
                    <a:p>
                      <a:r>
                        <a:rPr lang="ru-RU" sz="1800" dirty="0" smtClean="0"/>
                        <a:t>Доходы всего,</a:t>
                      </a:r>
                    </a:p>
                    <a:p>
                      <a:r>
                        <a:rPr lang="ru-RU" sz="1800" dirty="0" smtClean="0"/>
                        <a:t> 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1 825 743,5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1 815 935,6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1 890 393,8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104,1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103,5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64 650,3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4254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 том числе налоговые и неналоговые доходы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/>
                    </a:p>
                    <a:p>
                      <a:pPr algn="r"/>
                      <a:r>
                        <a:rPr lang="en-US" sz="1600" dirty="0" smtClean="0"/>
                        <a:t>745 843,</a:t>
                      </a:r>
                      <a:r>
                        <a:rPr lang="ru-RU" sz="1600" dirty="0" smtClean="0"/>
                        <a:t>7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783 776,5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869 593,4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110,9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116,6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123 749,7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176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Безвозмездные поступления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1 079 899,8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1 032 159,1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1 020 800,4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98,9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94,5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-59 099,4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919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Расходы, всего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1 840 420,8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2 041 857,6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1 899 529,8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93,0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103,2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59 109,0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1769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Дефицит «-»   </a:t>
                      </a:r>
                      <a:r>
                        <a:rPr lang="ru-RU" sz="1800" dirty="0" err="1" smtClean="0"/>
                        <a:t>Профицит</a:t>
                      </a:r>
                      <a:r>
                        <a:rPr lang="ru-RU" sz="1800" dirty="0" smtClean="0"/>
                        <a:t> «+»</a:t>
                      </a:r>
                      <a:endParaRPr lang="ru-RU" sz="18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600" dirty="0" smtClean="0"/>
                    </a:p>
                    <a:p>
                      <a:pPr algn="r"/>
                      <a:r>
                        <a:rPr lang="en-US" sz="1600" dirty="0" smtClean="0"/>
                        <a:t>-14 677,3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-225</a:t>
                      </a:r>
                      <a:r>
                        <a:rPr lang="ru-RU" sz="1600" baseline="0" dirty="0" smtClean="0"/>
                        <a:t> 922,0</a:t>
                      </a:r>
                      <a:endParaRPr lang="ru-RU" sz="1600" dirty="0" smtClean="0"/>
                    </a:p>
                    <a:p>
                      <a:pPr algn="r"/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-9 136,0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4,0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62,2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 smtClean="0"/>
                    </a:p>
                    <a:p>
                      <a:pPr algn="r"/>
                      <a:r>
                        <a:rPr lang="ru-RU" sz="1600" dirty="0" smtClean="0"/>
                        <a:t>-5 541,3</a:t>
                      </a:r>
                      <a:endParaRPr lang="ru-RU" sz="1600" dirty="0"/>
                    </a:p>
                  </a:txBody>
                  <a:tcPr marL="91433" marR="91433" marT="45725" marB="45725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462" name="Прямоугольник 3"/>
          <p:cNvSpPr>
            <a:spLocks noChangeArrowheads="1"/>
          </p:cNvSpPr>
          <p:nvPr/>
        </p:nvSpPr>
        <p:spPr bwMode="auto">
          <a:xfrm>
            <a:off x="7742238" y="722313"/>
            <a:ext cx="1698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b="1">
                <a:solidFill>
                  <a:srgbClr val="672020"/>
                </a:solidFill>
              </a:rPr>
              <a:t>тыс. руб.</a:t>
            </a: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512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40818" y="2642749"/>
            <a:ext cx="8915400" cy="3328519"/>
          </a:xfrm>
          <a:effectLst/>
          <a:scene3d>
            <a:camera prst="orthographicFront">
              <a:rot lat="0" lon="0" rev="0"/>
            </a:camera>
            <a:lightRig rig="chilly" dir="t"/>
          </a:scene3d>
        </p:spPr>
        <p:txBody>
          <a:bodyPr/>
          <a:lstStyle/>
          <a:p>
            <a:pPr>
              <a:buNone/>
            </a:pPr>
            <a:r>
              <a:rPr lang="ru-RU" altLang="ru-RU" sz="8000" b="1" dirty="0" smtClean="0">
                <a:solidFill>
                  <a:srgbClr val="543232"/>
                </a:solidFill>
                <a:latin typeface="Monotype Corsiva" pitchFamily="66" charset="0"/>
              </a:rPr>
              <a:t>Спасибо за внимание !</a:t>
            </a:r>
            <a:endParaRPr lang="ru-RU" sz="80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0800000" flipV="1">
            <a:off x="560824" y="3914108"/>
            <a:ext cx="8997701" cy="21236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i="1" dirty="0" smtClean="0">
                <a:solidFill>
                  <a:srgbClr val="543232"/>
                </a:solidFill>
              </a:rPr>
              <a:t>Контактная информация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Финансовое управление администрации </a:t>
            </a:r>
            <a:r>
              <a:rPr lang="ru-RU" altLang="ru-RU" sz="1800" dirty="0" err="1" smtClean="0">
                <a:solidFill>
                  <a:srgbClr val="543232"/>
                </a:solidFill>
              </a:rPr>
              <a:t>Казачинско-Ленского</a:t>
            </a:r>
            <a:r>
              <a:rPr lang="ru-RU" altLang="ru-RU" sz="1800" dirty="0" smtClean="0">
                <a:solidFill>
                  <a:srgbClr val="543232"/>
                </a:solidFill>
              </a:rPr>
              <a:t> муниципального района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Начальник финансового управления – Антипина О.Я.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: 666511, Иркутская область, с Казачинское, ул. Ленина, 10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Телефон: (39562) 2-11-53, (39562) 2-13-24, (39562) 2-16-19</a:t>
            </a: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Адрес электронной почты: </a:t>
            </a:r>
            <a:r>
              <a:rPr lang="en-US" altLang="ru-RU" sz="1800" dirty="0" smtClean="0">
                <a:solidFill>
                  <a:srgbClr val="543232"/>
                </a:solidFill>
                <a:hlinkClick r:id="rId3"/>
              </a:rPr>
              <a:t>fin21@govirk.ru</a:t>
            </a:r>
            <a:endParaRPr lang="ru-RU" altLang="ru-RU" sz="1800" dirty="0" smtClean="0">
              <a:solidFill>
                <a:srgbClr val="543232"/>
              </a:solidFill>
            </a:endParaRPr>
          </a:p>
          <a:p>
            <a:pPr eaLnBrk="1" hangingPunct="1"/>
            <a:r>
              <a:rPr lang="ru-RU" altLang="ru-RU" sz="1800" dirty="0" smtClean="0">
                <a:solidFill>
                  <a:srgbClr val="543232"/>
                </a:solidFill>
              </a:rPr>
              <a:t>Режим работы: понедельник-пятница с 09-00 до 17-00, перерыв с 13-00 до 14-00</a:t>
            </a:r>
            <a:endParaRPr lang="ru-RU" altLang="ru-RU" sz="1800" dirty="0">
              <a:solidFill>
                <a:srgbClr val="543232"/>
              </a:solidFill>
            </a:endParaRPr>
          </a:p>
        </p:txBody>
      </p:sp>
      <p:pic>
        <p:nvPicPr>
          <p:cNvPr id="1027" name="Picture 3" descr="C:\Users\Галина Ивановна\Desktop\1620960283_11-phonoteka_org-p-kontakti-fon-dlya-saita-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 flipV="1">
            <a:off x="560823" y="597408"/>
            <a:ext cx="8997702" cy="3096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2731168" y="228600"/>
            <a:ext cx="5979695" cy="52322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</a:rPr>
              <a:t>Структура </a:t>
            </a: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доходов бюджета 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/>
          </p:nvPr>
        </p:nvGraphicFramePr>
        <p:xfrm>
          <a:off x="2045368" y="1371600"/>
          <a:ext cx="7523999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Рисунок 4" descr="https://avatars.mds.yandex.net/i?id=b3e954d785264e45ed4938a192ae7efb_l-4413022-images-thumbs&amp;n=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789" y="3657600"/>
            <a:ext cx="2850973" cy="2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696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news.store.rambler.ru/img/3d88ef6df2bebec5d8798bf23a70a3b7?img-format=auto&amp;img-2-filter=sharpen"/>
          <p:cNvPicPr/>
          <p:nvPr/>
        </p:nvPicPr>
        <p:blipFill>
          <a:blip r:embed="rId3">
            <a:lum bright="43000"/>
          </a:blip>
          <a:srcRect/>
          <a:stretch>
            <a:fillRect/>
          </a:stretch>
        </p:blipFill>
        <p:spPr bwMode="auto">
          <a:xfrm>
            <a:off x="397043" y="1312565"/>
            <a:ext cx="9280357" cy="5545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Прямоугольник 1"/>
          <p:cNvSpPr>
            <a:spLocks noChangeArrowheads="1"/>
          </p:cNvSpPr>
          <p:nvPr/>
        </p:nvSpPr>
        <p:spPr bwMode="auto">
          <a:xfrm>
            <a:off x="2700609" y="228600"/>
            <a:ext cx="4629619" cy="52322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Динамика доходов 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81900" y="850900"/>
            <a:ext cx="20955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/>
              <a:t>тыс. руб.</a:t>
            </a:r>
            <a:endParaRPr lang="ru-RU" altLang="ru-RU" dirty="0"/>
          </a:p>
        </p:txBody>
      </p:sp>
      <p:graphicFrame>
        <p:nvGraphicFramePr>
          <p:cNvPr id="4" name="Диаграмма 4"/>
          <p:cNvGraphicFramePr>
            <a:graphicFrameLocks/>
          </p:cNvGraphicFramePr>
          <p:nvPr>
            <p:extLst/>
          </p:nvPr>
        </p:nvGraphicFramePr>
        <p:xfrm>
          <a:off x="633919" y="1312565"/>
          <a:ext cx="8763000" cy="518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8799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1967948" y="392757"/>
            <a:ext cx="60827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solidFill>
                  <a:srgbClr val="672020"/>
                </a:solidFill>
              </a:rPr>
              <a:t>Состав налоговых доходов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73049" y="1185839"/>
          <a:ext cx="9367839" cy="6182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9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7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5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5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83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22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894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2934">
                <a:tc rowSpan="2">
                  <a:txBody>
                    <a:bodyPr/>
                    <a:lstStyle/>
                    <a:p>
                      <a:r>
                        <a:rPr lang="ru-RU" sz="1600" dirty="0" smtClean="0"/>
                        <a:t>Наименование дохода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2023 год факт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2024 год план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2024 год факт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C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 выполнения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Динамика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807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%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14" marB="45714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сумма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14" marB="45714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0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605 857,0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635 800,0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711 363,5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111,9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117,4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105 506,5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0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Акцизы по подакцизным</a:t>
                      </a:r>
                      <a:r>
                        <a:rPr lang="ru-RU" sz="1600" baseline="0" dirty="0" smtClean="0"/>
                        <a:t> товарам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20 818,7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23 090,3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23 006,8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99,6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110,5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2 188,1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05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 по УСН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57 115,0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51 514,0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52 912,6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102,7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ru-RU" sz="1600" dirty="0" smtClean="0"/>
                        <a:t>92,6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ru-RU" sz="1600" dirty="0" smtClean="0"/>
                        <a:t>-4 202,4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71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ЕНВД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-350,6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15,2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ru-RU" sz="1600" dirty="0" smtClean="0"/>
                        <a:t>-4,3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defRPr/>
                      </a:pPr>
                      <a:r>
                        <a:rPr lang="ru-RU" sz="1600" dirty="0" smtClean="0"/>
                        <a:t>365,8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021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Единый сельхозналог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-4,8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10,0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5,0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50,0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-104,2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9,8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50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 по патентной системе </a:t>
                      </a:r>
                      <a:r>
                        <a:rPr lang="ru-RU" sz="1600" dirty="0" err="1" smtClean="0"/>
                        <a:t>налогооблож</a:t>
                      </a:r>
                      <a:r>
                        <a:rPr lang="ru-RU" sz="1600" dirty="0" smtClean="0"/>
                        <a:t>.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3 137,1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</a:t>
                      </a:r>
                      <a:r>
                        <a:rPr lang="ru-RU" sz="1600" baseline="0" dirty="0" smtClean="0"/>
                        <a:t> 600,0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9 304,9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96,9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296,6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6 167,8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173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Земельный налог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27,1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58,0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63,7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109,8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235,1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36,6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7875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Гос.пошлина</a:t>
                      </a:r>
                      <a:r>
                        <a:rPr lang="en-US" sz="1600" dirty="0" smtClean="0"/>
                        <a:t>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ru-RU" sz="1600" baseline="0" dirty="0" smtClean="0"/>
                        <a:t>задолженность по отмененным налогам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3 909,7</a:t>
                      </a:r>
                      <a:endParaRPr lang="ru-RU" sz="1600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4 399,0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5 707,1</a:t>
                      </a:r>
                      <a:endParaRPr lang="ru-RU" sz="1600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129,7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146,0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1 797,4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1819">
                <a:tc>
                  <a:txBody>
                    <a:bodyPr/>
                    <a:lstStyle/>
                    <a:p>
                      <a:endParaRPr lang="ru-RU" sz="1600" b="1" dirty="0" smtClean="0"/>
                    </a:p>
                    <a:p>
                      <a:r>
                        <a:rPr lang="ru-RU" sz="1600" b="1" dirty="0" smtClean="0"/>
                        <a:t>Итого</a:t>
                      </a:r>
                      <a:endParaRPr lang="ru-RU" sz="1600" b="1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690 509,2</a:t>
                      </a:r>
                      <a:endParaRPr lang="ru-RU" sz="1600" b="1" dirty="0"/>
                    </a:p>
                  </a:txBody>
                  <a:tcPr marL="91441" marR="91441" marT="45714" marB="45714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724 471,3</a:t>
                      </a:r>
                      <a:endParaRPr lang="ru-RU" sz="1600" b="1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802 378,8</a:t>
                      </a:r>
                      <a:endParaRPr lang="ru-RU" sz="1600" b="1" dirty="0"/>
                    </a:p>
                  </a:txBody>
                  <a:tcPr marL="91441" marR="91441" marT="45714" marB="4571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110,8</a:t>
                      </a:r>
                      <a:endParaRPr lang="ru-RU" sz="1600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116,2</a:t>
                      </a:r>
                      <a:endParaRPr lang="ru-RU" sz="1600" b="1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111 869,6</a:t>
                      </a:r>
                      <a:endParaRPr lang="ru-RU" sz="1600" b="1" dirty="0"/>
                    </a:p>
                  </a:txBody>
                  <a:tcPr marL="91441" marR="91441" marT="45714" marB="45714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0535" name="Прямоугольник 4"/>
          <p:cNvSpPr>
            <a:spLocks noChangeArrowheads="1"/>
          </p:cNvSpPr>
          <p:nvPr/>
        </p:nvSpPr>
        <p:spPr bwMode="auto">
          <a:xfrm>
            <a:off x="8578850" y="867039"/>
            <a:ext cx="10620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800" dirty="0"/>
              <a:t>тыс.руб.</a:t>
            </a:r>
          </a:p>
        </p:txBody>
      </p:sp>
    </p:spTree>
    <p:extLst>
      <p:ext uri="{BB962C8B-B14F-4D97-AF65-F5344CB8AC3E}">
        <p14:creationId xmlns:p14="http://schemas.microsoft.com/office/powerpoint/2010/main" val="386560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00669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4921441</TotalTime>
  <Words>4287</Words>
  <Application>Microsoft Office PowerPoint</Application>
  <PresentationFormat>Лист A4 (210x297 мм)</PresentationFormat>
  <Paragraphs>1459</Paragraphs>
  <Slides>61</Slides>
  <Notes>39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73" baseType="lpstr">
      <vt:lpstr>Arial</vt:lpstr>
      <vt:lpstr>Bookman Old Style</vt:lpstr>
      <vt:lpstr>Calibri</vt:lpstr>
      <vt:lpstr>Calibri Light</vt:lpstr>
      <vt:lpstr>Century Gothic</vt:lpstr>
      <vt:lpstr>Monotype Corsiva</vt:lpstr>
      <vt:lpstr>Times New Roman</vt:lpstr>
      <vt:lpstr>Wingdings</vt:lpstr>
      <vt:lpstr>Wingdings 3</vt:lpstr>
      <vt:lpstr>Тема Office</vt:lpstr>
      <vt:lpstr>Легкий дым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параметры бюджета за 2024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за 2024 год</vt:lpstr>
      <vt:lpstr>Привлечение средств из областного бюджета на условиях софинансирования</vt:lpstr>
      <vt:lpstr>Доля программных расходов в бюджете 2024 года</vt:lpstr>
      <vt:lpstr>Презентация PowerPoint</vt:lpstr>
      <vt:lpstr>Расходы бюджета по разделам бюджетной классификации РФ за 2024 год</vt:lpstr>
      <vt:lpstr>Презентация PowerPoint</vt:lpstr>
      <vt:lpstr>Исполнении расходов районного бюджета в разрезе муниципальных программ Казачинско-Ленского района и непрограммных расходов </vt:lpstr>
      <vt:lpstr>Презентация PowerPoint</vt:lpstr>
      <vt:lpstr>Презентация PowerPoint</vt:lpstr>
      <vt:lpstr>Результаты ГИА в 2024 году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Предоставление МБТ в разрезе поселений Казачинско-Ленского муниципального района за 2023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ASS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Reanimator 98</dc:creator>
  <cp:lastModifiedBy>User Windows</cp:lastModifiedBy>
  <cp:revision>1733</cp:revision>
  <cp:lastPrinted>2003-07-24T14:05:36Z</cp:lastPrinted>
  <dcterms:created xsi:type="dcterms:W3CDTF">2001-12-12T04:33:03Z</dcterms:created>
  <dcterms:modified xsi:type="dcterms:W3CDTF">2025-04-18T06:40:42Z</dcterms:modified>
</cp:coreProperties>
</file>