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charts/chart23.xml" ContentType="application/vnd.openxmlformats-officedocument.drawingml.chart+xml"/>
  <Override PartName="/ppt/notesSlides/notesSlide15.xml" ContentType="application/vnd.openxmlformats-officedocument.presentationml.notesSlide+xml"/>
  <Override PartName="/ppt/charts/chart24.xml" ContentType="application/vnd.openxmlformats-officedocument.drawingml.chart+xml"/>
  <Override PartName="/ppt/notesSlides/notesSlide16.xml" ContentType="application/vnd.openxmlformats-officedocument.presentationml.notesSlide+xml"/>
  <Override PartName="/ppt/charts/chart25.xml" ContentType="application/vnd.openxmlformats-officedocument.drawingml.chart+xml"/>
  <Override PartName="/ppt/drawings/drawing1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notesSlides/notesSlide17.xml" ContentType="application/vnd.openxmlformats-officedocument.presentationml.notesSlide+xml"/>
  <Override PartName="/ppt/charts/chart29.xml" ContentType="application/vnd.openxmlformats-officedocument.drawingml.chart+xml"/>
  <Override PartName="/ppt/notesSlides/notesSlide18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19.xml" ContentType="application/vnd.openxmlformats-officedocument.presentationml.notesSlide+xml"/>
  <Override PartName="/ppt/charts/chart32.xml" ContentType="application/vnd.openxmlformats-officedocument.drawingml.chart+xml"/>
  <Override PartName="/ppt/notesSlides/notesSlide20.xml" ContentType="application/vnd.openxmlformats-officedocument.presentationml.notesSlide+xml"/>
  <Override PartName="/ppt/charts/chart33.xml" ContentType="application/vnd.openxmlformats-officedocument.drawingml.chart+xml"/>
  <Override PartName="/ppt/notesSlides/notesSlide21.xml" ContentType="application/vnd.openxmlformats-officedocument.presentationml.notesSlide+xml"/>
  <Override PartName="/ppt/charts/chart34.xml" ContentType="application/vnd.openxmlformats-officedocument.drawingml.chart+xml"/>
  <Override PartName="/ppt/notesSlides/notesSlide22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notesSlides/notesSlide23.xml" ContentType="application/vnd.openxmlformats-officedocument.presentationml.notesSlid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24.xml" ContentType="application/vnd.openxmlformats-officedocument.presentationml.notesSlide+xml"/>
  <Override PartName="/ppt/charts/chart39.xml" ContentType="application/vnd.openxmlformats-officedocument.drawingml.chart+xml"/>
  <Override PartName="/ppt/notesSlides/notesSlide25.xml" ContentType="application/vnd.openxmlformats-officedocument.presentationml.notesSlide+xml"/>
  <Override PartName="/ppt/charts/chart40.xml" ContentType="application/vnd.openxmlformats-officedocument.drawingml.chart+xml"/>
  <Override PartName="/ppt/notesSlides/notesSlide26.xml" ContentType="application/vnd.openxmlformats-officedocument.presentationml.notesSlide+xml"/>
  <Override PartName="/ppt/charts/chart41.xml" ContentType="application/vnd.openxmlformats-officedocument.drawingml.chart+xml"/>
  <Override PartName="/ppt/notesSlides/notesSlide27.xml" ContentType="application/vnd.openxmlformats-officedocument.presentationml.notesSlide+xml"/>
  <Override PartName="/ppt/charts/chart42.xml" ContentType="application/vnd.openxmlformats-officedocument.drawingml.chart+xml"/>
  <Override PartName="/ppt/notesSlides/notesSlide28.xml" ContentType="application/vnd.openxmlformats-officedocument.presentationml.notesSlid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notesSlides/notesSlide29.xml" ContentType="application/vnd.openxmlformats-officedocument.presentationml.notesSlide+xml"/>
  <Override PartName="/ppt/charts/chart47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62" r:id="rId1"/>
    <p:sldMasterId id="2147485374" r:id="rId2"/>
  </p:sldMasterIdLst>
  <p:notesMasterIdLst>
    <p:notesMasterId r:id="rId53"/>
  </p:notesMasterIdLst>
  <p:handoutMasterIdLst>
    <p:handoutMasterId r:id="rId54"/>
  </p:handoutMasterIdLst>
  <p:sldIdLst>
    <p:sldId id="463" r:id="rId3"/>
    <p:sldId id="549" r:id="rId4"/>
    <p:sldId id="619" r:id="rId5"/>
    <p:sldId id="620" r:id="rId6"/>
    <p:sldId id="621" r:id="rId7"/>
    <p:sldId id="622" r:id="rId8"/>
    <p:sldId id="639" r:id="rId9"/>
    <p:sldId id="640" r:id="rId10"/>
    <p:sldId id="641" r:id="rId11"/>
    <p:sldId id="642" r:id="rId12"/>
    <p:sldId id="643" r:id="rId13"/>
    <p:sldId id="644" r:id="rId14"/>
    <p:sldId id="645" r:id="rId15"/>
    <p:sldId id="646" r:id="rId16"/>
    <p:sldId id="647" r:id="rId17"/>
    <p:sldId id="648" r:id="rId18"/>
    <p:sldId id="649" r:id="rId19"/>
    <p:sldId id="650" r:id="rId20"/>
    <p:sldId id="585" r:id="rId21"/>
    <p:sldId id="586" r:id="rId22"/>
    <p:sldId id="587" r:id="rId23"/>
    <p:sldId id="588" r:id="rId24"/>
    <p:sldId id="589" r:id="rId25"/>
    <p:sldId id="590" r:id="rId26"/>
    <p:sldId id="537" r:id="rId27"/>
    <p:sldId id="600" r:id="rId28"/>
    <p:sldId id="592" r:id="rId29"/>
    <p:sldId id="593" r:id="rId30"/>
    <p:sldId id="594" r:id="rId31"/>
    <p:sldId id="615" r:id="rId32"/>
    <p:sldId id="612" r:id="rId33"/>
    <p:sldId id="609" r:id="rId34"/>
    <p:sldId id="605" r:id="rId35"/>
    <p:sldId id="614" r:id="rId36"/>
    <p:sldId id="616" r:id="rId37"/>
    <p:sldId id="608" r:id="rId38"/>
    <p:sldId id="604" r:id="rId39"/>
    <p:sldId id="603" r:id="rId40"/>
    <p:sldId id="610" r:id="rId41"/>
    <p:sldId id="613" r:id="rId42"/>
    <p:sldId id="606" r:id="rId43"/>
    <p:sldId id="611" r:id="rId44"/>
    <p:sldId id="607" r:id="rId45"/>
    <p:sldId id="617" r:id="rId46"/>
    <p:sldId id="591" r:id="rId47"/>
    <p:sldId id="595" r:id="rId48"/>
    <p:sldId id="618" r:id="rId49"/>
    <p:sldId id="638" r:id="rId50"/>
    <p:sldId id="601" r:id="rId51"/>
    <p:sldId id="602" r:id="rId5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A97E63"/>
    <a:srgbClr val="423F04"/>
    <a:srgbClr val="FFFF66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7" autoAdjust="0"/>
  </p:normalViewPr>
  <p:slideViewPr>
    <p:cSldViewPr snapToGrid="0" snapToObjects="1">
      <p:cViewPr varScale="1">
        <p:scale>
          <a:sx n="109" d="100"/>
          <a:sy n="109" d="100"/>
        </p:scale>
        <p:origin x="1416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36" y="13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82;%20&#1087;&#1088;&#1077;&#1079;%20202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9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1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5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6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7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8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9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0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5852292656966309E-2"/>
                  <c:y val="-6.88487897346165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23,5%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597-4771-8438-FC3BB5C63658}"/>
                </c:ext>
              </c:extLst>
            </c:dLbl>
            <c:dLbl>
              <c:idx val="1"/>
              <c:layout>
                <c:manualLayout>
                  <c:x val="6.404392999262197E-2"/>
                  <c:y val="7.16867162438029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53,8%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597-4771-8438-FC3BB5C63658}"/>
                </c:ext>
              </c:extLst>
            </c:dLbl>
            <c:dLbl>
              <c:idx val="2"/>
              <c:layout>
                <c:manualLayout>
                  <c:x val="-4.5163709375037938E-3"/>
                  <c:y val="-6.50809273840770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597-4771-8438-FC3BB5C636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Лист1!$A$1:$C$1</c:f>
              <c:strCache>
                <c:ptCount val="3"/>
                <c:pt idx="0">
                  <c:v>Моложе трудоспособного возраста</c:v>
                </c:pt>
                <c:pt idx="1">
                  <c:v>Трудоспособного возраста</c:v>
                </c:pt>
                <c:pt idx="2">
                  <c:v>старше трудоспособного возраста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3768</c:v>
                </c:pt>
                <c:pt idx="1">
                  <c:v>8601</c:v>
                </c:pt>
                <c:pt idx="2">
                  <c:v>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97-4771-8438-FC3BB5C63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349E-4E6A-AF91-61FF1E547AF9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349E-4E6A-AF91-61FF1E547AF9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349E-4E6A-AF91-61FF1E547AF9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708507</c:v>
                </c:pt>
                <c:pt idx="1">
                  <c:v>45028.800000000003</c:v>
                </c:pt>
                <c:pt idx="2">
                  <c:v>913753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9E-4E6A-AF91-61FF1E547A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54AB-4D86-A02E-0F8EB6F1FF11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54AB-4D86-A02E-0F8EB6F1FF1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54AB-4D86-A02E-0F8EB6F1FF11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598972</c:v>
                </c:pt>
                <c:pt idx="1">
                  <c:v>45184.800000000003</c:v>
                </c:pt>
                <c:pt idx="2">
                  <c:v>1197501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AB-4D86-A02E-0F8EB6F1F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D80E-43BA-8681-00D81B115055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D80E-43BA-8681-00D81B11505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D80E-43BA-8681-00D81B115055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498124</c:v>
                </c:pt>
                <c:pt idx="1">
                  <c:v>43319</c:v>
                </c:pt>
                <c:pt idx="2">
                  <c:v>1281393.7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0E-43BA-8681-00D81B115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2806908416091733"/>
                  <c:y val="-0.1374031826712490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6D5-4497-9CE1-7BC6A109EC8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9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635800</c:v>
                </c:pt>
                <c:pt idx="1">
                  <c:v>21082</c:v>
                </c:pt>
                <c:pt idx="2">
                  <c:v>43600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D5-4497-9CE1-7BC6A109E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9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4E7-4F34-B115-E856E6DD20D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430600</c:v>
                </c:pt>
                <c:pt idx="1">
                  <c:v>29599</c:v>
                </c:pt>
                <c:pt idx="2">
                  <c:v>29900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E7-4F34-B115-E856E6DD20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2805">
          <a:noFill/>
        </a:ln>
      </c:spPr>
    </c:plotArea>
    <c:legend>
      <c:legendPos val="r"/>
      <c:layout>
        <c:manualLayout>
          <c:xMode val="edge"/>
          <c:yMode val="edge"/>
          <c:x val="0.5575082541499099"/>
          <c:y val="0"/>
          <c:w val="0.4424917458500901"/>
          <c:h val="1"/>
        </c:manualLayout>
      </c:layout>
      <c:overlay val="0"/>
      <c:txPr>
        <a:bodyPr/>
        <a:lstStyle/>
        <a:p>
          <a:pPr>
            <a:defRPr sz="1257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16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DDA-485B-8BD9-44BF3A74BBE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6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539100</c:v>
                </c:pt>
                <c:pt idx="1">
                  <c:v>21947</c:v>
                </c:pt>
                <c:pt idx="2">
                  <c:v>29900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DA-485B-8BD9-44BF3A74B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chemeClr val="bg2"/>
        </a:solidFill>
        <a:ln w="24421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3738">
          <a:noFill/>
        </a:ln>
      </c:spPr>
    </c:sideWall>
    <c:backWall>
      <c:thickness val="0"/>
      <c:spPr>
        <a:noFill/>
        <a:ln w="23738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2806908416091739"/>
                  <c:y val="-0.137403182671249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F1C-4BA8-A897-884661BA325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35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 formatCode="General">
                  <c:v>21590</c:v>
                </c:pt>
                <c:pt idx="1">
                  <c:v>1798.2</c:v>
                </c:pt>
                <c:pt idx="2">
                  <c:v>20351.2</c:v>
                </c:pt>
                <c:pt idx="3" formatCode="General">
                  <c:v>665</c:v>
                </c:pt>
                <c:pt idx="4" formatCode="General">
                  <c:v>624.4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1C-4BA8-A897-884661BA3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>
          <a:innerShdw blurRad="63500" dist="50800" dir="10800000">
            <a:prstClr val="black">
              <a:alpha val="50000"/>
            </a:prstClr>
          </a:innerShdw>
        </a:effectLst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82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2873">
          <a:noFill/>
        </a:ln>
      </c:spPr>
    </c:sideWall>
    <c:backWall>
      <c:thickness val="0"/>
      <c:spPr>
        <a:noFill/>
        <a:ln w="22873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725-4F82-B89D-1576EF81A2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20882.8</c:v>
                </c:pt>
                <c:pt idx="1">
                  <c:v>1870.2</c:v>
                </c:pt>
                <c:pt idx="2">
                  <c:v>21116.7</c:v>
                </c:pt>
                <c:pt idx="3">
                  <c:v>690</c:v>
                </c:pt>
                <c:pt idx="4">
                  <c:v>625.1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5-4F82-B89D-1576EF81A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21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0305">
          <a:noFill/>
        </a:ln>
      </c:spPr>
    </c:sideWall>
    <c:backWall>
      <c:thickness val="0"/>
      <c:spPr>
        <a:noFill/>
        <a:ln w="20305">
          <a:noFill/>
        </a:ln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0F3-4272-A40D-78D57F661DF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9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18123.3</c:v>
                </c:pt>
                <c:pt idx="1">
                  <c:v>1945</c:v>
                </c:pt>
                <c:pt idx="2">
                  <c:v>21912.799999999996</c:v>
                </c:pt>
                <c:pt idx="3">
                  <c:v>712</c:v>
                </c:pt>
                <c:pt idx="4">
                  <c:v>625.9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F3-4272-A40D-78D57F661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75082541499099"/>
          <c:y val="0"/>
          <c:w val="0.29640344635721411"/>
          <c:h val="1"/>
        </c:manualLayout>
      </c:layout>
      <c:overlay val="0"/>
      <c:txPr>
        <a:bodyPr/>
        <a:lstStyle/>
        <a:p>
          <a:pPr>
            <a:defRPr sz="1119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439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74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разделы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4512534818941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E9F-4463-A352-7ACB0D517F32}"/>
                </c:ext>
              </c:extLst>
            </c:dLbl>
            <c:dLbl>
              <c:idx val="1"/>
              <c:layout>
                <c:manualLayout>
                  <c:x val="0"/>
                  <c:y val="2.0055710306406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E9F-4463-A352-7ACB0D517F32}"/>
                </c:ext>
              </c:extLst>
            </c:dLbl>
            <c:dLbl>
              <c:idx val="2"/>
              <c:layout>
                <c:manualLayout>
                  <c:x val="0"/>
                  <c:y val="1.5598885793871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63957.199999999953</c:v>
                </c:pt>
                <c:pt idx="1">
                  <c:v>149837.40000000014</c:v>
                </c:pt>
                <c:pt idx="2">
                  <c:v>198119.70000000019</c:v>
                </c:pt>
                <c:pt idx="3">
                  <c:v>118751.09999999986</c:v>
                </c:pt>
                <c:pt idx="4">
                  <c:v>56502.099999999627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4-4CC4-BC0F-7A85C36B44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Межбюджетные трансферты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129120.6</c:v>
                </c:pt>
                <c:pt idx="1">
                  <c:v>126369.2</c:v>
                </c:pt>
                <c:pt idx="2">
                  <c:v>130358.2</c:v>
                </c:pt>
                <c:pt idx="3">
                  <c:v>106974.3</c:v>
                </c:pt>
                <c:pt idx="4">
                  <c:v>99432.6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94-4CC4-BC0F-7A85C36B44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1197771587743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9F-4463-A352-7ACB0D517F32}"/>
                </c:ext>
              </c:extLst>
            </c:dLbl>
            <c:dLbl>
              <c:idx val="1"/>
              <c:layout>
                <c:manualLayout>
                  <c:x val="7.6311598081033735E-3"/>
                  <c:y val="-3.3426183844011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E9F-4463-A352-7ACB0D517F32}"/>
                </c:ext>
              </c:extLst>
            </c:dLbl>
            <c:dLbl>
              <c:idx val="2"/>
              <c:layout>
                <c:manualLayout>
                  <c:x val="3.815579904051685E-3"/>
                  <c:y val="-4.4568245125348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E9F-4463-A352-7ACB0D517F32}"/>
                </c:ext>
              </c:extLst>
            </c:dLbl>
            <c:dLbl>
              <c:idx val="3"/>
              <c:layout>
                <c:manualLayout>
                  <c:x val="0"/>
                  <c:y val="-3.5654596100278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E9F-4463-A352-7ACB0D517F32}"/>
                </c:ext>
              </c:extLst>
            </c:dLbl>
            <c:dLbl>
              <c:idx val="4"/>
              <c:layout>
                <c:manualLayout>
                  <c:x val="6.3592998400861436E-3"/>
                  <c:y val="-4.2339832869080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66183.899999999994</c:v>
                </c:pt>
                <c:pt idx="1">
                  <c:v>103503</c:v>
                </c:pt>
                <c:pt idx="2">
                  <c:v>89958.8</c:v>
                </c:pt>
                <c:pt idx="3">
                  <c:v>73032.2</c:v>
                </c:pt>
                <c:pt idx="4">
                  <c:v>66058.3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94-4CC4-BC0F-7A85C36B44A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Образование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1105176.8</c:v>
                </c:pt>
                <c:pt idx="1">
                  <c:v>1263455.5</c:v>
                </c:pt>
                <c:pt idx="2">
                  <c:v>1191477.8</c:v>
                </c:pt>
                <c:pt idx="3">
                  <c:v>1483361.1</c:v>
                </c:pt>
                <c:pt idx="4">
                  <c:v>1512491.3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94-4CC4-BC0F-7A85C36B44A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63455.5</c:v>
                </c:pt>
                <c:pt idx="1">
                  <c:v>60183.199999999997</c:v>
                </c:pt>
                <c:pt idx="2">
                  <c:v>32742.400000000001</c:v>
                </c:pt>
                <c:pt idx="3">
                  <c:v>23262.1</c:v>
                </c:pt>
                <c:pt idx="4">
                  <c:v>30926.6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94-4CC4-BC0F-7A85C36B44A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6.3592998400861436E-3"/>
                  <c:y val="-9.1364902506963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E9F-4463-A352-7ACB0D517F32}"/>
                </c:ext>
              </c:extLst>
            </c:dLbl>
            <c:dLbl>
              <c:idx val="1"/>
              <c:layout>
                <c:manualLayout>
                  <c:x val="7.6311598081033735E-3"/>
                  <c:y val="-6.9080779944289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9F-4463-A352-7ACB0D517F32}"/>
                </c:ext>
              </c:extLst>
            </c:dLbl>
            <c:dLbl>
              <c:idx val="2"/>
              <c:layout>
                <c:manualLayout>
                  <c:x val="1.9077899520258425E-2"/>
                  <c:y val="-7.1309192200557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E9F-4463-A352-7ACB0D517F32}"/>
                </c:ext>
              </c:extLst>
            </c:dLbl>
            <c:dLbl>
              <c:idx val="3"/>
              <c:layout>
                <c:manualLayout>
                  <c:x val="1.9077899520258425E-2"/>
                  <c:y val="-8.913649025069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9F-4463-A352-7ACB0D517F32}"/>
                </c:ext>
              </c:extLst>
            </c:dLbl>
            <c:dLbl>
              <c:idx val="4"/>
              <c:layout>
                <c:manualLayout>
                  <c:x val="1.2718599680172285E-2"/>
                  <c:y val="-7.3537604456824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147336.70000000001</c:v>
                </c:pt>
                <c:pt idx="1">
                  <c:v>185462.3</c:v>
                </c:pt>
                <c:pt idx="2">
                  <c:v>96631.9</c:v>
                </c:pt>
                <c:pt idx="3">
                  <c:v>81377</c:v>
                </c:pt>
                <c:pt idx="4">
                  <c:v>79425.8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94-4CC4-BC0F-7A85C36B4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490304"/>
        <c:axId val="125491840"/>
        <c:axId val="0"/>
      </c:bar3DChart>
      <c:catAx>
        <c:axId val="12549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491840"/>
        <c:crosses val="autoZero"/>
        <c:auto val="1"/>
        <c:lblAlgn val="ctr"/>
        <c:lblOffset val="100"/>
        <c:noMultiLvlLbl val="0"/>
      </c:catAx>
      <c:valAx>
        <c:axId val="125491840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one"/>
        <c:crossAx val="12549030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8.0489307563380671E-2"/>
          <c:y val="0.90822573640690463"/>
          <c:w val="0.9187134265149357"/>
          <c:h val="9.1774263593095567E-2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4049168853893262"/>
                  <c:y val="0.11456656459609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23B-4B98-B307-114EE4A497E2}"/>
                </c:ext>
              </c:extLst>
            </c:dLbl>
            <c:dLbl>
              <c:idx val="1"/>
              <c:layout>
                <c:manualLayout>
                  <c:x val="-0.10469761592300963"/>
                  <c:y val="-4.0781204432779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23B-4B98-B307-114EE4A497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Лист1!$A$46:$B$46</c:f>
              <c:strCache>
                <c:ptCount val="2"/>
                <c:pt idx="0">
                  <c:v>Деревообработка</c:v>
                </c:pt>
                <c:pt idx="1">
                  <c:v>Пластмассовых изделий, пищевых продуктов,  напитков, бумажных изделий </c:v>
                </c:pt>
              </c:strCache>
            </c:strRef>
          </c:cat>
          <c:val>
            <c:numRef>
              <c:f>Лист1!$A$47:$B$47</c:f>
              <c:numCache>
                <c:formatCode>0.00%</c:formatCode>
                <c:ptCount val="2"/>
                <c:pt idx="0">
                  <c:v>0.98899999999999999</c:v>
                </c:pt>
                <c:pt idx="1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3B-4B98-B307-114EE4A49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95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5-489E-90A3-F4B0152A2046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5-489E-90A3-F4B0152A2046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Функционирование высшего должностного лица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52E-3"/>
                  <c:y val="1.9490284325784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C75-489E-90A3-F4B0152A20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4491.8999999999996</c:v>
                </c:pt>
                <c:pt idx="1">
                  <c:v>5694.3</c:v>
                </c:pt>
                <c:pt idx="2">
                  <c:v>3693</c:v>
                </c:pt>
                <c:pt idx="3">
                  <c:v>3498</c:v>
                </c:pt>
                <c:pt idx="4">
                  <c:v>3498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75-489E-90A3-F4B0152A2046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Функционирование представительных органов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480.4</c:v>
                </c:pt>
                <c:pt idx="1">
                  <c:v>1965</c:v>
                </c:pt>
                <c:pt idx="2">
                  <c:v>803</c:v>
                </c:pt>
                <c:pt idx="3">
                  <c:v>203</c:v>
                </c:pt>
                <c:pt idx="4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5-489E-90A3-F4B0152A2046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Функционирование местных администраций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103655.9</c:v>
                </c:pt>
                <c:pt idx="1">
                  <c:v>125877</c:v>
                </c:pt>
                <c:pt idx="2">
                  <c:v>57200.3</c:v>
                </c:pt>
                <c:pt idx="3">
                  <c:v>49503.8</c:v>
                </c:pt>
                <c:pt idx="4">
                  <c:v>47503.8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75-489E-90A3-F4B0152A2046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Обеспечение деятельности финансовых органов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31213</c:v>
                </c:pt>
                <c:pt idx="1">
                  <c:v>38464.400000000001</c:v>
                </c:pt>
                <c:pt idx="2">
                  <c:v>25247.4</c:v>
                </c:pt>
                <c:pt idx="3">
                  <c:v>23590.6</c:v>
                </c:pt>
                <c:pt idx="4">
                  <c:v>23591.4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75-489E-90A3-F4B0152A2046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Резервные фонды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400</c:v>
                </c:pt>
                <c:pt idx="3">
                  <c:v>400</c:v>
                </c:pt>
                <c:pt idx="4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75-489E-90A3-F4B0152A2046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Другие общегосударственные вопросы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7401.4</c:v>
                </c:pt>
                <c:pt idx="1">
                  <c:v>13450.2</c:v>
                </c:pt>
                <c:pt idx="2">
                  <c:v>6182.5</c:v>
                </c:pt>
                <c:pt idx="3">
                  <c:v>4180.5</c:v>
                </c:pt>
                <c:pt idx="4">
                  <c:v>4180.5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75-489E-90A3-F4B0152A2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627392"/>
        <c:axId val="125649664"/>
        <c:axId val="0"/>
      </c:bar3DChart>
      <c:catAx>
        <c:axId val="12562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5649664"/>
        <c:crosses val="autoZero"/>
        <c:auto val="1"/>
        <c:lblAlgn val="ctr"/>
        <c:lblOffset val="100"/>
        <c:noMultiLvlLbl val="0"/>
      </c:catAx>
      <c:valAx>
        <c:axId val="12564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62739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21"/>
          <c:w val="0.91951069243661931"/>
          <c:h val="0.17224920551652262"/>
        </c:manualLayout>
      </c:layout>
      <c:overlay val="0"/>
      <c:txPr>
        <a:bodyPr/>
        <a:lstStyle/>
        <a:p>
          <a:pPr>
            <a:defRPr sz="900" b="1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16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E-42EF-A5BA-0844FAC8F0AF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2E-42EF-A5BA-0844FAC8F0AF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7E-3"/>
                  <c:y val="1.94902843257841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2E-42EF-A5BA-0844FAC8F0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2E-42EF-A5BA-0844FAC8F0AF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2E-42EF-A5BA-0844FAC8F0AF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1985.8</c:v>
                </c:pt>
                <c:pt idx="1">
                  <c:v>3220</c:v>
                </c:pt>
                <c:pt idx="2">
                  <c:v>2301.5</c:v>
                </c:pt>
                <c:pt idx="3">
                  <c:v>1265.0999999999999</c:v>
                </c:pt>
                <c:pt idx="4">
                  <c:v>1277.5999999999999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2E-42EF-A5BA-0844FAC8F0AF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Дорожное хозяйство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36704.1</c:v>
                </c:pt>
                <c:pt idx="1">
                  <c:v>26065.200000000001</c:v>
                </c:pt>
                <c:pt idx="2">
                  <c:v>21082</c:v>
                </c:pt>
                <c:pt idx="3">
                  <c:v>21947</c:v>
                </c:pt>
                <c:pt idx="4">
                  <c:v>29599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2E-42EF-A5BA-0844FAC8F0AF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Транспорт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22856.5</c:v>
                </c:pt>
                <c:pt idx="1">
                  <c:v>30188</c:v>
                </c:pt>
                <c:pt idx="2">
                  <c:v>8858.9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E-42EF-A5BA-0844FAC8F0AF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Сельское хозяйство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1909.1</c:v>
                </c:pt>
                <c:pt idx="1">
                  <c:v>710</c:v>
                </c:pt>
                <c:pt idx="2">
                  <c:v>500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2E-42EF-A5BA-0844FAC8F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98272"/>
        <c:axId val="125799808"/>
        <c:axId val="0"/>
      </c:bar3DChart>
      <c:catAx>
        <c:axId val="125798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799808"/>
        <c:crosses val="autoZero"/>
        <c:auto val="1"/>
        <c:lblAlgn val="ctr"/>
        <c:lblOffset val="100"/>
        <c:noMultiLvlLbl val="0"/>
      </c:catAx>
      <c:valAx>
        <c:axId val="12579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79827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44"/>
          <c:w val="0.91951069243661931"/>
          <c:h val="0.1722492055165227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50A-8B26-3448D5009F5C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50A-8B26-3448D5009F5C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46C-450A-8B26-3448D5009F5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6C-450A-8B26-3448D5009F5C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C-450A-8B26-3448D5009F5C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45601.599999999999</c:v>
                </c:pt>
                <c:pt idx="1">
                  <c:v>77375.3</c:v>
                </c:pt>
                <c:pt idx="2">
                  <c:v>77768.899999999994</c:v>
                </c:pt>
                <c:pt idx="3">
                  <c:v>70668.2</c:v>
                </c:pt>
                <c:pt idx="4">
                  <c:v>55906.7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6C-450A-8B26-3448D5009F5C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Дополнительное образование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111600.5</c:v>
                </c:pt>
                <c:pt idx="1">
                  <c:v>156693.6</c:v>
                </c:pt>
                <c:pt idx="2">
                  <c:v>161959.70000000001</c:v>
                </c:pt>
                <c:pt idx="3">
                  <c:v>125675</c:v>
                </c:pt>
                <c:pt idx="4">
                  <c:v>85775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6C-450A-8B26-3448D5009F5C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Общее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602322.30000000005</c:v>
                </c:pt>
                <c:pt idx="1">
                  <c:v>734535.6</c:v>
                </c:pt>
                <c:pt idx="2">
                  <c:v>665811.9</c:v>
                </c:pt>
                <c:pt idx="3">
                  <c:v>1037210.4</c:v>
                </c:pt>
                <c:pt idx="4">
                  <c:v>1119871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46C-450A-8B26-3448D5009F5C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328849.90000000002</c:v>
                </c:pt>
                <c:pt idx="1">
                  <c:v>275640.7</c:v>
                </c:pt>
                <c:pt idx="2">
                  <c:v>272663.8</c:v>
                </c:pt>
                <c:pt idx="3">
                  <c:v>243074</c:v>
                </c:pt>
                <c:pt idx="4">
                  <c:v>244205.1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C-450A-8B26-3448D5009F5C}"/>
            </c:ext>
          </c:extLst>
        </c:ser>
        <c:ser>
          <c:idx val="8"/>
          <c:order val="8"/>
          <c:tx>
            <c:strRef>
              <c:f>Лист1!$F$1</c:f>
              <c:strCache>
                <c:ptCount val="1"/>
                <c:pt idx="0">
                  <c:v>Молодежная политика и оздоровление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</c:f>
              <c:numCache>
                <c:formatCode>#\ ##0.0</c:formatCode>
                <c:ptCount val="1"/>
                <c:pt idx="0">
                  <c:v>16477.3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6C-450A-8B26-3448D5009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736256"/>
        <c:axId val="128766720"/>
        <c:axId val="0"/>
      </c:bar3DChart>
      <c:catAx>
        <c:axId val="12873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8766720"/>
        <c:crosses val="autoZero"/>
        <c:auto val="1"/>
        <c:lblAlgn val="ctr"/>
        <c:lblOffset val="100"/>
        <c:noMultiLvlLbl val="0"/>
      </c:catAx>
      <c:valAx>
        <c:axId val="128766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873625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4422170982845314"/>
          <c:y val="0.86220926110043761"/>
          <c:w val="0.7115564801966392"/>
          <c:h val="0.12609564743074803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1-4A81-B7CE-976F3E5AFE4D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1-4A81-B7CE-976F3E5AFE4D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01-4A81-B7CE-976F3E5AFE4D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01-4A81-B7CE-976F3E5AFE4D}"/>
            </c:ext>
          </c:extLst>
        </c:ser>
        <c:ser>
          <c:idx val="4"/>
          <c:order val="4"/>
          <c:tx>
            <c:strRef>
              <c:f>Лист1!$C$1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19060.7</c:v>
                </c:pt>
                <c:pt idx="1">
                  <c:v>22808</c:v>
                </c:pt>
                <c:pt idx="2">
                  <c:v>21129.8</c:v>
                </c:pt>
                <c:pt idx="3">
                  <c:v>18895.8</c:v>
                </c:pt>
                <c:pt idx="4">
                  <c:v>18395.8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01-4A81-B7CE-976F3E5AFE4D}"/>
            </c:ext>
          </c:extLst>
        </c:ser>
        <c:ser>
          <c:idx val="5"/>
          <c:order val="5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01-4A81-B7CE-976F3E5AFE4D}"/>
            </c:ext>
          </c:extLst>
        </c:ser>
        <c:ser>
          <c:idx val="6"/>
          <c:order val="6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01-4A81-B7CE-976F3E5AFE4D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47123.199999999997</c:v>
                </c:pt>
                <c:pt idx="1">
                  <c:v>80695</c:v>
                </c:pt>
                <c:pt idx="2">
                  <c:v>68829</c:v>
                </c:pt>
                <c:pt idx="3">
                  <c:v>54136.4</c:v>
                </c:pt>
                <c:pt idx="4">
                  <c:v>47662.5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01-4A81-B7CE-976F3E5AF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108224"/>
        <c:axId val="129114112"/>
        <c:axId val="0"/>
      </c:bar3DChart>
      <c:catAx>
        <c:axId val="12910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114112"/>
        <c:crosses val="autoZero"/>
        <c:auto val="1"/>
        <c:lblAlgn val="ctr"/>
        <c:lblOffset val="100"/>
        <c:noMultiLvlLbl val="0"/>
      </c:catAx>
      <c:valAx>
        <c:axId val="129114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10822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10-4816-B7AB-D7B317149E17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10-4816-B7AB-D7B317149E17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C10-4816-B7AB-D7B317149E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0-4816-B7AB-D7B317149E17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10-4816-B7AB-D7B317149E17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2741.5</c:v>
                </c:pt>
                <c:pt idx="1">
                  <c:v>1546.8</c:v>
                </c:pt>
                <c:pt idx="2">
                  <c:v>1546.8</c:v>
                </c:pt>
                <c:pt idx="3">
                  <c:v>1546.8</c:v>
                </c:pt>
                <c:pt idx="4">
                  <c:v>1546.8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10-4816-B7AB-D7B317149E17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Охрана семтьи и детства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3973.7</c:v>
                </c:pt>
                <c:pt idx="1">
                  <c:v>7003.2</c:v>
                </c:pt>
                <c:pt idx="2">
                  <c:v>6965.8</c:v>
                </c:pt>
                <c:pt idx="3">
                  <c:v>6353.2</c:v>
                </c:pt>
                <c:pt idx="4">
                  <c:v>5453.2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10-4816-B7AB-D7B317149E17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Социальное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21584.799999999999</c:v>
                </c:pt>
                <c:pt idx="1">
                  <c:v>8850.5</c:v>
                </c:pt>
                <c:pt idx="2">
                  <c:v>5146</c:v>
                </c:pt>
                <c:pt idx="3">
                  <c:v>1105</c:v>
                </c:pt>
                <c:pt idx="4">
                  <c:v>1105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10-4816-B7AB-D7B317149E17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Пенсионное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7468.8</c:v>
                </c:pt>
                <c:pt idx="1">
                  <c:v>7985.1</c:v>
                </c:pt>
                <c:pt idx="2">
                  <c:v>7928.6</c:v>
                </c:pt>
                <c:pt idx="3">
                  <c:v>7928.6</c:v>
                </c:pt>
                <c:pt idx="4">
                  <c:v>7928.6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10-4816-B7AB-D7B317149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313408"/>
        <c:axId val="129327488"/>
        <c:axId val="0"/>
      </c:bar3DChart>
      <c:catAx>
        <c:axId val="12931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327488"/>
        <c:crosses val="autoZero"/>
        <c:auto val="1"/>
        <c:lblAlgn val="ctr"/>
        <c:lblOffset val="100"/>
        <c:noMultiLvlLbl val="0"/>
      </c:catAx>
      <c:valAx>
        <c:axId val="1293274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313408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1047407.2</c:v>
                </c:pt>
                <c:pt idx="1">
                  <c:v>1159281.1000000001</c:v>
                </c:pt>
                <c:pt idx="2">
                  <c:v>1100234.7</c:v>
                </c:pt>
                <c:pt idx="3">
                  <c:v>1425939.7</c:v>
                </c:pt>
                <c:pt idx="4">
                  <c:v>1465962.2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113325.7</c:v>
                </c:pt>
                <c:pt idx="1">
                  <c:v>176554.7</c:v>
                </c:pt>
                <c:pt idx="2">
                  <c:v>159320.29999999999</c:v>
                </c:pt>
                <c:pt idx="3">
                  <c:v>117152</c:v>
                </c:pt>
                <c:pt idx="4">
                  <c:v>99285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526208"/>
        <c:axId val="130560768"/>
      </c:lineChart>
      <c:catAx>
        <c:axId val="130526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0560768"/>
        <c:crosses val="autoZero"/>
        <c:auto val="1"/>
        <c:lblAlgn val="ctr"/>
        <c:lblOffset val="100"/>
        <c:noMultiLvlLbl val="0"/>
      </c:catAx>
      <c:valAx>
        <c:axId val="130560768"/>
        <c:scaling>
          <c:orientation val="minMax"/>
          <c:min val="9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5262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147464.1</c:v>
                </c:pt>
                <c:pt idx="1">
                  <c:v>155980.20000000001</c:v>
                </c:pt>
                <c:pt idx="2">
                  <c:v>89425.9</c:v>
                </c:pt>
                <c:pt idx="3">
                  <c:v>69783.5</c:v>
                </c:pt>
                <c:pt idx="4">
                  <c:v>67831.5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685952"/>
        <c:axId val="130716416"/>
      </c:lineChart>
      <c:catAx>
        <c:axId val="13068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0716416"/>
        <c:crosses val="autoZero"/>
        <c:auto val="1"/>
        <c:lblAlgn val="ctr"/>
        <c:lblOffset val="100"/>
        <c:noMultiLvlLbl val="0"/>
      </c:catAx>
      <c:valAx>
        <c:axId val="130716416"/>
        <c:scaling>
          <c:orientation val="minMax"/>
          <c:min val="6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6859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155546.20000000001</c:v>
                </c:pt>
                <c:pt idx="1">
                  <c:v>157871</c:v>
                </c:pt>
                <c:pt idx="2">
                  <c:v>156565.6</c:v>
                </c:pt>
                <c:pt idx="3">
                  <c:v>142924.9</c:v>
                </c:pt>
                <c:pt idx="4">
                  <c:v>145318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920448"/>
        <c:axId val="130921984"/>
      </c:lineChart>
      <c:catAx>
        <c:axId val="130920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921984"/>
        <c:crosses val="autoZero"/>
        <c:auto val="1"/>
        <c:lblAlgn val="ctr"/>
        <c:lblOffset val="100"/>
        <c:noMultiLvlLbl val="0"/>
      </c:catAx>
      <c:valAx>
        <c:axId val="130921984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92044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5"/>
          <c:y val="0.12974529645938976"/>
          <c:w val="0.87950285189753152"/>
          <c:h val="0.430339045159042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46179830064E-2"/>
                  <c:y val="-6.404767841029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07E-2"/>
                  <c:y val="-0.11874484828104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57E-2"/>
                  <c:y val="-0.103145750039733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13E-2"/>
                  <c:y val="-9.683634547150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2023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13438.7</c:v>
                </c:pt>
                <c:pt idx="1">
                  <c:v>22579</c:v>
                </c:pt>
                <c:pt idx="2">
                  <c:v>9488.4</c:v>
                </c:pt>
                <c:pt idx="3">
                  <c:v>8000.4</c:v>
                </c:pt>
                <c:pt idx="4">
                  <c:v>8000.4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114496"/>
        <c:axId val="131116032"/>
      </c:lineChart>
      <c:catAx>
        <c:axId val="131114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16032"/>
        <c:crosses val="autoZero"/>
        <c:auto val="1"/>
        <c:lblAlgn val="ctr"/>
        <c:lblOffset val="100"/>
        <c:noMultiLvlLbl val="0"/>
      </c:catAx>
      <c:valAx>
        <c:axId val="131116032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111449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 baseline="0"/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Лист1!$B$28</c:f>
              <c:strCache>
                <c:ptCount val="1"/>
                <c:pt idx="0">
                  <c:v>Объем промышленного производства, млн.руб.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66666666666691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D8F-4185-A54F-B193AE004647}"/>
                </c:ext>
              </c:extLst>
            </c:dLbl>
            <c:dLbl>
              <c:idx val="1"/>
              <c:layout>
                <c:manualLayout>
                  <c:x val="8.3333333333333332E-3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8F-4185-A54F-B193AE004647}"/>
                </c:ext>
              </c:extLst>
            </c:dLbl>
            <c:dLbl>
              <c:idx val="2"/>
              <c:layout>
                <c:manualLayout>
                  <c:x val="1.1111111111111112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8F-4185-A54F-B193AE004647}"/>
                </c:ext>
              </c:extLst>
            </c:dLbl>
            <c:dLbl>
              <c:idx val="3"/>
              <c:layout>
                <c:manualLayout>
                  <c:x val="8.3333333333333332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8F-4185-A54F-B193AE004647}"/>
                </c:ext>
              </c:extLst>
            </c:dLbl>
            <c:dLbl>
              <c:idx val="4"/>
              <c:layout>
                <c:manualLayout>
                  <c:x val="8.3333333333333332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D8F-4185-A54F-B193AE00464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Лист1!$A$29:$A$33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Лист1!$B$29:$B$33</c:f>
              <c:numCache>
                <c:formatCode>General</c:formatCode>
                <c:ptCount val="5"/>
                <c:pt idx="0">
                  <c:v>5493.38</c:v>
                </c:pt>
                <c:pt idx="1">
                  <c:v>5946.23</c:v>
                </c:pt>
                <c:pt idx="2">
                  <c:v>6354.46</c:v>
                </c:pt>
                <c:pt idx="3">
                  <c:v>6619.34</c:v>
                </c:pt>
                <c:pt idx="4">
                  <c:v>6783.52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8F-4185-A54F-B193AE0046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7245312"/>
        <c:axId val="150312832"/>
        <c:axId val="0"/>
      </c:bar3DChart>
      <c:catAx>
        <c:axId val="14724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0312832"/>
        <c:crosses val="autoZero"/>
        <c:auto val="1"/>
        <c:lblAlgn val="ctr"/>
        <c:lblOffset val="100"/>
        <c:noMultiLvlLbl val="0"/>
      </c:catAx>
      <c:valAx>
        <c:axId val="150312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47245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"/>
          <c:y val="0.12974529645938962"/>
          <c:w val="0.87950285189753152"/>
          <c:h val="0.4303390451590423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5086560949252015E-2"/>
                  <c:y val="7.680676668456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2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22E-2"/>
                  <c:y val="-0.103145750039733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3871.6</c:v>
                </c:pt>
                <c:pt idx="1">
                  <c:v>3141.7</c:v>
                </c:pt>
                <c:pt idx="2">
                  <c:v>2387.8000000000002</c:v>
                </c:pt>
                <c:pt idx="3">
                  <c:v>901.4</c:v>
                </c:pt>
                <c:pt idx="4">
                  <c:v>913.9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002752"/>
        <c:axId val="133004288"/>
      </c:lineChart>
      <c:catAx>
        <c:axId val="133002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3004288"/>
        <c:crosses val="autoZero"/>
        <c:auto val="1"/>
        <c:lblAlgn val="ctr"/>
        <c:lblOffset val="100"/>
        <c:noMultiLvlLbl val="0"/>
      </c:catAx>
      <c:valAx>
        <c:axId val="1330042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0027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0538906774904562E-2"/>
                  <c:y val="-0.10810189496863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0538906774904562E-2"/>
                  <c:y val="-0.107533504708304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1643963783960694E-2"/>
                  <c:y val="-9.25791264238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1643963783960694E-2"/>
                  <c:y val="-0.150967593903262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4703303153300634E-2"/>
                  <c:y val="-0.1106528897824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20</c:v>
                </c:pt>
                <c:pt idx="1">
                  <c:v>74</c:v>
                </c:pt>
                <c:pt idx="2">
                  <c:v>74</c:v>
                </c:pt>
                <c:pt idx="3">
                  <c:v>74</c:v>
                </c:pt>
                <c:pt idx="4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191936"/>
        <c:axId val="133206016"/>
      </c:lineChart>
      <c:catAx>
        <c:axId val="13319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3206016"/>
        <c:crosses val="autoZero"/>
        <c:auto val="1"/>
        <c:lblAlgn val="ctr"/>
        <c:lblOffset val="100"/>
        <c:noMultiLvlLbl val="0"/>
      </c:catAx>
      <c:valAx>
        <c:axId val="13320601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1919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23.2</c:v>
                </c:pt>
                <c:pt idx="1">
                  <c:v>788.3</c:v>
                </c:pt>
                <c:pt idx="2">
                  <c:v>413.7</c:v>
                </c:pt>
                <c:pt idx="3">
                  <c:v>413.7</c:v>
                </c:pt>
                <c:pt idx="4">
                  <c:v>413.7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576960"/>
        <c:axId val="133578752"/>
      </c:lineChart>
      <c:catAx>
        <c:axId val="13357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3578752"/>
        <c:crosses val="autoZero"/>
        <c:auto val="1"/>
        <c:lblAlgn val="ctr"/>
        <c:lblOffset val="100"/>
        <c:noMultiLvlLbl val="0"/>
      </c:catAx>
      <c:valAx>
        <c:axId val="13357875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5769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2865289458202912E-2"/>
                  <c:y val="-0.14292609651204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593E-2"/>
                  <c:y val="-0.118744848281045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65E-2"/>
                  <c:y val="-9.6836345471500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14902.5</c:v>
                </c:pt>
                <c:pt idx="1">
                  <c:v>30188</c:v>
                </c:pt>
                <c:pt idx="2">
                  <c:v>8858.9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991872"/>
        <c:axId val="134993408"/>
      </c:lineChart>
      <c:catAx>
        <c:axId val="134991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993408"/>
        <c:crosses val="autoZero"/>
        <c:auto val="1"/>
        <c:lblAlgn val="ctr"/>
        <c:lblOffset val="100"/>
        <c:noMultiLvlLbl val="0"/>
      </c:catAx>
      <c:valAx>
        <c:axId val="13499340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499187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8675414663"/>
          <c:y val="0.18045279228712824"/>
          <c:w val="0.87950285189753152"/>
          <c:h val="0.430339045159042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2244957574101251E-2"/>
                  <c:y val="-6.9681851131847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4964139161310396E-2"/>
                  <c:y val="-0.13001319372415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2.7975816628249345E-2"/>
                  <c:y val="-5.2438177154361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710340875034E-2"/>
                  <c:y val="-8.6308352923739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27E-2"/>
                  <c:y val="-9.6836345471500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36704.1</c:v>
                </c:pt>
                <c:pt idx="1">
                  <c:v>26065.200000000001</c:v>
                </c:pt>
                <c:pt idx="2">
                  <c:v>21082</c:v>
                </c:pt>
                <c:pt idx="3">
                  <c:v>21947</c:v>
                </c:pt>
                <c:pt idx="4">
                  <c:v>29599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54016"/>
        <c:axId val="135255552"/>
      </c:lineChart>
      <c:catAx>
        <c:axId val="135254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5255552"/>
        <c:crosses val="autoZero"/>
        <c:auto val="1"/>
        <c:lblAlgn val="ctr"/>
        <c:lblOffset val="100"/>
        <c:noMultiLvlLbl val="0"/>
      </c:catAx>
      <c:valAx>
        <c:axId val="135255552"/>
        <c:scaling>
          <c:orientation val="minMax"/>
          <c:min val="14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525401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36143025702"/>
          <c:y val="0.12349946934247756"/>
          <c:w val="0.80133215856538287"/>
          <c:h val="0.383084566263268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6.3934266718046723E-2"/>
                  <c:y val="-0.1247217483213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434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486759856541625E-2"/>
                  <c:y val="-0.167587447255957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1242387833736242E-2"/>
                  <c:y val="-0.11065288978245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6426.1</c:v>
                </c:pt>
                <c:pt idx="1">
                  <c:v>3890</c:v>
                </c:pt>
                <c:pt idx="2">
                  <c:v>4700</c:v>
                </c:pt>
                <c:pt idx="3">
                  <c:v>110</c:v>
                </c:pt>
                <c:pt idx="4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4736"/>
        <c:axId val="135526272"/>
      </c:lineChart>
      <c:catAx>
        <c:axId val="135524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5526272"/>
        <c:crosses val="autoZero"/>
        <c:auto val="1"/>
        <c:lblAlgn val="ctr"/>
        <c:lblOffset val="100"/>
        <c:noMultiLvlLbl val="0"/>
      </c:catAx>
      <c:valAx>
        <c:axId val="13552627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55247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719649228848885E-2"/>
                  <c:y val="-0.1081018949686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719649228848885E-2"/>
                  <c:y val="0.17188461721336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802.9</c:v>
                </c:pt>
                <c:pt idx="1">
                  <c:v>8467.5</c:v>
                </c:pt>
                <c:pt idx="2">
                  <c:v>1808.2</c:v>
                </c:pt>
                <c:pt idx="3">
                  <c:v>1880.2</c:v>
                </c:pt>
                <c:pt idx="4">
                  <c:v>1955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114944"/>
        <c:axId val="136116480"/>
      </c:lineChart>
      <c:catAx>
        <c:axId val="136114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6116480"/>
        <c:crosses val="autoZero"/>
        <c:auto val="1"/>
        <c:lblAlgn val="ctr"/>
        <c:lblOffset val="100"/>
        <c:noMultiLvlLbl val="0"/>
      </c:catAx>
      <c:valAx>
        <c:axId val="13611648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1149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270019570493E-2"/>
          <c:y val="0.11458014804319766"/>
          <c:w val="0.89850327659297724"/>
          <c:h val="0.4973331896726587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9.7021992733503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3854077802073139E-2"/>
                  <c:y val="-0.22145191213375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12528.2</c:v>
                </c:pt>
                <c:pt idx="1">
                  <c:v>37995.4</c:v>
                </c:pt>
                <c:pt idx="2">
                  <c:v>18981.5</c:v>
                </c:pt>
                <c:pt idx="3">
                  <c:v>12771.5</c:v>
                </c:pt>
                <c:pt idx="4">
                  <c:v>12771.5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311936"/>
        <c:axId val="136313472"/>
      </c:lineChart>
      <c:catAx>
        <c:axId val="13631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6313472"/>
        <c:crosses val="autoZero"/>
        <c:auto val="1"/>
        <c:lblAlgn val="ctr"/>
        <c:lblOffset val="100"/>
        <c:noMultiLvlLbl val="0"/>
      </c:catAx>
      <c:valAx>
        <c:axId val="136313472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3119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4810246837"/>
          <c:y val="0.10557216913564113"/>
          <c:w val="0.87950285189753152"/>
          <c:h val="0.4303390451590421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3215306641E-2"/>
                  <c:y val="-8.5942348741681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5.0395705210871528E-2"/>
                  <c:y val="-5.4723465464178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4270837510003963E-2"/>
                  <c:y val="9.0239671179239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496495338998E-2"/>
                  <c:y val="-0.1350435497882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8021843252291132E-2"/>
                  <c:y val="-0.121009729835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11503.5</c:v>
                </c:pt>
                <c:pt idx="1">
                  <c:v>14677.7</c:v>
                </c:pt>
                <c:pt idx="2">
                  <c:v>10994.2</c:v>
                </c:pt>
                <c:pt idx="3">
                  <c:v>5848.2</c:v>
                </c:pt>
                <c:pt idx="4">
                  <c:v>5848.2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955776"/>
        <c:axId val="136957312"/>
      </c:lineChart>
      <c:catAx>
        <c:axId val="13695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6957312"/>
        <c:crosses val="autoZero"/>
        <c:auto val="1"/>
        <c:lblAlgn val="ctr"/>
        <c:lblOffset val="100"/>
        <c:noMultiLvlLbl val="0"/>
      </c:catAx>
      <c:valAx>
        <c:axId val="136957312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9557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2"/>
          <c:y val="0.12974529645938968"/>
          <c:w val="0.87950285189753152"/>
          <c:h val="0.430339045159042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1012806999423307E-2"/>
                  <c:y val="-0.14292609651204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2.8669104078869682E-2"/>
                  <c:y val="-0.135647366445706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29E-2"/>
                  <c:y val="-0.103145750039733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79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58E-2"/>
                  <c:y val="-9.683634547150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1458.2</c:v>
                </c:pt>
                <c:pt idx="1">
                  <c:v>57153.8</c:v>
                </c:pt>
                <c:pt idx="2">
                  <c:v>143157.5</c:v>
                </c:pt>
                <c:pt idx="3">
                  <c:v>71507.8</c:v>
                </c:pt>
                <c:pt idx="4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337088"/>
        <c:axId val="137773056"/>
      </c:lineChart>
      <c:catAx>
        <c:axId val="1373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7773056"/>
        <c:crosses val="autoZero"/>
        <c:auto val="1"/>
        <c:lblAlgn val="ctr"/>
        <c:lblOffset val="100"/>
        <c:noMultiLvlLbl val="0"/>
      </c:catAx>
      <c:valAx>
        <c:axId val="137773056"/>
        <c:scaling>
          <c:orientation val="minMax"/>
          <c:max val="150000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73370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/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Лист1!$B$64</c:f>
              <c:strCache>
                <c:ptCount val="1"/>
                <c:pt idx="0">
                  <c:v>Объем инвестиций в основной капитал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5555555555555558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69D-4B01-8B27-7FB40AE3247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Лист1!$A$65:$A$69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Лист1!$B$65:$B$69</c:f>
              <c:numCache>
                <c:formatCode>General</c:formatCode>
                <c:ptCount val="5"/>
                <c:pt idx="0">
                  <c:v>10523.16</c:v>
                </c:pt>
                <c:pt idx="1">
                  <c:v>14732.42</c:v>
                </c:pt>
                <c:pt idx="2">
                  <c:v>7000</c:v>
                </c:pt>
                <c:pt idx="3">
                  <c:v>7000</c:v>
                </c:pt>
                <c:pt idx="4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9D-4B01-8B27-7FB40AE32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4196352"/>
        <c:axId val="165479936"/>
        <c:axId val="100660992"/>
      </c:bar3DChart>
      <c:catAx>
        <c:axId val="16419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5479936"/>
        <c:crosses val="autoZero"/>
        <c:auto val="1"/>
        <c:lblAlgn val="ctr"/>
        <c:lblOffset val="100"/>
        <c:noMultiLvlLbl val="0"/>
      </c:catAx>
      <c:valAx>
        <c:axId val="165479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4196352"/>
        <c:crosses val="autoZero"/>
        <c:crossBetween val="between"/>
      </c:valAx>
      <c:serAx>
        <c:axId val="100660992"/>
        <c:scaling>
          <c:orientation val="minMax"/>
        </c:scaling>
        <c:delete val="1"/>
        <c:axPos val="b"/>
        <c:majorTickMark val="out"/>
        <c:minorTickMark val="none"/>
        <c:tickLblPos val="none"/>
        <c:crossAx val="165479936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1017.7</c:v>
                </c:pt>
                <c:pt idx="1">
                  <c:v>16785</c:v>
                </c:pt>
                <c:pt idx="2">
                  <c:v>9993.5</c:v>
                </c:pt>
                <c:pt idx="3">
                  <c:v>6533.5</c:v>
                </c:pt>
                <c:pt idx="4">
                  <c:v>6533.5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942784"/>
        <c:axId val="141944320"/>
      </c:lineChart>
      <c:catAx>
        <c:axId val="141942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1944320"/>
        <c:crosses val="autoZero"/>
        <c:auto val="1"/>
        <c:lblAlgn val="ctr"/>
        <c:lblOffset val="100"/>
        <c:noMultiLvlLbl val="0"/>
      </c:catAx>
      <c:valAx>
        <c:axId val="14194432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19427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18"/>
          <c:y val="0.12974529645938959"/>
          <c:w val="0.87950285189753152"/>
          <c:h val="0.430339045159042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13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15E-2"/>
                  <c:y val="-0.103145750039733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3512.3</c:v>
                </c:pt>
                <c:pt idx="1">
                  <c:v>5827</c:v>
                </c:pt>
                <c:pt idx="2">
                  <c:v>905</c:v>
                </c:pt>
                <c:pt idx="3">
                  <c:v>70</c:v>
                </c:pt>
                <c:pt idx="4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662912"/>
        <c:axId val="144664448"/>
      </c:lineChart>
      <c:catAx>
        <c:axId val="144662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4664448"/>
        <c:crosses val="autoZero"/>
        <c:auto val="1"/>
        <c:lblAlgn val="ctr"/>
        <c:lblOffset val="100"/>
        <c:noMultiLvlLbl val="0"/>
      </c:catAx>
      <c:valAx>
        <c:axId val="14466444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46629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0</c:v>
                </c:pt>
                <c:pt idx="1">
                  <c:v>1496</c:v>
                </c:pt>
                <c:pt idx="2">
                  <c:v>897.6</c:v>
                </c:pt>
                <c:pt idx="3">
                  <c:v>900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8416"/>
        <c:axId val="145069952"/>
      </c:lineChart>
      <c:catAx>
        <c:axId val="145068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5069952"/>
        <c:crosses val="autoZero"/>
        <c:auto val="1"/>
        <c:lblAlgn val="ctr"/>
        <c:lblOffset val="100"/>
        <c:noMultiLvlLbl val="0"/>
      </c:catAx>
      <c:valAx>
        <c:axId val="14506995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50684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5278.5</c:v>
                </c:pt>
                <c:pt idx="1">
                  <c:v>9995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138432"/>
        <c:axId val="145139968"/>
      </c:lineChart>
      <c:catAx>
        <c:axId val="145138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5139968"/>
        <c:crosses val="autoZero"/>
        <c:auto val="1"/>
        <c:lblAlgn val="ctr"/>
        <c:lblOffset val="100"/>
        <c:noMultiLvlLbl val="0"/>
      </c:catAx>
      <c:valAx>
        <c:axId val="14513996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51384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77306579238871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33761.599999999999</c:v>
                </c:pt>
                <c:pt idx="1">
                  <c:v>40189.1</c:v>
                </c:pt>
                <c:pt idx="2">
                  <c:v>38765.4</c:v>
                </c:pt>
                <c:pt idx="3">
                  <c:v>33482.300000000003</c:v>
                </c:pt>
                <c:pt idx="4">
                  <c:v>33677.699999999997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17344"/>
        <c:axId val="145418880"/>
      </c:lineChart>
      <c:catAx>
        <c:axId val="14541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5418880"/>
        <c:crosses val="autoZero"/>
        <c:auto val="1"/>
        <c:lblAlgn val="ctr"/>
        <c:lblOffset val="100"/>
        <c:noMultiLvlLbl val="0"/>
      </c:catAx>
      <c:valAx>
        <c:axId val="145418880"/>
        <c:scaling>
          <c:logBase val="10"/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5417344"/>
        <c:crosses val="autoZero"/>
        <c:crossBetween val="between"/>
        <c:majorUnit val="25000"/>
      </c:valAx>
    </c:plotArea>
    <c:legend>
      <c:legendPos val="r"/>
      <c:layout>
        <c:manualLayout>
          <c:xMode val="edge"/>
          <c:yMode val="edge"/>
          <c:x val="0.17823266733960103"/>
          <c:y val="0.7874831540093824"/>
          <c:w val="0.81343853990360671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16477.3</c:v>
                </c:pt>
                <c:pt idx="1">
                  <c:v>35238</c:v>
                </c:pt>
                <c:pt idx="2">
                  <c:v>31146</c:v>
                </c:pt>
                <c:pt idx="3">
                  <c:v>19507.7</c:v>
                </c:pt>
                <c:pt idx="4">
                  <c:v>18607.7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858368"/>
        <c:axId val="150933888"/>
      </c:lineChart>
      <c:catAx>
        <c:axId val="15085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0933888"/>
        <c:crosses val="autoZero"/>
        <c:auto val="1"/>
        <c:lblAlgn val="ctr"/>
        <c:lblOffset val="100"/>
        <c:noMultiLvlLbl val="0"/>
      </c:catAx>
      <c:valAx>
        <c:axId val="1509338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085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154783836676969"/>
          <c:y val="0.7874831540093824"/>
          <c:w val="0.78012336887643807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129120.6</c:v>
                </c:pt>
                <c:pt idx="1">
                  <c:v>126369.2</c:v>
                </c:pt>
                <c:pt idx="2">
                  <c:v>130358.2</c:v>
                </c:pt>
                <c:pt idx="3">
                  <c:v>106974.3</c:v>
                </c:pt>
                <c:pt idx="4">
                  <c:v>99432.6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251584"/>
        <c:axId val="151261568"/>
      </c:lineChart>
      <c:catAx>
        <c:axId val="1512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1261568"/>
        <c:crosses val="autoZero"/>
        <c:auto val="1"/>
        <c:lblAlgn val="ctr"/>
        <c:lblOffset val="100"/>
        <c:noMultiLvlLbl val="0"/>
      </c:catAx>
      <c:valAx>
        <c:axId val="15126156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125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91936755825939"/>
          <c:y val="0.7874831540093824"/>
          <c:w val="0.2387518396849487"/>
          <c:h val="0.21251684599061763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86891198143462"/>
          <c:y val="9.3907803778048901E-2"/>
          <c:w val="0.61122804428327804"/>
          <c:h val="0.6476020601498579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кредитных организаций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2021 года</c:v>
                </c:pt>
                <c:pt idx="1">
                  <c:v>на конец 2022 года</c:v>
                </c:pt>
                <c:pt idx="2">
                  <c:v>на конец 2023 года</c:v>
                </c:pt>
                <c:pt idx="3">
                  <c:v>на конец 2024 года</c:v>
                </c:pt>
                <c:pt idx="4">
                  <c:v>на конец 2025 года</c:v>
                </c:pt>
                <c:pt idx="5">
                  <c:v>на конец 2026 года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72000</c:v>
                </c:pt>
                <c:pt idx="4">
                  <c:v>135000</c:v>
                </c:pt>
                <c:pt idx="5">
                  <c:v>187000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1-4163-BF31-01A4A1668C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2021 года</c:v>
                </c:pt>
                <c:pt idx="1">
                  <c:v>на конец 2022 года</c:v>
                </c:pt>
                <c:pt idx="2">
                  <c:v>на конец 2023 года</c:v>
                </c:pt>
                <c:pt idx="3">
                  <c:v>на конец 2024 года</c:v>
                </c:pt>
                <c:pt idx="4">
                  <c:v>на конец 2025 года</c:v>
                </c:pt>
                <c:pt idx="5">
                  <c:v>на конец 2026 года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33566.800000000003</c:v>
                </c:pt>
                <c:pt idx="1">
                  <c:v>33566.800000000003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1-4163-BF31-01A4A1668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417344"/>
        <c:axId val="143418880"/>
      </c:lineChart>
      <c:catAx>
        <c:axId val="14341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>
              <a:lumMod val="95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43418880"/>
        <c:crosses val="autoZero"/>
        <c:auto val="1"/>
        <c:lblAlgn val="ctr"/>
        <c:lblOffset val="100"/>
        <c:noMultiLvlLbl val="0"/>
      </c:catAx>
      <c:valAx>
        <c:axId val="14341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3417344"/>
        <c:crosses val="autoZero"/>
        <c:crossBetween val="between"/>
      </c:valAx>
      <c:spPr>
        <a:ln w="22221" cmpd="sng"/>
      </c:spPr>
    </c:plotArea>
    <c:legend>
      <c:legendPos val="r"/>
      <c:layout>
        <c:manualLayout>
          <c:xMode val="edge"/>
          <c:yMode val="edge"/>
          <c:x val="0.80041500399042298"/>
          <c:y val="0"/>
          <c:w val="0.19000798084596998"/>
          <c:h val="1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673150246088629E-2"/>
          <c:y val="0.12624646762666911"/>
          <c:w val="0.55672352245756374"/>
          <c:h val="0.82443019343845036"/>
        </c:manualLayout>
      </c:layout>
      <c:pie3DChart>
        <c:varyColors val="1"/>
        <c:ser>
          <c:idx val="0"/>
          <c:order val="0"/>
          <c:explosion val="14"/>
          <c:dPt>
            <c:idx val="0"/>
            <c:bubble3D val="0"/>
            <c:explosion val="34"/>
            <c:extLst>
              <c:ext xmlns:c16="http://schemas.microsoft.com/office/drawing/2014/chart" uri="{C3380CC4-5D6E-409C-BE32-E72D297353CC}">
                <c16:uniqueId val="{00000000-4626-4484-A12B-DC825C1A0ED1}"/>
              </c:ext>
            </c:extLst>
          </c:dPt>
          <c:dLbls>
            <c:dLbl>
              <c:idx val="0"/>
              <c:layout>
                <c:manualLayout>
                  <c:x val="5.2844925634295714E-2"/>
                  <c:y val="2.4955526392534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626-4484-A12B-DC825C1A0ED1}"/>
                </c:ext>
              </c:extLst>
            </c:dLbl>
            <c:dLbl>
              <c:idx val="1"/>
              <c:layout>
                <c:manualLayout>
                  <c:x val="-8.2520450568678919E-2"/>
                  <c:y val="-4.5197214931466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626-4484-A12B-DC825C1A0ED1}"/>
                </c:ext>
              </c:extLst>
            </c:dLbl>
            <c:dLbl>
              <c:idx val="2"/>
              <c:layout>
                <c:manualLayout>
                  <c:x val="3.015255905511811E-2"/>
                  <c:y val="-0.106323272090988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626-4484-A12B-DC825C1A0ED1}"/>
                </c:ext>
              </c:extLst>
            </c:dLbl>
            <c:dLbl>
              <c:idx val="3"/>
              <c:layout>
                <c:manualLayout>
                  <c:x val="8.6574365704286962E-2"/>
                  <c:y val="-3.1645888013998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26-4484-A12B-DC825C1A0ED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Лист1!$A$73:$D$73</c:f>
              <c:strCache>
                <c:ptCount val="3"/>
                <c:pt idx="0">
                  <c:v>Собственные средства</c:v>
                </c:pt>
                <c:pt idx="1">
                  <c:v>Заемные средства др.предприятий</c:v>
                </c:pt>
                <c:pt idx="2">
                  <c:v>Бюджетные средства</c:v>
                </c:pt>
              </c:strCache>
            </c:strRef>
          </c:cat>
          <c:val>
            <c:numRef>
              <c:f>Лист1!$A$74:$D$74</c:f>
              <c:numCache>
                <c:formatCode>General</c:formatCode>
                <c:ptCount val="4"/>
                <c:pt idx="0">
                  <c:v>9867.64</c:v>
                </c:pt>
                <c:pt idx="1">
                  <c:v>478.78</c:v>
                </c:pt>
                <c:pt idx="2">
                  <c:v>176.74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26-4484-A12B-DC825C1A0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solidFill>
          <a:schemeClr val="accent3">
            <a:lumMod val="20000"/>
            <a:lumOff val="80000"/>
          </a:schemeClr>
        </a:solidFill>
      </c:spPr>
    </c:sideWall>
    <c:backWall>
      <c:thickness val="0"/>
      <c:spPr>
        <a:solidFill>
          <a:schemeClr val="accent3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6.4942358166767619E-2"/>
          <c:y val="4.4363883048420857E-2"/>
          <c:w val="0.93258146577831558"/>
          <c:h val="0.7088107088978115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44,0 %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B60-4E2E-8212-1177912D123A}"/>
                </c:ext>
              </c:extLst>
            </c:dLbl>
            <c:dLbl>
              <c:idx val="1"/>
              <c:layout>
                <c:manualLayout>
                  <c:x val="7.63115980810337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40,5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B60-4E2E-8212-1177912D123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46,0 %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B60-4E2E-8212-1177912D123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42,1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B60-4E2E-8212-1177912D123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39,7 %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B60-4E2E-8212-1177912D12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782632.4</c:v>
                </c:pt>
                <c:pt idx="1">
                  <c:v>714638.8</c:v>
                </c:pt>
                <c:pt idx="2">
                  <c:v>753535.8</c:v>
                </c:pt>
                <c:pt idx="3">
                  <c:v>644156.80000000005</c:v>
                </c:pt>
                <c:pt idx="4">
                  <c:v>541443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B60-4E2E-8212-1177912D12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56,0 %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B60-4E2E-8212-1177912D123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59,5 %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B60-4E2E-8212-1177912D123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54,0 %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B60-4E2E-8212-1177912D123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57,9 %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B60-4E2E-8212-1177912D123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60,3 %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B60-4E2E-8212-1177912D123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997037.4</c:v>
                </c:pt>
                <c:pt idx="1">
                  <c:v>1047953.3</c:v>
                </c:pt>
                <c:pt idx="2">
                  <c:v>913753</c:v>
                </c:pt>
                <c:pt idx="3">
                  <c:v>1197501</c:v>
                </c:pt>
                <c:pt idx="4">
                  <c:v>1281393.7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B60-4E2E-8212-1177912D12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8250496"/>
        <c:axId val="118276864"/>
        <c:axId val="0"/>
      </c:bar3DChart>
      <c:catAx>
        <c:axId val="11825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8276864"/>
        <c:crosses val="autoZero"/>
        <c:auto val="1"/>
        <c:lblAlgn val="ctr"/>
        <c:lblOffset val="100"/>
        <c:noMultiLvlLbl val="0"/>
      </c:catAx>
      <c:valAx>
        <c:axId val="1182768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1825049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0.65409816623255901"/>
          <c:y val="0.90599730960174218"/>
          <c:w val="0.264296907797964"/>
          <c:h val="9.4002675849362866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132576860459867E-2"/>
          <c:y val="1.8264539298112174E-2"/>
          <c:w val="0.90256540286448994"/>
          <c:h val="0.864557156806071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 w="57140" cap="sq"/>
          </c:spPr>
          <c:marker>
            <c:symbol val="diamond"/>
            <c:size val="11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782 632,4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AFE-43F3-AA02-E893FF8FE2E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714 638,8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AFE-43F3-AA02-E893FF8FE2E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753 535,8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AFE-43F3-AA02-E893FF8FE2E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644 156,8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AFE-43F3-AA02-E893FF8FE2E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541 443,0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AFE-43F3-AA02-E893FF8FE2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факт 2022</c:v>
                </c:pt>
                <c:pt idx="1">
                  <c:v>ожидаемое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782632.4</c:v>
                </c:pt>
                <c:pt idx="1">
                  <c:v>714638.8</c:v>
                </c:pt>
                <c:pt idx="2">
                  <c:v>753535.8</c:v>
                </c:pt>
                <c:pt idx="3">
                  <c:v>644156.80000000005</c:v>
                </c:pt>
                <c:pt idx="4">
                  <c:v>541443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AFE-43F3-AA02-E893FF8FE2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ln w="57140"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997 037,4</a:t>
                    </a:r>
                    <a:endParaRPr lang="en-US" sz="1200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AFE-43F3-AA02-E893FF8FE2E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1047 953,3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AFE-43F3-AA02-E893FF8FE2E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885 269,7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AFE-43F3-AA02-E893FF8FE2E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887 513,4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AFE-43F3-AA02-E893FF8FE2E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822 584,8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AFE-43F3-AA02-E893FF8FE2EA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9050"/>
              </a:sp3d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факт 2022</c:v>
                </c:pt>
                <c:pt idx="1">
                  <c:v>ожидаемое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Лист1!$C$2:$C$6</c:f>
              <c:numCache>
                <c:formatCode>0.0</c:formatCode>
                <c:ptCount val="5"/>
                <c:pt idx="0">
                  <c:v>997037.4</c:v>
                </c:pt>
                <c:pt idx="1">
                  <c:v>1047953.3</c:v>
                </c:pt>
                <c:pt idx="2">
                  <c:v>913753</c:v>
                </c:pt>
                <c:pt idx="3">
                  <c:v>1197501</c:v>
                </c:pt>
                <c:pt idx="4">
                  <c:v>1281393.7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AFE-43F3-AA02-E893FF8FE2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363648"/>
        <c:axId val="118365184"/>
      </c:lineChart>
      <c:catAx>
        <c:axId val="11836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tx2">
              <a:lumMod val="20000"/>
              <a:lumOff val="80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18365184"/>
        <c:crosses val="autoZero"/>
        <c:auto val="1"/>
        <c:lblAlgn val="ctr"/>
        <c:lblOffset val="100"/>
        <c:noMultiLvlLbl val="0"/>
      </c:catAx>
      <c:valAx>
        <c:axId val="11836518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8363648"/>
        <c:crosses val="autoZero"/>
        <c:crossBetween val="between"/>
      </c:valAx>
      <c:spPr>
        <a:solidFill>
          <a:srgbClr val="99FFCC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6916641719738743"/>
          <c:y val="0"/>
          <c:w val="0.23083358280261321"/>
          <c:h val="0.1008563187578435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B25C-4717-B80C-2FC6E5D37E29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B25C-4717-B80C-2FC6E5D37E29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B25C-4717-B80C-2FC6E5D37E29}"/>
              </c:ext>
            </c:extLst>
          </c:dPt>
          <c:cat>
            <c:strRef>
              <c:f>Лист1!$A$2:$A$6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736034.2</c:v>
                </c:pt>
                <c:pt idx="1">
                  <c:v>46598.2</c:v>
                </c:pt>
                <c:pt idx="2">
                  <c:v>997037.4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5C-4717-B80C-2FC6E5D37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E364-4950-9F04-2BC6264F0680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E364-4950-9F04-2BC6264F068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E364-4950-9F04-2BC6264F0680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696421.9</c:v>
                </c:pt>
                <c:pt idx="1">
                  <c:v>18216.900000000001</c:v>
                </c:pt>
                <c:pt idx="2">
                  <c:v>1047953.3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64-4950-9F04-2BC6264F0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0.86362</cdr:x>
      <cdr:y>0</cdr:y>
    </cdr:from>
    <cdr:to>
      <cdr:x>1</cdr:x>
      <cdr:y>0.1476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901282" y="0"/>
          <a:ext cx="1247703" cy="3240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altLang="ru-RU" sz="1200" dirty="0"/>
            <a:t>тыс. руб.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475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975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904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1468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6668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6959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773492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531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32043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7079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535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92769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13164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9452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5906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4742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1E1E78-D9F4-4A20-8BD3-70B06795FBE2}" type="slidenum">
              <a:rPr lang="ru-RU" altLang="ru-RU" smtClean="0"/>
              <a:pPr/>
              <a:t>48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25881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459B-FAA5-4857-81F9-FF2FD6A3D3E0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934972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48045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62937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71401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32D2F-3177-431F-ADAD-129B763E9A12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15756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7A44C8-E1DA-4C19-8B8F-EE5C0E78929B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14668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3A99E-485A-4FAC-9466-8B1128F151A6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2378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D8798C-2EF8-4978-BB1E-E48B57EA2430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69852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EBF3E-D26B-4539-A126-C70AC2D41EDC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07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C40F3-3D4B-4861-896C-E2B35DDB4D83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5B9BD-6F35-4A9E-8B78-DFBB544F5296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05340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C1CF4-34D1-40F9-94D1-1568A9930672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D2F3E-BB66-4CB8-BA65-6C94291F384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745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44EC52-A1D6-4F21-9A00-A679284E05C0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9BA9-9794-4040-8D10-08DF32F3CF3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26790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1" y="1122364"/>
            <a:ext cx="7429501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1" y="3602038"/>
            <a:ext cx="7429501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4" indent="0" algn="ctr">
              <a:buNone/>
              <a:defRPr sz="1500"/>
            </a:lvl2pPr>
            <a:lvl3pPr marL="685727" indent="0" algn="ctr">
              <a:buNone/>
              <a:defRPr sz="1350"/>
            </a:lvl3pPr>
            <a:lvl4pPr marL="1028591" indent="0" algn="ctr">
              <a:buNone/>
              <a:defRPr sz="1200"/>
            </a:lvl4pPr>
            <a:lvl5pPr marL="1371455" indent="0" algn="ctr">
              <a:buNone/>
              <a:defRPr sz="1200"/>
            </a:lvl5pPr>
            <a:lvl6pPr marL="1714318" indent="0" algn="ctr">
              <a:buNone/>
              <a:defRPr sz="1200"/>
            </a:lvl6pPr>
            <a:lvl7pPr marL="2057182" indent="0" algn="ctr">
              <a:buNone/>
              <a:defRPr sz="1200"/>
            </a:lvl7pPr>
            <a:lvl8pPr marL="2400046" indent="0" algn="ctr">
              <a:buNone/>
              <a:defRPr sz="1200"/>
            </a:lvl8pPr>
            <a:lvl9pPr marL="2742909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1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5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38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3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D16D3-F77B-4C7C-B970-8A0260CD52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1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D5893-53F4-4506-9072-EB5D0C84D5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64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5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4" indent="0">
              <a:buNone/>
              <a:defRPr sz="1500" b="1"/>
            </a:lvl2pPr>
            <a:lvl3pPr marL="685727" indent="0">
              <a:buNone/>
              <a:defRPr sz="1350" b="1"/>
            </a:lvl3pPr>
            <a:lvl4pPr marL="1028591" indent="0">
              <a:buNone/>
              <a:defRPr sz="1200" b="1"/>
            </a:lvl4pPr>
            <a:lvl5pPr marL="1371455" indent="0">
              <a:buNone/>
              <a:defRPr sz="1200" b="1"/>
            </a:lvl5pPr>
            <a:lvl6pPr marL="1714318" indent="0">
              <a:buNone/>
              <a:defRPr sz="1200" b="1"/>
            </a:lvl6pPr>
            <a:lvl7pPr marL="2057182" indent="0">
              <a:buNone/>
              <a:defRPr sz="1200" b="1"/>
            </a:lvl7pPr>
            <a:lvl8pPr marL="2400046" indent="0">
              <a:buNone/>
              <a:defRPr sz="1200" b="1"/>
            </a:lvl8pPr>
            <a:lvl9pPr marL="274290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6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2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4" indent="0">
              <a:buNone/>
              <a:defRPr sz="1500" b="1"/>
            </a:lvl2pPr>
            <a:lvl3pPr marL="685727" indent="0">
              <a:buNone/>
              <a:defRPr sz="1350" b="1"/>
            </a:lvl3pPr>
            <a:lvl4pPr marL="1028591" indent="0">
              <a:buNone/>
              <a:defRPr sz="1200" b="1"/>
            </a:lvl4pPr>
            <a:lvl5pPr marL="1371455" indent="0">
              <a:buNone/>
              <a:defRPr sz="1200" b="1"/>
            </a:lvl5pPr>
            <a:lvl6pPr marL="1714318" indent="0">
              <a:buNone/>
              <a:defRPr sz="1200" b="1"/>
            </a:lvl6pPr>
            <a:lvl7pPr marL="2057182" indent="0">
              <a:buNone/>
              <a:defRPr sz="1200" b="1"/>
            </a:lvl7pPr>
            <a:lvl8pPr marL="2400046" indent="0">
              <a:buNone/>
              <a:defRPr sz="1200" b="1"/>
            </a:lvl8pPr>
            <a:lvl9pPr marL="274290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2" y="2505076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8096F-7BA6-4F3B-8F92-6CA2A1866D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4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2D7A9-89F1-41BB-AED4-953FEF4E5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1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078DE-41D3-45E3-9CA1-DF14649554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60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5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1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64" indent="0">
              <a:buNone/>
              <a:defRPr sz="1050"/>
            </a:lvl2pPr>
            <a:lvl3pPr marL="685727" indent="0">
              <a:buNone/>
              <a:defRPr sz="900"/>
            </a:lvl3pPr>
            <a:lvl4pPr marL="1028591" indent="0">
              <a:buNone/>
              <a:defRPr sz="750"/>
            </a:lvl4pPr>
            <a:lvl5pPr marL="1371455" indent="0">
              <a:buNone/>
              <a:defRPr sz="750"/>
            </a:lvl5pPr>
            <a:lvl6pPr marL="1714318" indent="0">
              <a:buNone/>
              <a:defRPr sz="750"/>
            </a:lvl6pPr>
            <a:lvl7pPr marL="2057182" indent="0">
              <a:buNone/>
              <a:defRPr sz="750"/>
            </a:lvl7pPr>
            <a:lvl8pPr marL="2400046" indent="0">
              <a:buNone/>
              <a:defRPr sz="750"/>
            </a:lvl8pPr>
            <a:lvl9pPr marL="274290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D22A4-5930-4B60-994B-854F4A1E90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2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49C5B-5B30-41A7-8700-2EEC9022A7C0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E3D800-C69D-42C7-8AE0-9BE8F1D26C80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64425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5"/>
            <a:ext cx="5014913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64" indent="0">
              <a:buNone/>
              <a:defRPr sz="2100"/>
            </a:lvl2pPr>
            <a:lvl3pPr marL="685727" indent="0">
              <a:buNone/>
              <a:defRPr sz="1800"/>
            </a:lvl3pPr>
            <a:lvl4pPr marL="1028591" indent="0">
              <a:buNone/>
              <a:defRPr sz="1500"/>
            </a:lvl4pPr>
            <a:lvl5pPr marL="1371455" indent="0">
              <a:buNone/>
              <a:defRPr sz="1500"/>
            </a:lvl5pPr>
            <a:lvl6pPr marL="1714318" indent="0">
              <a:buNone/>
              <a:defRPr sz="1500"/>
            </a:lvl6pPr>
            <a:lvl7pPr marL="2057182" indent="0">
              <a:buNone/>
              <a:defRPr sz="1500"/>
            </a:lvl7pPr>
            <a:lvl8pPr marL="2400046" indent="0">
              <a:buNone/>
              <a:defRPr sz="1500"/>
            </a:lvl8pPr>
            <a:lvl9pPr marL="2742909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1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64" indent="0">
              <a:buNone/>
              <a:defRPr sz="1050"/>
            </a:lvl2pPr>
            <a:lvl3pPr marL="685727" indent="0">
              <a:buNone/>
              <a:defRPr sz="900"/>
            </a:lvl3pPr>
            <a:lvl4pPr marL="1028591" indent="0">
              <a:buNone/>
              <a:defRPr sz="750"/>
            </a:lvl4pPr>
            <a:lvl5pPr marL="1371455" indent="0">
              <a:buNone/>
              <a:defRPr sz="750"/>
            </a:lvl5pPr>
            <a:lvl6pPr marL="1714318" indent="0">
              <a:buNone/>
              <a:defRPr sz="750"/>
            </a:lvl6pPr>
            <a:lvl7pPr marL="2057182" indent="0">
              <a:buNone/>
              <a:defRPr sz="750"/>
            </a:lvl7pPr>
            <a:lvl8pPr marL="2400046" indent="0">
              <a:buNone/>
              <a:defRPr sz="750"/>
            </a:lvl8pPr>
            <a:lvl9pPr marL="274290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334B5-2928-43CE-A47C-B2AFAFCEE8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9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C6794-2E90-4EBE-83E1-4C6B766D0D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29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8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7AB8B-3997-4A42-B101-827479F80E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58E91-52F9-4724-8866-7A8F2F46EB27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61E9C-056B-4EF5-8E23-8C18AA806FA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108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6773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2FA1CE-73E7-4B71-A67E-F5BD5D793396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8B1EF-A3FC-4206-8218-F4670B7C14A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9368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4A860-946C-4047-9B38-39ACEFB46249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DBADF-C100-4689-BC50-B98F600D0A6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633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54C75-457B-4154-9020-41CCA7405554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EB1A1-2C07-471B-B27D-E5DFD3AB6E60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6771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497F8B-0A5C-4470-A9D9-1427605476C3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64ACF-A4E2-4C71-A50A-A08C718F929E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99805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9400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27.12.2023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5132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3" r:id="rId1"/>
    <p:sldLayoutId id="2147485364" r:id="rId2"/>
    <p:sldLayoutId id="2147485365" r:id="rId3"/>
    <p:sldLayoutId id="2147485366" r:id="rId4"/>
    <p:sldLayoutId id="2147485367" r:id="rId5"/>
    <p:sldLayoutId id="2147485368" r:id="rId6"/>
    <p:sldLayoutId id="2147485369" r:id="rId7"/>
    <p:sldLayoutId id="2147485370" r:id="rId8"/>
    <p:sldLayoutId id="2147485371" r:id="rId9"/>
    <p:sldLayoutId id="2147485372" r:id="rId10"/>
    <p:sldLayoutId id="214748537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233BE-80C7-4DAA-8F91-A56F4CE2E316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4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MOS-ROS005-200600608-SS1wm-r_c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2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94C994-0D96-468B-BB4F-3C9C8F67A9F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1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5" r:id="rId1"/>
    <p:sldLayoutId id="2147485376" r:id="rId2"/>
    <p:sldLayoutId id="2147485377" r:id="rId3"/>
    <p:sldLayoutId id="2147485378" r:id="rId4"/>
    <p:sldLayoutId id="2147485379" r:id="rId5"/>
    <p:sldLayoutId id="2147485380" r:id="rId6"/>
    <p:sldLayoutId id="2147485381" r:id="rId7"/>
    <p:sldLayoutId id="2147485382" r:id="rId8"/>
    <p:sldLayoutId id="2147485383" r:id="rId9"/>
    <p:sldLayoutId id="2147485384" r:id="rId10"/>
    <p:sldLayoutId id="2147485385" r:id="rId11"/>
  </p:sldLayoutIdLst>
  <p:hf hdr="0" dt="0"/>
  <p:txStyles>
    <p:titleStyle>
      <a:lvl1pPr algn="l" defTabSz="68572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2" indent="-171432" algn="l" defTabSz="6857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95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59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23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86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50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14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77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41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4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27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1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55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18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82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46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09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chart" Target="../charts/chart16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fu.r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635875" y="219075"/>
            <a:ext cx="20383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41575" y="133350"/>
            <a:ext cx="5597525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1813" y="1781175"/>
            <a:ext cx="5656262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Бюджет </a:t>
            </a:r>
            <a:r>
              <a:rPr lang="ru-RU" altLang="ru-RU" sz="3600" b="1" dirty="0" err="1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Казачинско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-Ленского муниципального района </a:t>
            </a:r>
          </a:p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на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4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год и на плановый период    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5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и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6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годов 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729762" y="5473720"/>
            <a:ext cx="4629638" cy="584775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Бюджет для граждан</a:t>
            </a:r>
          </a:p>
        </p:txBody>
      </p:sp>
      <p:pic>
        <p:nvPicPr>
          <p:cNvPr id="14344" name="Picture 6" descr="кар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8075" y="1504950"/>
            <a:ext cx="3486150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616325" y="201613"/>
            <a:ext cx="2673350" cy="46037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smtClean="0"/>
              <a:t>Динамика </a:t>
            </a:r>
            <a:r>
              <a:rPr lang="ru-RU" altLang="ru-RU" dirty="0"/>
              <a:t>доходов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 rot="10800000" flipV="1">
            <a:off x="7880350" y="862013"/>
            <a:ext cx="178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  <p:graphicFrame>
        <p:nvGraphicFramePr>
          <p:cNvPr id="5" name="Диаграмма 5"/>
          <p:cNvGraphicFramePr>
            <a:graphicFrameLocks/>
          </p:cNvGraphicFramePr>
          <p:nvPr/>
        </p:nvGraphicFramePr>
        <p:xfrm>
          <a:off x="0" y="1262064"/>
          <a:ext cx="9754040" cy="5341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139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195263" y="301625"/>
            <a:ext cx="947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Структура доходов бюджета </a:t>
            </a:r>
          </a:p>
          <a:p>
            <a:pPr algn="ctr" eaLnBrk="1" hangingPunct="1"/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11150" y="1257300"/>
          <a:ext cx="9386294" cy="416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9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49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2022 год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2023 год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тыс.руб.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736 034,2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696 421,9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708 507,0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598 972,0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498 124,0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41,4</a:t>
                      </a:r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39,5</a:t>
                      </a:r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42,5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32,5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27,3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Неналоговые</a:t>
                      </a:r>
                      <a:r>
                        <a:rPr lang="ru-RU" sz="1600" baseline="0" dirty="0" smtClean="0"/>
                        <a:t> доходы, тыс. 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46 598,2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18 216,9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45 028,8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45 184,8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43 319,0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2,6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1,0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86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Безвозмездные поступления, </a:t>
                      </a:r>
                    </a:p>
                    <a:p>
                      <a:r>
                        <a:rPr lang="ru-RU" sz="1600" dirty="0" smtClean="0"/>
                        <a:t>тыс. 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997 037,4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1 047 953,3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913 753,0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1 197 501,0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1 281 393,7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56,0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59,5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54,8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65,0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70,3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1 779 669,8</a:t>
                      </a:r>
                      <a:endParaRPr lang="ru-RU" sz="1600" b="1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1 762 592,1</a:t>
                      </a:r>
                      <a:endParaRPr lang="ru-RU" sz="1600" b="1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1 667 288,8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1 841 657,8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1 822 836,7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Диаграмма 3"/>
          <p:cNvGraphicFramePr>
            <a:graphicFrameLocks/>
          </p:cNvGraphicFramePr>
          <p:nvPr/>
        </p:nvGraphicFramePr>
        <p:xfrm>
          <a:off x="2333626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06" name="Прямоугольник 7"/>
          <p:cNvSpPr>
            <a:spLocks noChangeArrowheads="1"/>
          </p:cNvSpPr>
          <p:nvPr/>
        </p:nvSpPr>
        <p:spPr bwMode="auto">
          <a:xfrm rot="10800000" flipV="1">
            <a:off x="2333626" y="6566107"/>
            <a:ext cx="1826250" cy="2616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Налоговые доходы</a:t>
            </a:r>
            <a:endParaRPr lang="ru-RU" altLang="ru-RU" sz="1100" dirty="0"/>
          </a:p>
        </p:txBody>
      </p:sp>
      <p:sp>
        <p:nvSpPr>
          <p:cNvPr id="2107" name="Прямоугольник 8"/>
          <p:cNvSpPr>
            <a:spLocks noChangeArrowheads="1"/>
          </p:cNvSpPr>
          <p:nvPr/>
        </p:nvSpPr>
        <p:spPr bwMode="auto">
          <a:xfrm rot="10800000" flipV="1">
            <a:off x="4610637" y="6542957"/>
            <a:ext cx="2202286" cy="26161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Неналоговые доходы</a:t>
            </a:r>
            <a:endParaRPr lang="ru-RU" altLang="ru-RU" sz="1100" dirty="0"/>
          </a:p>
        </p:txBody>
      </p:sp>
      <p:sp>
        <p:nvSpPr>
          <p:cNvPr id="2108" name="Прямоугольник 9"/>
          <p:cNvSpPr>
            <a:spLocks noChangeArrowheads="1"/>
          </p:cNvSpPr>
          <p:nvPr/>
        </p:nvSpPr>
        <p:spPr bwMode="auto">
          <a:xfrm rot="10800000" flipV="1">
            <a:off x="7143748" y="6511455"/>
            <a:ext cx="2525711" cy="261610"/>
          </a:xfrm>
          <a:prstGeom prst="rect">
            <a:avLst/>
          </a:prstGeom>
          <a:solidFill>
            <a:srgbClr val="FFC000"/>
          </a:solidFill>
          <a:ln w="38100">
            <a:solidFill>
              <a:srgbClr val="423F0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Безвозмездные поступления</a:t>
            </a:r>
            <a:endParaRPr lang="ru-RU" altLang="ru-RU" sz="1100" dirty="0"/>
          </a:p>
        </p:txBody>
      </p:sp>
      <p:graphicFrame>
        <p:nvGraphicFramePr>
          <p:cNvPr id="14" name="Диаграмма 3"/>
          <p:cNvGraphicFramePr>
            <a:graphicFrameLocks/>
          </p:cNvGraphicFramePr>
          <p:nvPr/>
        </p:nvGraphicFramePr>
        <p:xfrm>
          <a:off x="3752324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3"/>
          <p:cNvGraphicFramePr>
            <a:graphicFrameLocks/>
          </p:cNvGraphicFramePr>
          <p:nvPr/>
        </p:nvGraphicFramePr>
        <p:xfrm>
          <a:off x="517683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3"/>
          <p:cNvGraphicFramePr>
            <a:graphicFrameLocks/>
          </p:cNvGraphicFramePr>
          <p:nvPr/>
        </p:nvGraphicFramePr>
        <p:xfrm>
          <a:off x="681248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3"/>
          <p:cNvGraphicFramePr>
            <a:graphicFrameLocks/>
          </p:cNvGraphicFramePr>
          <p:nvPr/>
        </p:nvGraphicFramePr>
        <p:xfrm>
          <a:off x="8189377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 rot="10800000" flipV="1">
            <a:off x="8324066" y="931863"/>
            <a:ext cx="137337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3256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2575" y="165100"/>
            <a:ext cx="94361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К налоговым доходам относятся доходы от федеральных налогов и сборов, региональных и местных налогов, а также пеней и штрафов по ним</a:t>
            </a:r>
          </a:p>
        </p:txBody>
      </p:sp>
      <p:pic>
        <p:nvPicPr>
          <p:cNvPr id="19459" name="Picture 2" descr="C:\Users\Галина Ивановна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" y="1682750"/>
            <a:ext cx="8434388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83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273050" y="161925"/>
            <a:ext cx="9367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Состав налоговых доходов </a:t>
            </a:r>
          </a:p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73050" y="992188"/>
          <a:ext cx="9367838" cy="5667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2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8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дохода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2022 год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2023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на доходы физических лиц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671 033,0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606 825,0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635 800,0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539 100,0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430 600,0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Акцизы по подакцизным</a:t>
                      </a:r>
                      <a:r>
                        <a:rPr lang="ru-RU" sz="1500" baseline="0" dirty="0" smtClean="0"/>
                        <a:t> товарам (продукции)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22 001,8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21 908,0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21 082,0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21 947,0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29 599,0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УСН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31 465,6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59 696,7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43 600,0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29 900,0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/>
                        <a:t>29 900,0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ЕНВД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28,4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-357,1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Единый сельхозналог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10,5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патентной системе налогообложения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8 363,6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4 500,0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Земельный 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15,7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Государственная пошлина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3 115,6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3 800,0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b="0" dirty="0" smtClean="0"/>
                        <a:t>Задолженность по отмененным налогам</a:t>
                      </a:r>
                      <a:endParaRPr lang="ru-RU" sz="1500" b="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/>
                        <a:t>19,3</a:t>
                      </a:r>
                      <a:endParaRPr lang="ru-RU" sz="1500" b="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1320">
                <a:tc>
                  <a:txBody>
                    <a:bodyPr/>
                    <a:lstStyle/>
                    <a:p>
                      <a:endParaRPr lang="ru-RU" sz="1500" b="1" dirty="0" smtClean="0"/>
                    </a:p>
                    <a:p>
                      <a:r>
                        <a:rPr lang="ru-RU" sz="1500" b="1" dirty="0" smtClean="0"/>
                        <a:t>Итого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736 034,2</a:t>
                      </a:r>
                      <a:endParaRPr lang="ru-RU" sz="1500" b="1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696 421,9</a:t>
                      </a:r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708 507,0</a:t>
                      </a:r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/>
                        <a:t>598 972,0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498 124,0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800" dirty="0"/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176835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/>
        </p:nvGraphicFramePr>
        <p:xfrm>
          <a:off x="609600" y="1198562"/>
          <a:ext cx="3916680" cy="26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1"/>
          <p:cNvGraphicFramePr>
            <a:graphicFrameLocks/>
          </p:cNvGraphicFramePr>
          <p:nvPr/>
        </p:nvGraphicFramePr>
        <p:xfrm>
          <a:off x="609600" y="3992562"/>
          <a:ext cx="8583613" cy="262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2476500" y="215900"/>
            <a:ext cx="5778500" cy="830263"/>
          </a:xfrm>
          <a:prstGeom prst="rect">
            <a:avLst/>
          </a:prstGeom>
          <a:solidFill>
            <a:srgbClr val="CCECFF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налоговых доходов на </a:t>
            </a:r>
            <a:r>
              <a:rPr lang="ru-RU" altLang="ru-RU" dirty="0" smtClean="0"/>
              <a:t>2024 </a:t>
            </a:r>
            <a:r>
              <a:rPr lang="ru-RU" altLang="ru-RU" dirty="0"/>
              <a:t>- </a:t>
            </a:r>
            <a:r>
              <a:rPr lang="ru-RU" altLang="ru-RU" dirty="0" smtClean="0"/>
              <a:t>2026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4975225" y="1198563"/>
          <a:ext cx="4107815" cy="269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206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31775" y="141288"/>
            <a:ext cx="94249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К неналоговым доходам бюджета относятся доходы от использования имущества, находящегося в государственной и муниципальной собственности, доходы от его продажи, плата за негативное воздействие на окружающую среду, доходы от оказания платных услуг (работ) получателями средств бюджета района, а также различные штрафы, санкции, возмещение ущерба.</a:t>
            </a:r>
          </a:p>
        </p:txBody>
      </p:sp>
      <p:pic>
        <p:nvPicPr>
          <p:cNvPr id="21507" name="Picture 2" descr="Если действительно с помощью инвестиций можно хорошо заработать, то почему люди разоряются? Во-первых, это связанно с финансовой неграмотностью. Человек по ТВ или в интернете увидел компанию, которая предлагает выгодно вложить деньги, пошёл в банк, к друзьям и набрал кучу долгов. В итоге, компания обанкротилась, деньги пропали, долги остались. Во-вторых, губит большинство граждан жадност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88" y="2451100"/>
            <a:ext cx="762635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702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41313" y="220663"/>
            <a:ext cx="92646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Состав неналоговых доходов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0023" y="1440179"/>
          <a:ext cx="9646918" cy="464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7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2022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2023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использования имущества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12 923,4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-12 218,0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21 590,0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20 882,8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18 123,3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Платежи при пользовании природными ресурсами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465,0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1 721,8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1 798,2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1 870,2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1 945,0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19 182,8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20 287,5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20 351,2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21 116,7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21 912,8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продажи материальных и нематериальных активов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4 156,0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1 669,7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665,0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690,0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712,0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Штрафы, санкции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9 850,7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6 755,9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624,4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625,1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625,9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Прочие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20,3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endParaRPr lang="ru-RU" sz="1600" b="1" dirty="0" smtClean="0"/>
                    </a:p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46 598,2</a:t>
                      </a:r>
                      <a:endParaRPr lang="ru-RU" sz="1600" b="1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18 216,9</a:t>
                      </a:r>
                      <a:endParaRPr lang="ru-RU" sz="1600" b="1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45 028,8</a:t>
                      </a:r>
                    </a:p>
                    <a:p>
                      <a:pPr algn="r"/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45 184,8</a:t>
                      </a:r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43 319,0</a:t>
                      </a:r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 b="1">
              <a:solidFill>
                <a:srgbClr val="672020"/>
              </a:solidFill>
            </a:endParaRPr>
          </a:p>
          <a:p>
            <a:pPr algn="ctr"/>
            <a:r>
              <a:rPr lang="ru-RU" altLang="ru-RU" sz="1800" b="1">
                <a:solidFill>
                  <a:srgbClr val="672020"/>
                </a:solidFill>
              </a:rPr>
              <a:t>Тыс.руб.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31483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6"/>
          <p:cNvGraphicFramePr>
            <a:graphicFrameLocks/>
          </p:cNvGraphicFramePr>
          <p:nvPr/>
        </p:nvGraphicFramePr>
        <p:xfrm>
          <a:off x="503238" y="1257300"/>
          <a:ext cx="3626802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1" name="Прямоугольник 2"/>
          <p:cNvSpPr>
            <a:spLocks noChangeArrowheads="1"/>
          </p:cNvSpPr>
          <p:nvPr/>
        </p:nvSpPr>
        <p:spPr bwMode="auto">
          <a:xfrm>
            <a:off x="708661" y="215900"/>
            <a:ext cx="6995160" cy="830263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</a:t>
            </a:r>
          </a:p>
          <a:p>
            <a:pPr algn="ctr"/>
            <a:r>
              <a:rPr lang="ru-RU" altLang="ru-RU" b="1" dirty="0"/>
              <a:t> неналоговых доходов на </a:t>
            </a:r>
            <a:r>
              <a:rPr lang="ru-RU" altLang="ru-RU" b="1" dirty="0" smtClean="0"/>
              <a:t>2024 </a:t>
            </a:r>
            <a:r>
              <a:rPr lang="ru-RU" altLang="ru-RU" b="1" dirty="0"/>
              <a:t>- </a:t>
            </a:r>
            <a:r>
              <a:rPr lang="ru-RU" altLang="ru-RU" b="1" dirty="0" smtClean="0"/>
              <a:t>2026 годы</a:t>
            </a:r>
            <a:endParaRPr lang="ru-RU" altLang="ru-RU" dirty="0"/>
          </a:p>
        </p:txBody>
      </p:sp>
      <p:graphicFrame>
        <p:nvGraphicFramePr>
          <p:cNvPr id="10" name="Диаграмма 7"/>
          <p:cNvGraphicFramePr>
            <a:graphicFrameLocks/>
          </p:cNvGraphicFramePr>
          <p:nvPr/>
        </p:nvGraphicFramePr>
        <p:xfrm>
          <a:off x="4358640" y="1257300"/>
          <a:ext cx="3558223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5"/>
          <p:cNvGraphicFramePr>
            <a:graphicFrameLocks/>
          </p:cNvGraphicFramePr>
          <p:nvPr/>
        </p:nvGraphicFramePr>
        <p:xfrm>
          <a:off x="503238" y="4160838"/>
          <a:ext cx="7413625" cy="259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102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5000" y="1206500"/>
            <a:ext cx="14620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5000" y="3295650"/>
            <a:ext cx="1416050" cy="1477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10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5000" y="5024438"/>
            <a:ext cx="1416050" cy="146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17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42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180975" y="201613"/>
            <a:ext cx="9575800" cy="193833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К безвозмездным поступлениям относятся дотации, субсидии, субвенции и иные межбюджетные трансферты из других бюджетов бюджетной системы РФ, а также безвозмездные поступления от физических и юридических лиц, в том числе добровольные пожертвования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159502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381693" y="228600"/>
            <a:ext cx="580926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расходов бюджета района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417711"/>
              </p:ext>
            </p:extLst>
          </p:nvPr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7880348" y="690265"/>
            <a:ext cx="1787525" cy="34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794000" y="180975"/>
            <a:ext cx="682783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 dirty="0"/>
              <a:t>«Бюджет для граждан» – это упрощенная версия бюджетного документа, которая облегчит гражданам понимание бюджета, это документ, содержащий основные положения главного финансового документа </a:t>
            </a:r>
            <a:r>
              <a:rPr lang="ru-RU" altLang="ru-RU" sz="2000" dirty="0" err="1"/>
              <a:t>Казачинско</a:t>
            </a:r>
            <a:r>
              <a:rPr lang="ru-RU" altLang="ru-RU" sz="2000" dirty="0"/>
              <a:t>-Ленского муниципального района - бюджета муниципального района на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4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год и на плановый период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5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и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6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годов - в доступной для широкого круга пользователей форме, который ознакомит заинтересованных граждан с доходной и расходной частью бюджета. </a:t>
            </a:r>
          </a:p>
        </p:txBody>
      </p:sp>
      <p:pic>
        <p:nvPicPr>
          <p:cNvPr id="15363" name="Picture 2" descr="C:\Users\Галина Ивановна\Desktop\shvecov-s.v.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566738"/>
            <a:ext cx="2395537" cy="363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398463" y="4335463"/>
            <a:ext cx="92233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  <a:r>
              <a:rPr lang="ru-RU" altLang="ru-RU" sz="2000" dirty="0"/>
              <a:t>Граждане – и как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 для  каждого человека.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605119" y="228600"/>
            <a:ext cx="8471646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01 </a:t>
            </a:r>
          </a:p>
          <a:p>
            <a:pPr algn="ctr"/>
            <a:r>
              <a:rPr lang="ru-RU" altLang="ru-RU" b="1" dirty="0" smtClean="0"/>
              <a:t>«Общегосударственные вопросы</a:t>
            </a:r>
            <a:r>
              <a:rPr lang="ru-RU" altLang="ru-RU" dirty="0" smtClean="0"/>
              <a:t>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606214"/>
              </p:ext>
            </p:extLst>
          </p:nvPr>
        </p:nvGraphicFramePr>
        <p:xfrm>
          <a:off x="296214" y="1059597"/>
          <a:ext cx="9357374" cy="56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04 «Национальная экономика»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680825"/>
              </p:ext>
            </p:extLst>
          </p:nvPr>
        </p:nvGraphicFramePr>
        <p:xfrm>
          <a:off x="180304" y="1059597"/>
          <a:ext cx="9311426" cy="558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07 «Образование»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730500"/>
              </p:ext>
            </p:extLst>
          </p:nvPr>
        </p:nvGraphicFramePr>
        <p:xfrm>
          <a:off x="270456" y="1059597"/>
          <a:ext cx="9383132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08 «Культура и кинематография»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468772"/>
              </p:ext>
            </p:extLst>
          </p:nvPr>
        </p:nvGraphicFramePr>
        <p:xfrm>
          <a:off x="347730" y="1059597"/>
          <a:ext cx="9305858" cy="54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10 «Социальная политика»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686235"/>
              </p:ext>
            </p:extLst>
          </p:nvPr>
        </p:nvGraphicFramePr>
        <p:xfrm>
          <a:off x="244699" y="1059597"/>
          <a:ext cx="9388698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-247552" y="-140677"/>
            <a:ext cx="10544600" cy="7655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Финансовое обеспечение реализации муниципальных программ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</a:t>
            </a:r>
            <a:r>
              <a:rPr lang="ru-RU" altLang="ru-RU" sz="2000" dirty="0" smtClean="0">
                <a:solidFill>
                  <a:srgbClr val="543232"/>
                </a:solidFill>
              </a:rPr>
              <a:t>-Ленского района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527862"/>
              </p:ext>
            </p:extLst>
          </p:nvPr>
        </p:nvGraphicFramePr>
        <p:xfrm>
          <a:off x="-149469" y="219808"/>
          <a:ext cx="10446516" cy="6349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5857">
                  <a:extLst>
                    <a:ext uri="{9D8B030D-6E8A-4147-A177-3AD203B41FA5}">
                      <a16:colId xmlns:a16="http://schemas.microsoft.com/office/drawing/2014/main" val="2956497241"/>
                    </a:ext>
                  </a:extLst>
                </a:gridCol>
                <a:gridCol w="1050349">
                  <a:extLst>
                    <a:ext uri="{9D8B030D-6E8A-4147-A177-3AD203B41FA5}">
                      <a16:colId xmlns:a16="http://schemas.microsoft.com/office/drawing/2014/main" val="2232029792"/>
                    </a:ext>
                  </a:extLst>
                </a:gridCol>
                <a:gridCol w="905344">
                  <a:extLst>
                    <a:ext uri="{9D8B030D-6E8A-4147-A177-3AD203B41FA5}">
                      <a16:colId xmlns:a16="http://schemas.microsoft.com/office/drawing/2014/main" val="4023829983"/>
                    </a:ext>
                  </a:extLst>
                </a:gridCol>
                <a:gridCol w="879227">
                  <a:extLst>
                    <a:ext uri="{9D8B030D-6E8A-4147-A177-3AD203B41FA5}">
                      <a16:colId xmlns:a16="http://schemas.microsoft.com/office/drawing/2014/main" val="3318749587"/>
                    </a:ext>
                  </a:extLst>
                </a:gridCol>
                <a:gridCol w="736992">
                  <a:extLst>
                    <a:ext uri="{9D8B030D-6E8A-4147-A177-3AD203B41FA5}">
                      <a16:colId xmlns:a16="http://schemas.microsoft.com/office/drawing/2014/main" val="861033396"/>
                    </a:ext>
                  </a:extLst>
                </a:gridCol>
                <a:gridCol w="1038747">
                  <a:extLst>
                    <a:ext uri="{9D8B030D-6E8A-4147-A177-3AD203B41FA5}">
                      <a16:colId xmlns:a16="http://schemas.microsoft.com/office/drawing/2014/main" val="2229336588"/>
                    </a:ext>
                  </a:extLst>
                </a:gridCol>
              </a:tblGrid>
              <a:tr h="3789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МП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3109457109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образования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1 047 407,2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1 159 281,1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234,7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425 939,7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1 465 962,2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151316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культуры и сохранение культурного наследия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113 325,7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176 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554,7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159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320,3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117 152,0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99 285,8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1964045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«Организация муниципального управления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147 464,1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155 980,2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89 425,9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69 783,5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67 831,5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3803333"/>
                  </a:ext>
                </a:extLst>
              </a:tr>
              <a:tr h="414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«Управление муниципальными финансами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155 546,2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157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871,0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565,6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142 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924,9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145 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318,0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6757756"/>
                  </a:ext>
                </a:extLst>
              </a:tr>
              <a:tr h="38220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и управление имущественным комплексом и земельными ресурсами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13 438,7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22 579,0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9 488,4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8 000,4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8 000,4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9155178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экономического потенциала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3 871,6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3 141,7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2 387,8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901,4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913,9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5741213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«Улучшение условий и охраны труда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3364359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«Архитектура и градостроительство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788,3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1217648"/>
                  </a:ext>
                </a:extLst>
              </a:tr>
              <a:tr h="346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транспортного комплекса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14 902,5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30 188,0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8 858,9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1038531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дорожного хозяйства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36 704,1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26 065,2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082,0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21 947,0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29 599,0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8002541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 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«Энергосбережение и повышение энергетической эффективности на территории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6 426,1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3 890,0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4 700,0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3059300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«Защита окружающей среды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802,9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8467,5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1808,2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1 880,2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1 955,0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7403884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«Безопасность населения и территории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12 528,2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37 995,4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18 981,5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12 771,5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12 771,5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05281934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«Социальная поддержка населения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11 503,5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14 677,7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10 994,2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5 848,2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5 848,2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7152059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физической культуры и спорта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1 458,2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57 153,8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143 157,5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71 507,8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1626950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«Молодежная политика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1 017,7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16 785,0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9 993,5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6533,5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6533,5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6848875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«Сохранение здоровья населения Казачинско-Ленского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3 512,3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5 827,0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905,0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5534249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«Молодым семьям – доступное жилье»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1496,0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897,6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3095539602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направления расходов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9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278,5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9995,0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671538007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1 575 230,7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1 888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810,6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1 739 288,8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886 757,8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844 836,7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208951327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11 подпрограмм, 23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образования в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Казачинско-Ленском</a:t>
            </a:r>
            <a:r>
              <a:rPr lang="ru-RU" altLang="ru-RU" sz="2000" dirty="0" smtClean="0">
                <a:solidFill>
                  <a:srgbClr val="543232"/>
                </a:solidFill>
              </a:rPr>
              <a:t> районе»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Цель программы - Повышение доступности и качества дошкольного, общего и   дополнительного образования.</a:t>
            </a:r>
            <a:endParaRPr lang="ru-RU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23210"/>
              </p:ext>
            </p:extLst>
          </p:nvPr>
        </p:nvGraphicFramePr>
        <p:xfrm>
          <a:off x="306610" y="2127815"/>
          <a:ext cx="9234906" cy="2044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18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smtClean="0">
                          <a:latin typeface="Times New Roman"/>
                        </a:rPr>
                        <a:t>Доля детей в возрасте 1 - 6 лет, получающих дошкольную образовательную услугу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4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24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Доля выпускников муниципальных общеобразовательных организаций, прошедших государственную итоговую аттестацию и получивших аттестат о среднем общем образовании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97,3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 Доля детей в возрасте 5 - 18 лет, </a:t>
                      </a:r>
                      <a:br>
                        <a:rPr lang="ru-RU" sz="1000" b="0" i="0" u="none" strike="noStrike" smtClean="0">
                          <a:latin typeface="Times New Roman"/>
                        </a:rPr>
                      </a:br>
                      <a:r>
                        <a:rPr lang="ru-RU" sz="1000" b="0" i="0" u="none" strike="noStrike" smtClean="0">
                          <a:latin typeface="Times New Roman"/>
                        </a:rPr>
                        <a:t>получающих услуги по дополнительному образованию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81,4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Доля муниципальных образовательных учреждений, соответствующих современным требованиям обучения</a:t>
                      </a:r>
                      <a:endParaRPr lang="ru-RU" sz="1000" b="0" i="0" u="none" strike="noStrike" dirty="0" smtClean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81,4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Общий охват учащихся организованными формами отдыха и занятости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620089629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68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343257"/>
            <a:ext cx="8792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6 подпрограмм, 29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культуры и сохранение культурного наследия образования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2000" dirty="0" smtClean="0">
                <a:solidFill>
                  <a:srgbClr val="543232"/>
                </a:solidFill>
              </a:rPr>
              <a:t> района»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развития и реализации культурного и духовного потенциала каждой личности и общества в целом и реализации единой культурной политики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074994"/>
              </p:ext>
            </p:extLst>
          </p:nvPr>
        </p:nvGraphicFramePr>
        <p:xfrm>
          <a:off x="316523" y="2743369"/>
          <a:ext cx="9224575" cy="228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12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числа посетителей мероприятий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</a:p>
                    <a:p>
                      <a:pPr algn="ctr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38942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35450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1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доли обеспечения современным оборудованием МКУК «МРКДЦ» для организации его эффективной работы в стационарных и передвижных формах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27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обучающихся по дополнительным предпрофессиональным программам от общего контингента обучающихся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Число посещений, районной библиотеки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20406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17425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17450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17470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17500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посещений посетителями краеведческого музея (в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. интернет - посещения).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9747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4991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5091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5191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393313015"/>
              </p:ext>
            </p:extLst>
          </p:nvPr>
        </p:nvGraphicFramePr>
        <p:xfrm>
          <a:off x="392113" y="5062733"/>
          <a:ext cx="9148985" cy="1795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035480"/>
            <a:ext cx="87077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6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dirty="0">
                <a:solidFill>
                  <a:srgbClr val="543232"/>
                </a:solidFill>
              </a:rPr>
              <a:t>«Организация муниципального управления в </a:t>
            </a:r>
            <a:r>
              <a:rPr lang="ru-RU" altLang="ru-RU" sz="2800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dirty="0">
                <a:solidFill>
                  <a:srgbClr val="543232"/>
                </a:solidFill>
              </a:rPr>
              <a:t>-Ленском муниципальном районе</a:t>
            </a:r>
            <a:r>
              <a:rPr lang="ru-RU" altLang="ru-RU" sz="2800" dirty="0" smtClean="0">
                <a:solidFill>
                  <a:srgbClr val="543232"/>
                </a:solidFill>
              </a:rPr>
              <a:t>»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Совершенствование муниципального управления в </a:t>
            </a:r>
            <a:r>
              <a:rPr lang="ru-RU" sz="2000" dirty="0" err="1"/>
              <a:t>Казачинско</a:t>
            </a:r>
            <a:r>
              <a:rPr lang="ru-RU" sz="2000" dirty="0"/>
              <a:t>-Ленском муниципальном </a:t>
            </a:r>
            <a:r>
              <a:rPr lang="ru-RU" sz="2000" dirty="0" smtClean="0"/>
              <a:t>районе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183145"/>
              </p:ext>
            </p:extLst>
          </p:nvPr>
        </p:nvGraphicFramePr>
        <p:xfrm>
          <a:off x="306610" y="2435590"/>
          <a:ext cx="9234488" cy="1979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95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1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работников администрации района, повысивших квалификацию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216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обеспечения информационной открытости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оснащения структурных подразделений администрации района современными средствами вычислительной техники (срок службы не более 5 лет)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реализации перечня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проектов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«Народные 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инициативы»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исполнения государственных полномочий, переданных КЛМР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47881147"/>
              </p:ext>
            </p:extLst>
          </p:nvPr>
        </p:nvGraphicFramePr>
        <p:xfrm>
          <a:off x="392113" y="4662623"/>
          <a:ext cx="9148985" cy="2195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74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343257"/>
            <a:ext cx="9051700" cy="43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подпрограммы, </a:t>
            </a:r>
            <a:r>
              <a:rPr lang="ru-RU" altLang="ru-RU" sz="2000" dirty="0">
                <a:cs typeface="Times New Roman" pitchFamily="18" charset="0"/>
              </a:rPr>
              <a:t>9</a:t>
            </a:r>
            <a:r>
              <a:rPr lang="ru-RU" altLang="ru-RU" sz="2000" dirty="0" smtClean="0">
                <a:cs typeface="Times New Roman" pitchFamily="18" charset="0"/>
              </a:rPr>
              <a:t>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dirty="0">
                <a:solidFill>
                  <a:srgbClr val="543232"/>
                </a:solidFill>
              </a:rPr>
              <a:t>«Управление муниципальными финансами </a:t>
            </a:r>
            <a:r>
              <a:rPr lang="ru-RU" altLang="ru-RU" sz="2800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dirty="0">
                <a:solidFill>
                  <a:srgbClr val="543232"/>
                </a:solidFill>
              </a:rPr>
              <a:t>-Ленского муниципального </a:t>
            </a:r>
            <a:r>
              <a:rPr lang="ru-RU" altLang="ru-RU" sz="2800" dirty="0" smtClean="0">
                <a:solidFill>
                  <a:srgbClr val="543232"/>
                </a:solidFill>
              </a:rPr>
              <a:t>района»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10156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Повышение 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638262"/>
              </p:ext>
            </p:extLst>
          </p:nvPr>
        </p:nvGraphicFramePr>
        <p:xfrm>
          <a:off x="306610" y="2775098"/>
          <a:ext cx="9234906" cy="2277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9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4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90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Степень качества управления бюджетным процессом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Место в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рейтинге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6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Динамика поступлений налоговых и неналоговых доходов бюджета Казачинско-Ленского муниципального района (в сопоставимых условиях).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134,6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Просроченная кредиторская задолженность муниципальных  учреждений по социально значимым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расходам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тыс.рублей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6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Удельный вес расходов районного бюджета, формируемых программным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методом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99,7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муниципальных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образований (поселений)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-Ленского муниципального района, у которых отсутствует просроченная кредиторская задолженность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учреждений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05963019"/>
              </p:ext>
            </p:extLst>
          </p:nvPr>
        </p:nvGraphicFramePr>
        <p:xfrm>
          <a:off x="306611" y="5162190"/>
          <a:ext cx="9234488" cy="1701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291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99126" y="2418279"/>
            <a:ext cx="5053604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течение 2022 года зарегистрировано 140 рождений, число умерших -206 человека, естественная убыль – 66 человека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9125" y="1252063"/>
            <a:ext cx="5053605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Население района по состоянию на 01.01.2022 года  составляет -15129 человека. </a:t>
            </a:r>
          </a:p>
          <a:p>
            <a:pPr algn="ctr"/>
            <a:endParaRPr lang="ru-RU" sz="1837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63991" y="630081"/>
            <a:ext cx="4098613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Демографическая ситуация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370" y="1"/>
            <a:ext cx="8319010" cy="630080"/>
          </a:xfrm>
        </p:spPr>
        <p:txBody>
          <a:bodyPr>
            <a:normAutofit/>
          </a:bodyPr>
          <a:lstStyle/>
          <a:p>
            <a:pPr algn="l"/>
            <a:r>
              <a:rPr lang="ru-RU" sz="1837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СОЦИАЛЬНО-ЭКОНОМИЧЕСКОЕ РАЗВИТИЕ КАЗАЧИНСКО-ЛЕНСКОГО МУНИЦИПАЛЬНОГО РАЙОНА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126" y="3584496"/>
            <a:ext cx="5131352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2022 году число прибывших составило 243 человека.</a:t>
            </a:r>
          </a:p>
          <a:p>
            <a:pPr algn="ctr"/>
            <a:r>
              <a:rPr lang="ru-RU" sz="1326" dirty="0"/>
              <a:t>Число выбывших за отчетный период – 381 человека.</a:t>
            </a:r>
          </a:p>
          <a:p>
            <a:pPr algn="ctr"/>
            <a:r>
              <a:rPr lang="ru-RU" sz="1326" dirty="0"/>
              <a:t>Миграционный отток – 138 человек.</a:t>
            </a: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5885973" y="1796297"/>
            <a:ext cx="777478" cy="225468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38838" y="1252063"/>
            <a:ext cx="2523766" cy="326540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прогнозном периоде 2024 − 2026 годов с учетом сложившихся тенденций миграционного оттока, естественной убыли населения - спад численности постоянного населения оценивается на уровне около 1,1% - 1,2 % ежегодно.</a:t>
            </a:r>
          </a:p>
          <a:p>
            <a:pPr algn="ctr"/>
            <a:endParaRPr lang="ru-RU" sz="1326" dirty="0"/>
          </a:p>
          <a:p>
            <a:pPr algn="ctr"/>
            <a:r>
              <a:rPr lang="ru-RU" sz="1326" dirty="0"/>
              <a:t>К 2026 году планируется численность постоянного населения – 14488 человек </a:t>
            </a:r>
          </a:p>
          <a:p>
            <a:pPr algn="ctr"/>
            <a:endParaRPr lang="ru-RU" sz="1326" dirty="0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987864" y="4603316"/>
            <a:ext cx="2954415" cy="1857847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2" dirty="0">
                <a:solidFill>
                  <a:schemeClr val="tx1"/>
                </a:solidFill>
              </a:rPr>
              <a:t>Состав населения по возрасту</a:t>
            </a: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4175522" y="4603315"/>
          <a:ext cx="4431623" cy="2246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9533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198955"/>
            <a:ext cx="9352544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100" dirty="0" smtClean="0"/>
              <a:t>МП «Развитие и управление имущественным комплексом и </a:t>
            </a:r>
          </a:p>
          <a:p>
            <a:pPr algn="ctr" eaLnBrk="1" hangingPunct="1"/>
            <a:r>
              <a:rPr lang="ru-RU" sz="2100" dirty="0" smtClean="0"/>
              <a:t>земельными ресурсами в </a:t>
            </a:r>
            <a:r>
              <a:rPr lang="ru-RU" sz="2100" dirty="0" err="1" smtClean="0"/>
              <a:t>Казачинско-Ленском</a:t>
            </a:r>
            <a:r>
              <a:rPr lang="ru-RU" sz="2100" dirty="0" smtClean="0"/>
              <a:t> районе» </a:t>
            </a:r>
            <a:endParaRPr lang="ru-RU" altLang="ru-RU" sz="21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84" y="1380392"/>
            <a:ext cx="9360331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законного и эффективного управления муниципальным имуществом и земельными участками государственная собственность на которые не разграничена.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180971"/>
              </p:ext>
            </p:extLst>
          </p:nvPr>
        </p:nvGraphicFramePr>
        <p:xfrm>
          <a:off x="223284" y="2453056"/>
          <a:ext cx="9435874" cy="1853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07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07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142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Рост доходов местного бюджета от использования муниципального имущества и его приватизации, от продажи и аренды земельных участков, государственная собственность на которые не разграничена.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тыс.рублей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13 744,0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000,0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5</a:t>
                      </a:r>
                      <a:r>
                        <a:rPr lang="ru-RU" sz="1000" b="0" i="0" u="none" strike="noStrike" dirty="0" smtClean="0">
                          <a:latin typeface="Times New Roman"/>
                        </a:rPr>
                        <a:t>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13 000,0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93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Совершенствование системы учета объектов муниципальной собственности в казне и реестре имущества муниципального района.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53681755"/>
              </p:ext>
            </p:extLst>
          </p:nvPr>
        </p:nvGraphicFramePr>
        <p:xfrm>
          <a:off x="306613" y="4306186"/>
          <a:ext cx="9352542" cy="2254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387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612" y="1390591"/>
            <a:ext cx="9417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11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170121"/>
            <a:ext cx="935254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800" dirty="0" smtClean="0"/>
              <a:t>МП «Развитие экономического потенциала Казачинско-Ленского муниципального района» 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510363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увеличения экономического потенциала Казачинско-Ленского муниципального района, формирование благоприятного предпринимательского климата и повышение инвестиционной активности бизнеса в районе.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58062"/>
              </p:ext>
            </p:extLst>
          </p:nvPr>
        </p:nvGraphicFramePr>
        <p:xfrm>
          <a:off x="306611" y="2285999"/>
          <a:ext cx="9352544" cy="2400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97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94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субъектов малого и среднего предпринимательства, получивших информационную, консультационную и организационную поддержку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42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Число субъектов малого и среднего предпринимательства в расчете на 10 тыс.человек населения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310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Индекс производства продукции сельского хозяйства (в сопоставимых ценах), в процентах к предыдущему году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100,14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102,12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102,1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Оборот розничной торговли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млн.рублей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966,2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2395,45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1004,8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1065,1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1118,34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latin typeface="Times New Roman"/>
                        </a:rPr>
                        <a:t>Уровень обеспечения товарами первой необходимости жителей в труднодоступных населенных пунктах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944959050"/>
              </p:ext>
            </p:extLst>
          </p:nvPr>
        </p:nvGraphicFramePr>
        <p:xfrm>
          <a:off x="306613" y="4826977"/>
          <a:ext cx="9241833" cy="193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69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90410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целевых показателя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148856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dirty="0" smtClean="0"/>
              <a:t>МП «Улучшение условий и охраны труда в </a:t>
            </a:r>
            <a:r>
              <a:rPr lang="ru-RU" sz="2800" dirty="0" err="1" smtClean="0"/>
              <a:t>Казачинско-Ленском</a:t>
            </a:r>
            <a:r>
              <a:rPr lang="ru-RU" sz="2800" dirty="0" smtClean="0"/>
              <a:t> муниципальном районе» 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102963"/>
            <a:ext cx="9465972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Улучшение условий и охраны труда в </a:t>
            </a:r>
            <a:r>
              <a:rPr lang="ru-RU" sz="2000" dirty="0" err="1" smtClean="0"/>
              <a:t>Казачинско-Ленском</a:t>
            </a:r>
            <a:r>
              <a:rPr lang="ru-RU" sz="2000" dirty="0" smtClean="0"/>
              <a:t> муниципальном районе 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955647"/>
              </p:ext>
            </p:extLst>
          </p:nvPr>
        </p:nvGraphicFramePr>
        <p:xfrm>
          <a:off x="306610" y="2487706"/>
          <a:ext cx="9234488" cy="1903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854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Удельный вес рабочих мест, на которых проведена специальная оценка условий труда, от общего количества рабочих мест подлежащих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специальной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оценке условий труда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95,5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88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92,0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93,5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0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пострадавших с утратой трудоспособности на 1 рабочий день и более и со смертельным исходом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Численность пострадавших со смертельным исходом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690725412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449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373487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b="1" dirty="0">
                <a:solidFill>
                  <a:srgbClr val="543232"/>
                </a:solidFill>
              </a:rPr>
              <a:t>«Архитектура и градостроительство в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</a:t>
            </a:r>
            <a:r>
              <a:rPr lang="ru-RU" sz="1600" dirty="0"/>
              <a:t>Обеспечение устойчивого развития территории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940844"/>
              </p:ext>
            </p:extLst>
          </p:nvPr>
        </p:nvGraphicFramePr>
        <p:xfrm>
          <a:off x="286439" y="2127815"/>
          <a:ext cx="9254659" cy="1837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89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26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74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Планировка территории (проекты планировки, проекты межевания)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Внесение изменений в  местные нормативы градостроительного проектирования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39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Внесение изменений в схему размещения рекламных конструкций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49963756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85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223283"/>
            <a:ext cx="935254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smtClean="0">
                <a:solidFill>
                  <a:srgbClr val="543232"/>
                </a:solidFill>
              </a:rPr>
              <a:t>МП «Развитие транспортного комплекса в Казачинско-Ленском районе»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1177390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предоставления транспортных услуг населению и организация транспортного обслуживания населения между поселениями в границах </a:t>
            </a:r>
            <a:r>
              <a:rPr lang="ru-RU" sz="1600" dirty="0" err="1" smtClean="0"/>
              <a:t>Казачинско-Ленского</a:t>
            </a:r>
            <a:r>
              <a:rPr lang="ru-RU" sz="1600" dirty="0" smtClean="0"/>
              <a:t> муниципального района.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56826"/>
              </p:ext>
            </p:extLst>
          </p:nvPr>
        </p:nvGraphicFramePr>
        <p:xfrm>
          <a:off x="306612" y="2008387"/>
          <a:ext cx="9352545" cy="1849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3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3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3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07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Объем годового выполнения транспортной работы - пробега с пассажирами по муниципальным маршрутам регулярных перевозок пассажиров и багажа на территории Казачинско-Ленского муниципального района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км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0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выполненных рейсов по муниципальным маршрутам регулярных перевозок пассажиров и багажа на территории Казачинско-Ленского муниципального района.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оборотный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рейсов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072821057"/>
              </p:ext>
            </p:extLst>
          </p:nvPr>
        </p:nvGraphicFramePr>
        <p:xfrm>
          <a:off x="306613" y="4306186"/>
          <a:ext cx="9352542" cy="2254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067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223284" y="223283"/>
            <a:ext cx="94358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«Развитие дорожного хозяйства в </a:t>
            </a:r>
            <a:r>
              <a:rPr lang="ru-RU" sz="2800" b="1" dirty="0" err="1" smtClean="0"/>
              <a:t>Казачинско-Ленском</a:t>
            </a:r>
            <a:r>
              <a:rPr lang="ru-RU" sz="2800" b="1" dirty="0" smtClean="0"/>
              <a:t> районе»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84" y="1152475"/>
            <a:ext cx="9435874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бесперебойного и безопасного функционирования дорожного хозяйства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13180"/>
              </p:ext>
            </p:extLst>
          </p:nvPr>
        </p:nvGraphicFramePr>
        <p:xfrm>
          <a:off x="212652" y="1977655"/>
          <a:ext cx="9446506" cy="2064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200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6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Протяженность отремонтированных автомобильных дорог общего пользования муниципального значения  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км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49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31,0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7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/>
                        </a:rPr>
                        <a:t>Доля автомобильных дорог муниципального значения, соответствующих нормативным и допустимым требованиям к транспортно-эксплуатационным показателям по сети автомобильных дорог общего пользования местного значения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85,0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95,0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71833278"/>
              </p:ext>
            </p:extLst>
          </p:nvPr>
        </p:nvGraphicFramePr>
        <p:xfrm>
          <a:off x="306612" y="4306185"/>
          <a:ext cx="9352545" cy="2381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89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159488"/>
            <a:ext cx="9465972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«Энергосбережение и повышение энергетической эффективности на территории Казачинско-Ленского муниципального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544483"/>
            <a:ext cx="9465972" cy="9233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 smtClean="0"/>
              <a:t>Цель программы - Повышение эффективности использования энергетических ресурсов за счет реализации мероприятий по энергосбережению и повышению энергетической эффективности в муниципальном образовании. </a:t>
            </a:r>
            <a:endParaRPr lang="ru-RU" sz="18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149080"/>
              </p:ext>
            </p:extLst>
          </p:nvPr>
        </p:nvGraphicFramePr>
        <p:xfrm>
          <a:off x="306610" y="2467813"/>
          <a:ext cx="9234488" cy="1923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444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</a:t>
                      </a:r>
                      <a:r>
                        <a:rPr lang="ru-RU" sz="140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 Количество  установленных приборов учета тепловой энергии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1,0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73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Количество проведенной поверка приборов учета тепловой энергии 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4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 Количество проведенной промывки системы отопления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16,0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Количество замененных пластиковых окон и входных дверей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106,0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09513567"/>
              </p:ext>
            </p:extLst>
          </p:nvPr>
        </p:nvGraphicFramePr>
        <p:xfrm>
          <a:off x="306611" y="4391696"/>
          <a:ext cx="9331772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917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62470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«Защита окружающей среды в </a:t>
            </a:r>
            <a:endParaRPr lang="ru-RU" altLang="ru-RU" sz="2800" b="1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b="1" dirty="0" err="1" smtClean="0">
                <a:solidFill>
                  <a:srgbClr val="543232"/>
                </a:solidFill>
              </a:rPr>
              <a:t>Казачинско-Ленском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 </a:t>
            </a:r>
            <a:r>
              <a:rPr lang="ru-RU" altLang="ru-RU" sz="2800" b="1" dirty="0">
                <a:solidFill>
                  <a:srgbClr val="543232"/>
                </a:solidFill>
              </a:rPr>
              <a:t>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16576"/>
            <a:ext cx="9465972" cy="107721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</a:t>
            </a:r>
            <a:r>
              <a:rPr lang="ru-RU" sz="1600" dirty="0"/>
              <a:t>Обеспечение реализации мер по охране окружающей среды, экологической безопасности и сохранения здоровья населения на территории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района для создания безопасной и комфортной среды в местах проживания населения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района и обеспечения устойчивого развития общества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85092"/>
              </p:ext>
            </p:extLst>
          </p:nvPr>
        </p:nvGraphicFramePr>
        <p:xfrm>
          <a:off x="306610" y="2534552"/>
          <a:ext cx="9234488" cy="1288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78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деятельности по санитарной очистке межселенной территории от несанкционированных свалок. (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1)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Проведение информационных мероприятий в сфере обращения с отходами, направленных на повышение экологической грамотности населения (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2)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694760794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870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891473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4  подпрограммы, 15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58747" y="291036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«Безопасность населения и территории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245143"/>
            <a:ext cx="9465972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 smtClean="0"/>
              <a:t>Цель программы - </a:t>
            </a:r>
            <a:r>
              <a:rPr lang="ru-RU" sz="1800" dirty="0"/>
              <a:t> Обеспечение комплексных мер безопасности населения и территории на территории </a:t>
            </a:r>
            <a:r>
              <a:rPr lang="ru-RU" sz="1800" dirty="0" err="1"/>
              <a:t>Казачинско</a:t>
            </a:r>
            <a:r>
              <a:rPr lang="ru-RU" sz="1800" dirty="0"/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3591"/>
              </p:ext>
            </p:extLst>
          </p:nvPr>
        </p:nvGraphicFramePr>
        <p:xfrm>
          <a:off x="275421" y="2312896"/>
          <a:ext cx="9232626" cy="1872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842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Снижение рисков возникновения и минимизация последствий ЧС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7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населения, охваченная мероприятиями по профилактике терроризма, экстремизма, от общей численности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8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развития МКУ «ЕДДС» с целью обеспечения оперативного межведомственного взаимодействия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0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охвата населения по информированию в области безопасности жизнедеятельности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доверия населения к правоохранительным органам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020582365"/>
              </p:ext>
            </p:extLst>
          </p:nvPr>
        </p:nvGraphicFramePr>
        <p:xfrm>
          <a:off x="392113" y="4558553"/>
          <a:ext cx="9148985" cy="2125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49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39059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11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0" y="159489"/>
            <a:ext cx="935254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«Социальная поддержка населения Казачинско-Ленского муниципального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0" y="990485"/>
            <a:ext cx="9352546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Улучшение качества жизни отдельных категорий граждан 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73113"/>
              </p:ext>
            </p:extLst>
          </p:nvPr>
        </p:nvGraphicFramePr>
        <p:xfrm>
          <a:off x="306611" y="1970930"/>
          <a:ext cx="9352544" cy="2842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9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356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граждан, получивших материальную помощь в связи с трудной жизненной ситуацией,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3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Доля многодетных и малоимущих семей, получивших меры социальной поддержки,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9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СОНКО, получивших финансовую поддержку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оборудованных социально-значимых объектов социальной инфраструктуры для инвалидов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smtClean="0">
                          <a:latin typeface="Times New Roman"/>
                        </a:rPr>
                        <a:t>10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31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студентов из малообеспеченных семей, обучающихся в колледже, получивших меры социальной поддержки в виде оплаты проезда до места обучения и обратно,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117247132"/>
              </p:ext>
            </p:extLst>
          </p:nvPr>
        </p:nvGraphicFramePr>
        <p:xfrm>
          <a:off x="306612" y="4901609"/>
          <a:ext cx="9352543" cy="178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82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253270" y="3652874"/>
            <a:ext cx="5209100" cy="891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Приостановление экспорта в страны Европы, приостановление обслуживание европейского оборудования и поставки из Европы запчастей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9126" y="163594"/>
            <a:ext cx="3187658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Промышленное производство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920261" y="8099"/>
            <a:ext cx="777478" cy="777478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7739" y="8099"/>
            <a:ext cx="4826991" cy="9329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i="1" dirty="0"/>
              <a:t>Обрабатывающее производство</a:t>
            </a:r>
            <a:r>
              <a:rPr lang="ru-RU" sz="1428" dirty="0"/>
              <a:t>  района является одними  из важнейших отраслей экономики, доля в общем объеме промышленного производства составляет – 94,4%</a:t>
            </a:r>
            <a:endParaRPr lang="ru-RU" sz="1428" b="1" dirty="0">
              <a:ln w="127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38977" y="1087198"/>
            <a:ext cx="4980485" cy="334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77" b="1" dirty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530" b="1" dirty="0">
                <a:latin typeface="Times New Roman" pitchFamily="18" charset="0"/>
                <a:cs typeface="Times New Roman" pitchFamily="18" charset="0"/>
              </a:rPr>
              <a:t> обрабатывающих производств состоит из</a:t>
            </a:r>
            <a:r>
              <a:rPr lang="ru-RU" sz="153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3630" y="3805930"/>
            <a:ext cx="3731892" cy="14772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Лесопромышленные предприятия сталкиваются со следующими проблемами:</a:t>
            </a:r>
          </a:p>
          <a:p>
            <a:endParaRPr lang="ru-RU" sz="1632" b="1" dirty="0">
              <a:ln w="127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53270" y="4672964"/>
            <a:ext cx="5209100" cy="855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Отсутствие необходимого количества транспорта для экспорта продукции, завышенные ставки на имеющийся транспорт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3630" y="5605937"/>
            <a:ext cx="9018740" cy="1166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На сегодняшний день ведется работа по переориентации экспорта произведённой продукции со стран Европы в страны Азии и страны ближнего зарубежья.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5108496" y="1475938"/>
          <a:ext cx="4120631" cy="2236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/>
          </p:nvPr>
        </p:nvGraphicFramePr>
        <p:xfrm>
          <a:off x="132640" y="746702"/>
          <a:ext cx="5141070" cy="260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34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223283"/>
            <a:ext cx="935254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«Развитие физической культуры и спорта в </a:t>
            </a:r>
            <a:r>
              <a:rPr lang="ru-RU" sz="2800" b="1" dirty="0" err="1" smtClean="0"/>
              <a:t>Казачинско-Ленском</a:t>
            </a:r>
            <a:r>
              <a:rPr lang="ru-RU" sz="2800" b="1" dirty="0" smtClean="0"/>
              <a:t> районе»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1177390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условий для развития инфраструктуры физической культуры и массового спорта, в том числе для лиц с ограниченными возможностями здоровья и инвалидов на территории Казачинско-Ленского района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642356"/>
              </p:ext>
            </p:extLst>
          </p:nvPr>
        </p:nvGraphicFramePr>
        <p:xfrm>
          <a:off x="276447" y="2097740"/>
          <a:ext cx="9382709" cy="2528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13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 dirty="0">
                          <a:latin typeface="Times New Roman"/>
                        </a:rPr>
                        <a:t>Увеличение количества спортивных объектов введенных в эксплуатацию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37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7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latin typeface="Times New Roman"/>
                        </a:rPr>
                        <a:t>Увеличение удельного веса численности занимающихся физической культуры и спортом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43,1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47,4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48,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50,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/>
                        </a:rPr>
                        <a:t>53,2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57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Увеличение проведения спортивно-массовых мероприятий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44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42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46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Увеличение количества спортсменов, участвующих в областных и других выездных соревнованиях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264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8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300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320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Увеличения числа спортсменов разрядников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410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45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Количество участников в проводимых спортивных мероприятиях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6900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72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7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75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latin typeface="Times New Roman"/>
                        </a:rPr>
                        <a:t>8000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652040219"/>
              </p:ext>
            </p:extLst>
          </p:nvPr>
        </p:nvGraphicFramePr>
        <p:xfrm>
          <a:off x="306613" y="4625788"/>
          <a:ext cx="9352542" cy="223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956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64117" y="1882588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подпрограммы, 10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286439" y="373487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b="1" dirty="0">
                <a:solidFill>
                  <a:srgbClr val="543232"/>
                </a:solidFill>
              </a:rPr>
              <a:t>«Молодежная политика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439" y="1327594"/>
            <a:ext cx="9465971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Обеспечение успешной социализации и эффективной самореализации молодежи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298602"/>
              </p:ext>
            </p:extLst>
          </p:nvPr>
        </p:nvGraphicFramePr>
        <p:xfrm>
          <a:off x="286439" y="2356339"/>
          <a:ext cx="9254659" cy="2217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45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участвующей в мероприятиях патриотической направленности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66,6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72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молодежи, участвующей в мероприятиях патриотической направленности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2400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2800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2900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3000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участвовавших в добровольческой деятельности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8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в возрасте от 14 до 30 лет, охваченных профилактическими мероприятиями по профилактике социально-негативных явлений среди несовершеннолетних и молодежи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53,6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58,5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305851"/>
                  </a:ext>
                </a:extLst>
              </a:tr>
              <a:tr h="5148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родителей, законных представителей, участвующих в семинарах, консультациях, «круглых столов», собраний по вопросам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наркопотребления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профилактики социально-негативных явлений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902107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46708038"/>
              </p:ext>
            </p:extLst>
          </p:nvPr>
        </p:nvGraphicFramePr>
        <p:xfrm>
          <a:off x="392113" y="4652682"/>
          <a:ext cx="9148985" cy="203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88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869141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подпрограмм, 4 целевых показателя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0" y="159489"/>
            <a:ext cx="935254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«Сохранение здоровья населения </a:t>
            </a:r>
          </a:p>
          <a:p>
            <a:pPr algn="ctr" eaLnBrk="1" hangingPunct="1"/>
            <a:r>
              <a:rPr lang="ru-RU" sz="2800" b="1" dirty="0" err="1" smtClean="0"/>
              <a:t>Казачинско-Ленского</a:t>
            </a:r>
            <a:r>
              <a:rPr lang="ru-RU" sz="2800" b="1" dirty="0" smtClean="0"/>
              <a:t>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2" y="1113596"/>
            <a:ext cx="9352543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мер первичной профилактики социально значимых заболеваний и предоставление мер дополнительной социальной поддержки для привлечения кадров здравоохранения к работе на территории Казачинско-Ленского района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811730"/>
              </p:ext>
            </p:extLst>
          </p:nvPr>
        </p:nvGraphicFramePr>
        <p:xfrm>
          <a:off x="306612" y="2366681"/>
          <a:ext cx="9352543" cy="2237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30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45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информационных каналов передачи информации о доступных мерах профилактики социально значимых заболеваний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информационных материалов  о доступных мерах профилактики социально значимых заболеваний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3200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3250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3300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7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врачей-специалистов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7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кадров среднего медицинского персонала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61096032"/>
              </p:ext>
            </p:extLst>
          </p:nvPr>
        </p:nvGraphicFramePr>
        <p:xfrm>
          <a:off x="306612" y="4582633"/>
          <a:ext cx="9352543" cy="2101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854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290852"/>
            <a:ext cx="946597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«Молодым семьям – доступное жилье»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Цель программы - </a:t>
            </a:r>
            <a:r>
              <a:rPr lang="ru-RU" dirty="0"/>
              <a:t>Оказание поддержки молодым семьям, нуждающимся в улучшении жилищных условий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63401"/>
              </p:ext>
            </p:extLst>
          </p:nvPr>
        </p:nvGraphicFramePr>
        <p:xfrm>
          <a:off x="392113" y="1963271"/>
          <a:ext cx="9199575" cy="215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884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0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молодых семей, улучшивших жилищные условия в результате реализации мероприятий программы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035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Количество молодых семей, которым выданы свидетельства  о праве на получение социальной выплаты на приобретение (строительство) жилого помещения.</a:t>
                      </a:r>
                    </a:p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29463543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7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290852"/>
            <a:ext cx="946597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Непрограммные направления расходов бюджета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529769887"/>
              </p:ext>
            </p:extLst>
          </p:nvPr>
        </p:nvGraphicFramePr>
        <p:xfrm>
          <a:off x="392113" y="3509768"/>
          <a:ext cx="9148985" cy="240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940136"/>
              </p:ext>
            </p:extLst>
          </p:nvPr>
        </p:nvGraphicFramePr>
        <p:xfrm>
          <a:off x="552893" y="1105788"/>
          <a:ext cx="8988206" cy="2112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8904">
                  <a:extLst>
                    <a:ext uri="{9D8B030D-6E8A-4147-A177-3AD203B41FA5}">
                      <a16:colId xmlns:a16="http://schemas.microsoft.com/office/drawing/2014/main" val="3407306757"/>
                    </a:ext>
                  </a:extLst>
                </a:gridCol>
                <a:gridCol w="1066229">
                  <a:extLst>
                    <a:ext uri="{9D8B030D-6E8A-4147-A177-3AD203B41FA5}">
                      <a16:colId xmlns:a16="http://schemas.microsoft.com/office/drawing/2014/main" val="2907022527"/>
                    </a:ext>
                  </a:extLst>
                </a:gridCol>
                <a:gridCol w="1036335">
                  <a:extLst>
                    <a:ext uri="{9D8B030D-6E8A-4147-A177-3AD203B41FA5}">
                      <a16:colId xmlns:a16="http://schemas.microsoft.com/office/drawing/2014/main" val="3811960275"/>
                    </a:ext>
                  </a:extLst>
                </a:gridCol>
                <a:gridCol w="986510">
                  <a:extLst>
                    <a:ext uri="{9D8B030D-6E8A-4147-A177-3AD203B41FA5}">
                      <a16:colId xmlns:a16="http://schemas.microsoft.com/office/drawing/2014/main" val="4064329999"/>
                    </a:ext>
                  </a:extLst>
                </a:gridCol>
                <a:gridCol w="969903">
                  <a:extLst>
                    <a:ext uri="{9D8B030D-6E8A-4147-A177-3AD203B41FA5}">
                      <a16:colId xmlns:a16="http://schemas.microsoft.com/office/drawing/2014/main" val="2550025051"/>
                    </a:ext>
                  </a:extLst>
                </a:gridCol>
                <a:gridCol w="850325">
                  <a:extLst>
                    <a:ext uri="{9D8B030D-6E8A-4147-A177-3AD203B41FA5}">
                      <a16:colId xmlns:a16="http://schemas.microsoft.com/office/drawing/2014/main" val="3652621753"/>
                    </a:ext>
                  </a:extLst>
                </a:gridCol>
              </a:tblGrid>
              <a:tr h="5436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extLst>
                  <a:ext uri="{0D108BD9-81ED-4DB2-BD59-A6C34878D82A}">
                    <a16:rowId xmlns:a16="http://schemas.microsoft.com/office/drawing/2014/main" val="2759208626"/>
                  </a:ext>
                </a:extLst>
              </a:tr>
              <a:tr h="33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направления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расходов, всего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5 278,5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9 995,0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22291737"/>
                  </a:ext>
                </a:extLst>
              </a:tr>
              <a:tr h="39976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фонд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50382279"/>
                  </a:ext>
                </a:extLst>
              </a:tr>
              <a:tr h="33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функций Думы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480,4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1 965,0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95380902"/>
                  </a:ext>
                </a:extLst>
              </a:tr>
              <a:tr h="4157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функций Контрольно-счетной комиссии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4 798,1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8 030,0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46359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77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350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543232"/>
                </a:solidFill>
              </a:rPr>
              <a:t>Расходы бюджета района на социальную поддержку отдельных категорий граждан</a:t>
            </a:r>
            <a:endParaRPr lang="ru-RU" altLang="ru-RU" sz="20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227431746"/>
              </p:ext>
            </p:extLst>
          </p:nvPr>
        </p:nvGraphicFramePr>
        <p:xfrm>
          <a:off x="392113" y="5568042"/>
          <a:ext cx="9148985" cy="128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806288"/>
              </p:ext>
            </p:extLst>
          </p:nvPr>
        </p:nvGraphicFramePr>
        <p:xfrm>
          <a:off x="219807" y="467832"/>
          <a:ext cx="9387982" cy="4819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46964">
                  <a:extLst>
                    <a:ext uri="{9D8B030D-6E8A-4147-A177-3AD203B41FA5}">
                      <a16:colId xmlns:a16="http://schemas.microsoft.com/office/drawing/2014/main" val="2317094625"/>
                    </a:ext>
                  </a:extLst>
                </a:gridCol>
                <a:gridCol w="705735">
                  <a:extLst>
                    <a:ext uri="{9D8B030D-6E8A-4147-A177-3AD203B41FA5}">
                      <a16:colId xmlns:a16="http://schemas.microsoft.com/office/drawing/2014/main" val="3743905738"/>
                    </a:ext>
                  </a:extLst>
                </a:gridCol>
                <a:gridCol w="725560">
                  <a:extLst>
                    <a:ext uri="{9D8B030D-6E8A-4147-A177-3AD203B41FA5}">
                      <a16:colId xmlns:a16="http://schemas.microsoft.com/office/drawing/2014/main" val="1207683463"/>
                    </a:ext>
                  </a:extLst>
                </a:gridCol>
                <a:gridCol w="638491">
                  <a:extLst>
                    <a:ext uri="{9D8B030D-6E8A-4147-A177-3AD203B41FA5}">
                      <a16:colId xmlns:a16="http://schemas.microsoft.com/office/drawing/2014/main" val="2358739560"/>
                    </a:ext>
                  </a:extLst>
                </a:gridCol>
                <a:gridCol w="628024">
                  <a:extLst>
                    <a:ext uri="{9D8B030D-6E8A-4147-A177-3AD203B41FA5}">
                      <a16:colId xmlns:a16="http://schemas.microsoft.com/office/drawing/2014/main" val="837809467"/>
                    </a:ext>
                  </a:extLst>
                </a:gridCol>
                <a:gridCol w="643208">
                  <a:extLst>
                    <a:ext uri="{9D8B030D-6E8A-4147-A177-3AD203B41FA5}">
                      <a16:colId xmlns:a16="http://schemas.microsoft.com/office/drawing/2014/main" val="2823048389"/>
                    </a:ext>
                  </a:extLst>
                </a:gridCol>
              </a:tblGrid>
              <a:tr h="1999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extLst>
                  <a:ext uri="{0D108BD9-81ED-4DB2-BD59-A6C34878D82A}">
                    <a16:rowId xmlns:a16="http://schemas.microsoft.com/office/drawing/2014/main" val="1523732253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двухразовым питанием детей-инвалидов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772,2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8763508"/>
                  </a:ext>
                </a:extLst>
              </a:tr>
              <a:tr h="162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двухразовым питанием обучающихся с ограниченными возможностями здоровья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1 555,50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1 355,60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1 583,10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1 292,10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1 546,70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458141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питьевым молоком обучающихся 1 - 4 классов муниципальных общеобразовательных организаций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1 472,30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1 318,30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1 771,60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1 696,90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9640932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11 351,20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14 470,20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15 488,10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15 146,70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15 014,40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333455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по предоставлению дополнительных мер социальной поддержки многодетным и малоимущим семьям (питание обучающихся за счет бюджета района)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5562882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родительской платы за присмотр и уход за детьми, осваивающими программу дошкольного образования в ОО, реализующих программы дошкольного образования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695056"/>
                  </a:ext>
                </a:extLst>
              </a:tr>
              <a:tr h="1922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Предоставлению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 социальной поддержки многодетным и малоимущим семьям (питание обучающихся)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3 247,20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4 692,20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87085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питанием обучающихся, пребывающих на полном государственном обеспечении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посещающих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общеобразовательные организации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1634636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помощи участникам Великой Отечественной войны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6106687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 гражданам в связи с трудной жизненной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016109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 семей с новорожденными детьми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6968990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Возмещение расходов, связанных с оказанием услуг по пассажирским перевозкам автомобильным транспортом по маршруту"Казачинское -Улькан - Казачинское"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5594887"/>
                  </a:ext>
                </a:extLst>
              </a:tr>
              <a:tr h="3140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проезда до места обучения и обратно студентов из малообеспеченных семей, обучающихся в ГБПОУ ИО «Иркутский колледж автомобильного транспорта и дорожного строительства»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1561337"/>
                  </a:ext>
                </a:extLst>
              </a:tr>
              <a:tr h="5347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Материальная помощь семьям мобилизованных и военнослужащих, участвующих в специальной военной операции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единовременной денежной выплаты гражданам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призванным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частичную мобилизацию  из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4 320,50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1413015"/>
                  </a:ext>
                </a:extLst>
              </a:tr>
              <a:tr h="31179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 обеспечение лиц, замещавших муниципальные должности и должности муниципальных служащих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7 468,80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7 985,10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663756"/>
                  </a:ext>
                </a:extLst>
              </a:tr>
              <a:tr h="15943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Почетным гражданам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888724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33 761,60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40 189,10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38 765,40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33 482,30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33 677,70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70277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dirty="0">
                <a:solidFill>
                  <a:srgbClr val="543232"/>
                </a:solidFill>
              </a:rPr>
              <a:t>Расходы бюджета района на реализацию мероприятий </a:t>
            </a:r>
            <a:endParaRPr lang="ru-RU" altLang="ru-RU" sz="2800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в </a:t>
            </a:r>
            <a:r>
              <a:rPr lang="ru-RU" altLang="ru-RU" sz="2800" dirty="0">
                <a:solidFill>
                  <a:srgbClr val="543232"/>
                </a:solidFill>
              </a:rPr>
              <a:t>сфере молодежной политики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708532322"/>
              </p:ext>
            </p:extLst>
          </p:nvPr>
        </p:nvGraphicFramePr>
        <p:xfrm>
          <a:off x="392113" y="4663950"/>
          <a:ext cx="9148985" cy="207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81552"/>
              </p:ext>
            </p:extLst>
          </p:nvPr>
        </p:nvGraphicFramePr>
        <p:xfrm>
          <a:off x="333083" y="1086055"/>
          <a:ext cx="9267044" cy="3375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425">
                  <a:extLst>
                    <a:ext uri="{9D8B030D-6E8A-4147-A177-3AD203B41FA5}">
                      <a16:colId xmlns:a16="http://schemas.microsoft.com/office/drawing/2014/main" val="1624097241"/>
                    </a:ext>
                  </a:extLst>
                </a:gridCol>
                <a:gridCol w="840866">
                  <a:extLst>
                    <a:ext uri="{9D8B030D-6E8A-4147-A177-3AD203B41FA5}">
                      <a16:colId xmlns:a16="http://schemas.microsoft.com/office/drawing/2014/main" val="3167775087"/>
                    </a:ext>
                  </a:extLst>
                </a:gridCol>
                <a:gridCol w="840866">
                  <a:extLst>
                    <a:ext uri="{9D8B030D-6E8A-4147-A177-3AD203B41FA5}">
                      <a16:colId xmlns:a16="http://schemas.microsoft.com/office/drawing/2014/main" val="2308485384"/>
                    </a:ext>
                  </a:extLst>
                </a:gridCol>
                <a:gridCol w="873599">
                  <a:extLst>
                    <a:ext uri="{9D8B030D-6E8A-4147-A177-3AD203B41FA5}">
                      <a16:colId xmlns:a16="http://schemas.microsoft.com/office/drawing/2014/main" val="2723589189"/>
                    </a:ext>
                  </a:extLst>
                </a:gridCol>
                <a:gridCol w="871870">
                  <a:extLst>
                    <a:ext uri="{9D8B030D-6E8A-4147-A177-3AD203B41FA5}">
                      <a16:colId xmlns:a16="http://schemas.microsoft.com/office/drawing/2014/main" val="1438836873"/>
                    </a:ext>
                  </a:extLst>
                </a:gridCol>
                <a:gridCol w="1057418">
                  <a:extLst>
                    <a:ext uri="{9D8B030D-6E8A-4147-A177-3AD203B41FA5}">
                      <a16:colId xmlns:a16="http://schemas.microsoft.com/office/drawing/2014/main" val="2756831954"/>
                    </a:ext>
                  </a:extLst>
                </a:gridCol>
              </a:tblGrid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программы(подпрограммы), в рамках которой осуществляется исполнение мероприятий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215869"/>
                  </a:ext>
                </a:extLst>
              </a:tr>
              <a:tr h="536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«Организация отдыха и оздоровления детей»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13 689,6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15 157,0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18 124,9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11 974,2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11 974,2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87981259"/>
                  </a:ext>
                </a:extLst>
              </a:tr>
              <a:tr h="559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«Организация временной занятости несовершеннолетних граждан»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0690139"/>
                  </a:ext>
                </a:extLst>
              </a:tr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 «Молодежная политика Казачинско-Ленского муниципального района»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16 785,0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6 533,5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6386781"/>
                  </a:ext>
                </a:extLst>
              </a:tr>
              <a:tr h="46594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«Молодым семьям – доступное жилье»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648707"/>
                  </a:ext>
                </a:extLst>
              </a:tr>
              <a:tr h="329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16 477,3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35 238,0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31 146,0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19 507,7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18 607,7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2205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37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Расходы бюджета района на 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предоставление финансовой поддержки поселениям </a:t>
            </a:r>
            <a:r>
              <a:rPr lang="ru-RU" altLang="ru-RU" sz="2800" b="1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 </a:t>
            </a:r>
            <a:r>
              <a:rPr lang="ru-RU" altLang="ru-RU" sz="2800" b="1" dirty="0" err="1" smtClean="0">
                <a:solidFill>
                  <a:srgbClr val="543232"/>
                </a:solidFill>
              </a:rPr>
              <a:t>рвайона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221074777"/>
              </p:ext>
            </p:extLst>
          </p:nvPr>
        </p:nvGraphicFramePr>
        <p:xfrm>
          <a:off x="392113" y="4518838"/>
          <a:ext cx="9148985" cy="222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955903"/>
              </p:ext>
            </p:extLst>
          </p:nvPr>
        </p:nvGraphicFramePr>
        <p:xfrm>
          <a:off x="193184" y="978194"/>
          <a:ext cx="9347914" cy="35041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104">
                  <a:extLst>
                    <a:ext uri="{9D8B030D-6E8A-4147-A177-3AD203B41FA5}">
                      <a16:colId xmlns:a16="http://schemas.microsoft.com/office/drawing/2014/main" val="3458579284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528255143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44097549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774856132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5614603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36420844"/>
                    </a:ext>
                  </a:extLst>
                </a:gridCol>
              </a:tblGrid>
              <a:tr h="48021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поселения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факт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оценка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5440994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Кунерминское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3 861,5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2 041,0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2 021,50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1 597,50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1 482,20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492356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Магистральнинское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городское 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10 809,8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1 430,0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1 416,30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694705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Ульканское городское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26 311,7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23 023,9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21 126,00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13 562,10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12 217,80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4160046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47 656,3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46 443,6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42 321,80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31 618,10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30 395,40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354225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Карамское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10 481,5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16 716,0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15 091,90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9 997,50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9 686,80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2287112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20 258,4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20 398,2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16 825,60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12 245,30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11 875,00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021977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Мартыновское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сельское 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5 080,6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4 733,8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0311289"/>
                  </a:ext>
                </a:extLst>
              </a:tr>
              <a:tr h="3117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Небельское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4 660,8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7 852,6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6 860,50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4 319,30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03710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Новоселовское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3 730,1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3 694,60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346939"/>
                  </a:ext>
                </a:extLst>
              </a:tr>
              <a:tr h="24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Нераспределенный резерв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21 000,00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33 553,10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29 456,10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420753"/>
                  </a:ext>
                </a:extLst>
              </a:tr>
              <a:tr h="4148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129 120,6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126 369,2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130 358,20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106 974,30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99 432,60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151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30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3200400" y="309563"/>
            <a:ext cx="3065463" cy="46196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Муниципальный долг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0650" y="896938"/>
          <a:ext cx="9602469" cy="3063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088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2021года, факт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2022 года,</a:t>
                      </a:r>
                    </a:p>
                    <a:p>
                      <a:r>
                        <a:rPr lang="ru-RU" sz="1500" dirty="0" smtClean="0"/>
                        <a:t>факт   </a:t>
                      </a:r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2023 года (ожидаемое)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2024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2025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2026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2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Кредиты кредитных организаций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Бюджетные</a:t>
                      </a:r>
                      <a:r>
                        <a:rPr lang="ru-RU" sz="1600" baseline="0" dirty="0" smtClean="0"/>
                        <a:t> кредиты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Муниципальный долг, всего</a:t>
                      </a:r>
                      <a:endParaRPr lang="ru-RU" sz="1600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33 566,8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33 566,8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33 566,8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33 566,8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72 000,0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72 000,0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135 000,0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135 000,0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187 000,0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187 000,0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29" name="Прямоугольник 3"/>
          <p:cNvSpPr>
            <a:spLocks noChangeArrowheads="1"/>
          </p:cNvSpPr>
          <p:nvPr/>
        </p:nvSpPr>
        <p:spPr bwMode="auto">
          <a:xfrm>
            <a:off x="7920038" y="496888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тыс. руб.</a:t>
            </a:r>
          </a:p>
        </p:txBody>
      </p:sp>
      <p:sp>
        <p:nvSpPr>
          <p:cNvPr id="25630" name="Прямоугольник 4"/>
          <p:cNvSpPr>
            <a:spLocks noChangeArrowheads="1"/>
          </p:cNvSpPr>
          <p:nvPr/>
        </p:nvSpPr>
        <p:spPr bwMode="auto">
          <a:xfrm rot="10800000" flipV="1">
            <a:off x="2767008" y="4121149"/>
            <a:ext cx="4683125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Динамика муниципального долга</a:t>
            </a:r>
          </a:p>
        </p:txBody>
      </p:sp>
      <p:graphicFrame>
        <p:nvGraphicFramePr>
          <p:cNvPr id="7" name="Диаграмма 5"/>
          <p:cNvGraphicFramePr>
            <a:graphicFrameLocks/>
          </p:cNvGraphicFramePr>
          <p:nvPr/>
        </p:nvGraphicFramePr>
        <p:xfrm>
          <a:off x="243840" y="4693920"/>
          <a:ext cx="9342120" cy="216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42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Инвестиционный потенциал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126" y="1047186"/>
            <a:ext cx="3636052" cy="382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22" b="1" dirty="0">
                <a:latin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1837" b="1" dirty="0">
                <a:latin typeface="Times New Roman" pitchFamily="18" charset="0"/>
                <a:cs typeface="Times New Roman" pitchFamily="18" charset="0"/>
              </a:rPr>
              <a:t> инвестиций в 2022 году</a:t>
            </a:r>
            <a:r>
              <a:rPr lang="ru-RU" sz="1837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3630" y="3584496"/>
            <a:ext cx="9018740" cy="31369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837" dirty="0"/>
              <a:t> </a:t>
            </a:r>
            <a:r>
              <a:rPr lang="ru-RU" sz="1122" b="1" i="1" dirty="0"/>
              <a:t>В среднесрочной перспективе основной приток инвестиций будет обеспечиваться за счет реализации инвестиционных проектов:</a:t>
            </a:r>
          </a:p>
          <a:p>
            <a:pPr algn="just"/>
            <a:r>
              <a:rPr lang="ru-RU" sz="1122" dirty="0"/>
              <a:t>              - о</a:t>
            </a:r>
            <a:r>
              <a:rPr lang="x-none" sz="1122" dirty="0"/>
              <a:t>бустройство Ковыктинского газоконденсатного месторождения». Этап 5. Объекты УКПГ-2 (в том числе эксплуатационные скважины, конденсатопровод, терминал отгрузки конденсата в пос. Окунайский, ЦДКС).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железнодорожные коммуникации и сооружения </a:t>
            </a:r>
            <a:r>
              <a:rPr lang="ru-RU" sz="1122" dirty="0" err="1"/>
              <a:t>Ковыктинского</a:t>
            </a:r>
            <a:r>
              <a:rPr lang="ru-RU" sz="1122" dirty="0"/>
              <a:t> газоконденсатного месторождения (обеспечение производственной инфраструктуры);</a:t>
            </a:r>
          </a:p>
          <a:p>
            <a:pPr algn="just"/>
            <a:r>
              <a:rPr lang="ru-RU" sz="1122" dirty="0"/>
              <a:t>             - </a:t>
            </a:r>
            <a:r>
              <a:rPr lang="x-none" sz="1122" dirty="0"/>
              <a:t>обустройство Ковыктинского газоконденсатного месторождения. Этап 13. Объекты УКПГ-45 (в том числе эксплуатационные скважины)</a:t>
            </a:r>
            <a:r>
              <a:rPr lang="ru-RU" sz="1122" dirty="0"/>
              <a:t>. </a:t>
            </a:r>
            <a:r>
              <a:rPr lang="x-none" sz="1122" dirty="0"/>
              <a:t>- </a:t>
            </a:r>
            <a:r>
              <a:rPr lang="ru-RU" sz="1122" dirty="0"/>
              <a:t>о</a:t>
            </a:r>
            <a:r>
              <a:rPr lang="x-none" sz="1122" dirty="0"/>
              <a:t>бустройство Ковыктинского газоконденсатного месторождения». Этап 5. Объекты УКПГ-2 (в том числе эксплуатационные скважины, конденсатопровод, терминал отгрузки конденсата в пос. Окунайский, ЦДКС).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железнодорожные коммуникации и сооружения </a:t>
            </a:r>
            <a:r>
              <a:rPr lang="ru-RU" sz="1122" dirty="0" err="1"/>
              <a:t>Ковыктинского</a:t>
            </a:r>
            <a:r>
              <a:rPr lang="ru-RU" sz="1122" dirty="0"/>
              <a:t> газоконденсатного месторождения (обеспечение производственной инфраструктуры);</a:t>
            </a:r>
          </a:p>
          <a:p>
            <a:pPr algn="just"/>
            <a:r>
              <a:rPr lang="ru-RU" sz="1122" dirty="0"/>
              <a:t>             - </a:t>
            </a:r>
            <a:r>
              <a:rPr lang="x-none" sz="1122" dirty="0"/>
              <a:t>обустройство Ковыктинского газоконденсатного месторождения. Этап 13. Объекты УКПГ-45 (в том числе эксплуатационные скважины)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строительство котельной на отходах </a:t>
            </a:r>
            <a:r>
              <a:rPr lang="ru-RU" sz="1122" dirty="0" err="1"/>
              <a:t>лесопроизводства</a:t>
            </a:r>
            <a:r>
              <a:rPr lang="ru-RU" sz="1122" dirty="0"/>
              <a:t> (щепе) п.Магистральный предприятием ООО «</a:t>
            </a:r>
            <a:r>
              <a:rPr lang="ru-RU" sz="1122" dirty="0" err="1"/>
              <a:t>Инвестэнерго</a:t>
            </a:r>
            <a:r>
              <a:rPr lang="ru-RU" sz="1122" dirty="0"/>
              <a:t>».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4635592" y="474585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401766" y="941072"/>
          <a:ext cx="4416235" cy="303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71513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914108"/>
            <a:ext cx="8997701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fin21@gfu.ru</a:t>
            </a:r>
            <a:endParaRPr lang="en-US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56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  <a:defRPr/>
            </a:pPr>
            <a:fld id="{125EDA6E-D7B2-4F8C-8685-E8F6D5868040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b="1" dirty="0">
                <a:ln w="12700">
                  <a:solidFill>
                    <a:srgbClr val="A5A5A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Трудовой потенциал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599126" y="1252063"/>
            <a:ext cx="3252966" cy="805467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Среднесписочная численность работников по полному кругу организаций (с учетом ИП), тыс. чел </a:t>
            </a: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4331018" y="1043134"/>
            <a:ext cx="932973" cy="101439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12,26</a:t>
            </a:r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5905865" y="1485559"/>
            <a:ext cx="932973" cy="57197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8,42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1018" y="2063937"/>
            <a:ext cx="2643424" cy="28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   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Выноска со стрелкой влево 17"/>
          <p:cNvSpPr/>
          <p:nvPr/>
        </p:nvSpPr>
        <p:spPr>
          <a:xfrm>
            <a:off x="6974442" y="85846"/>
            <a:ext cx="2410180" cy="2119404"/>
          </a:xfrm>
          <a:prstGeom prst="lef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2026 году спад численности работающих до 8,42 тыс. человек. Снижение в связи с окончанием основных  работ по строительству газопровода «Сила Сибири»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99125" y="2962513"/>
            <a:ext cx="3408462" cy="805467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безработицы, %</a:t>
            </a:r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5905865" y="2918533"/>
            <a:ext cx="932973" cy="85423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0,9</a:t>
            </a:r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4331018" y="3148784"/>
            <a:ext cx="932973" cy="61919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0,46</a:t>
            </a:r>
          </a:p>
        </p:txBody>
      </p:sp>
      <p:sp>
        <p:nvSpPr>
          <p:cNvPr id="26" name="Стрелка вправо 25"/>
          <p:cNvSpPr/>
          <p:nvPr/>
        </p:nvSpPr>
        <p:spPr>
          <a:xfrm rot="20366083">
            <a:off x="5032100" y="2580441"/>
            <a:ext cx="1121131" cy="539801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0,44 п.п.</a:t>
            </a:r>
          </a:p>
        </p:txBody>
      </p:sp>
      <p:sp>
        <p:nvSpPr>
          <p:cNvPr id="27" name="Выноска со стрелкой влево 26"/>
          <p:cNvSpPr/>
          <p:nvPr/>
        </p:nvSpPr>
        <p:spPr>
          <a:xfrm>
            <a:off x="6974442" y="2346562"/>
            <a:ext cx="2410180" cy="1906375"/>
          </a:xfrm>
          <a:prstGeom prst="lef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регистрируемой безработицы на 01.01.2023 г составил 0,46%, </a:t>
            </a:r>
          </a:p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к 2026 году показатель планируется на уровне 0,9%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84085" y="3767980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99125" y="4906207"/>
            <a:ext cx="3408462" cy="805467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Среднемесячная заработная плата, руб.</a:t>
            </a:r>
          </a:p>
        </p:txBody>
      </p:sp>
      <p:sp>
        <p:nvSpPr>
          <p:cNvPr id="30" name="Блок-схема: магнитный диск 29"/>
          <p:cNvSpPr/>
          <p:nvPr/>
        </p:nvSpPr>
        <p:spPr>
          <a:xfrm>
            <a:off x="4331018" y="5528189"/>
            <a:ext cx="932973" cy="6250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90265,51</a:t>
            </a:r>
          </a:p>
        </p:txBody>
      </p:sp>
      <p:sp>
        <p:nvSpPr>
          <p:cNvPr id="31" name="Блок-схема: магнитный диск 30"/>
          <p:cNvSpPr/>
          <p:nvPr/>
        </p:nvSpPr>
        <p:spPr>
          <a:xfrm>
            <a:off x="5968159" y="4906207"/>
            <a:ext cx="932973" cy="1247074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138566,45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546380" y="6215038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Выноска со стрелкой влево 33"/>
          <p:cNvSpPr/>
          <p:nvPr/>
        </p:nvSpPr>
        <p:spPr>
          <a:xfrm>
            <a:off x="6974442" y="4591288"/>
            <a:ext cx="2410180" cy="1906375"/>
          </a:xfrm>
          <a:prstGeom prst="lef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2026 году планируемый уровень среднемесячной заработной платы работающих в сумме 138566,45 руб., рост – 53,51%</a:t>
            </a:r>
          </a:p>
        </p:txBody>
      </p:sp>
      <p:sp>
        <p:nvSpPr>
          <p:cNvPr id="23" name="Стрелка вправо 22"/>
          <p:cNvSpPr/>
          <p:nvPr/>
        </p:nvSpPr>
        <p:spPr>
          <a:xfrm rot="1081539">
            <a:off x="5109985" y="829541"/>
            <a:ext cx="1214857" cy="53546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45,6%</a:t>
            </a:r>
          </a:p>
        </p:txBody>
      </p:sp>
      <p:sp>
        <p:nvSpPr>
          <p:cNvPr id="24" name="Стрелка вправо 23"/>
          <p:cNvSpPr/>
          <p:nvPr/>
        </p:nvSpPr>
        <p:spPr>
          <a:xfrm rot="20366083">
            <a:off x="4856591" y="4862108"/>
            <a:ext cx="1121131" cy="539801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53,51%</a:t>
            </a:r>
          </a:p>
        </p:txBody>
      </p:sp>
    </p:spTree>
    <p:extLst>
      <p:ext uri="{BB962C8B-B14F-4D97-AF65-F5344CB8AC3E}">
        <p14:creationId xmlns:p14="http://schemas.microsoft.com/office/powerpoint/2010/main" val="90942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91822" y="261938"/>
            <a:ext cx="6987822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параметры </a:t>
            </a:r>
            <a:r>
              <a:rPr lang="ru-RU" altLang="ru-RU" b="1" dirty="0" smtClean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 smtClean="0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 smtClean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38125" y="1633536"/>
          <a:ext cx="9475787" cy="4071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184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Показатели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r>
                        <a:rPr lang="ru-RU" sz="1600" baseline="0" dirty="0" smtClean="0"/>
                        <a:t>2022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Ожидаемая оценка 2023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2024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2025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2026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Доходы всего,</a:t>
                      </a:r>
                    </a:p>
                    <a:p>
                      <a:r>
                        <a:rPr lang="ru-RU" sz="1800" dirty="0" smtClean="0"/>
                        <a:t> в том числе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1 779 669,8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1 762 592,1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1 667 288,8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1 841 657,8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1 822 836,7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2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Налоговые и неналоговые доходы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782 632,4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714 638,8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753 535,8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644 156,8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541 443,0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Безвозмездные поступления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997 037,4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1 047 953,3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913 753,0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1 197 501,0 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1 281 393,7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84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Расходы, всего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1 575 230,7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888 810,6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1 739 288,8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1 904 657,8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1 874 836,7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Дефицит «-»   </a:t>
                      </a:r>
                      <a:r>
                        <a:rPr lang="ru-RU" sz="1800" dirty="0" err="1" smtClean="0"/>
                        <a:t>Профицит</a:t>
                      </a:r>
                      <a:r>
                        <a:rPr lang="ru-RU" sz="1800" dirty="0" smtClean="0"/>
                        <a:t> «+»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+204 439,1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-126 218,5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-72 000,0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-63 000,0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-52 000,0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8060266" y="1092935"/>
            <a:ext cx="16536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тыс. руб.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783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19000" contrast="19000"/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3349625" y="288925"/>
            <a:ext cx="3319463" cy="522288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Доходы бюджета</a:t>
            </a:r>
            <a:endParaRPr lang="ru-RU" altLang="ru-RU" sz="2800"/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3476625" y="1309688"/>
            <a:ext cx="249237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Неналоговые доходы</a:t>
            </a:r>
            <a:endParaRPr lang="ru-RU" altLang="ru-RU"/>
          </a:p>
        </p:txBody>
      </p:sp>
      <p:sp>
        <p:nvSpPr>
          <p:cNvPr id="16389" name="Прямоугольник 3"/>
          <p:cNvSpPr>
            <a:spLocks noChangeArrowheads="1"/>
          </p:cNvSpPr>
          <p:nvPr/>
        </p:nvSpPr>
        <p:spPr bwMode="auto">
          <a:xfrm>
            <a:off x="609600" y="1309688"/>
            <a:ext cx="2273300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Налоговые доходы</a:t>
            </a:r>
            <a:endParaRPr lang="ru-RU" altLang="ru-RU"/>
          </a:p>
        </p:txBody>
      </p:sp>
      <p:sp>
        <p:nvSpPr>
          <p:cNvPr id="16390" name="Прямоугольник 4"/>
          <p:cNvSpPr>
            <a:spLocks noChangeArrowheads="1"/>
          </p:cNvSpPr>
          <p:nvPr/>
        </p:nvSpPr>
        <p:spPr bwMode="auto">
          <a:xfrm>
            <a:off x="6416675" y="1309688"/>
            <a:ext cx="300672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Безвозмездные поступления</a:t>
            </a:r>
            <a:endParaRPr lang="ru-RU" altLang="ru-RU"/>
          </a:p>
        </p:txBody>
      </p:sp>
      <p:sp>
        <p:nvSpPr>
          <p:cNvPr id="16391" name="Прямоугольник 6"/>
          <p:cNvSpPr>
            <a:spLocks noChangeArrowheads="1"/>
          </p:cNvSpPr>
          <p:nvPr/>
        </p:nvSpPr>
        <p:spPr bwMode="auto">
          <a:xfrm>
            <a:off x="609600" y="2627313"/>
            <a:ext cx="2413000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Поступления в бюджет от уплаты налогов, установленных Налоговым кодексом Российской Федерации</a:t>
            </a:r>
            <a:endParaRPr lang="ru-RU" altLang="ru-RU" dirty="0"/>
          </a:p>
        </p:txBody>
      </p:sp>
      <p:sp>
        <p:nvSpPr>
          <p:cNvPr id="16392" name="Прямоугольник 7"/>
          <p:cNvSpPr>
            <a:spLocks noChangeArrowheads="1"/>
          </p:cNvSpPr>
          <p:nvPr/>
        </p:nvSpPr>
        <p:spPr bwMode="auto">
          <a:xfrm>
            <a:off x="3476625" y="2627313"/>
            <a:ext cx="2788708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Средства, поступающие в бюджет в виде сборов, платежей, доходов и санкций</a:t>
            </a:r>
            <a:endParaRPr lang="ru-RU" altLang="ru-RU" dirty="0"/>
          </a:p>
        </p:txBody>
      </p:sp>
      <p:sp>
        <p:nvSpPr>
          <p:cNvPr id="16393" name="Прямоугольник 8"/>
          <p:cNvSpPr>
            <a:spLocks noChangeArrowheads="1"/>
          </p:cNvSpPr>
          <p:nvPr/>
        </p:nvSpPr>
        <p:spPr bwMode="auto">
          <a:xfrm>
            <a:off x="6565900" y="2627313"/>
            <a:ext cx="2562225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Финансовая помощь из бюджетов других уровней (межбюджетные трансферты), от физических и юридических лиц</a:t>
            </a:r>
            <a:endParaRPr lang="ru-RU" alt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61950" y="2141538"/>
            <a:ext cx="2520950" cy="485775"/>
          </a:xfrm>
          <a:prstGeom prst="downArrow">
            <a:avLst>
              <a:gd name="adj1" fmla="val 50000"/>
              <a:gd name="adj2" fmla="val 6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3476625" y="2141538"/>
            <a:ext cx="2492375" cy="485775"/>
          </a:xfrm>
          <a:prstGeom prst="downArrow">
            <a:avLst>
              <a:gd name="adj1" fmla="val 50000"/>
              <a:gd name="adj2" fmla="val 516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65900" y="2141538"/>
            <a:ext cx="2857500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833938" y="811213"/>
            <a:ext cx="256857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1673225" y="811213"/>
            <a:ext cx="333692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4585494" y="1061244"/>
            <a:ext cx="4984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4835525" y="811213"/>
            <a:ext cx="46038" cy="49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787900" y="857250"/>
            <a:ext cx="46038" cy="46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5" name="Прямая со стрелкой 24"/>
          <p:cNvCxnSpPr>
            <a:stCxn id="23" idx="3"/>
            <a:endCxn id="22" idx="0"/>
          </p:cNvCxnSpPr>
          <p:nvPr/>
        </p:nvCxnSpPr>
        <p:spPr>
          <a:xfrm flipV="1">
            <a:off x="4833938" y="811213"/>
            <a:ext cx="23812" cy="68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11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62961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доходов бюджета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/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508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4920055</TotalTime>
  <Words>4933</Words>
  <Application>Microsoft Office PowerPoint</Application>
  <PresentationFormat>Лист A4 (210x297 мм)</PresentationFormat>
  <Paragraphs>1782</Paragraphs>
  <Slides>50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8" baseType="lpstr">
      <vt:lpstr>Arial</vt:lpstr>
      <vt:lpstr>Bookman Old Style</vt:lpstr>
      <vt:lpstr>Calibri</vt:lpstr>
      <vt:lpstr>Calibri Light</vt:lpstr>
      <vt:lpstr>Monotype Corsiva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СОЦИАЛЬНО-ЭКОНОМИЧЕСКОЕ РАЗВИТИЕ КАЗАЧИНСКО-ЛЕНСКОГО МУНИЦИПАЛЬНОГО РАЙОНА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1553</cp:revision>
  <cp:lastPrinted>2003-07-24T14:05:36Z</cp:lastPrinted>
  <dcterms:created xsi:type="dcterms:W3CDTF">2001-12-12T04:33:03Z</dcterms:created>
  <dcterms:modified xsi:type="dcterms:W3CDTF">2023-12-27T08:32:52Z</dcterms:modified>
</cp:coreProperties>
</file>