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4" r:id="rId1"/>
  </p:sldMasterIdLst>
  <p:notesMasterIdLst>
    <p:notesMasterId r:id="rId8"/>
  </p:notesMasterIdLst>
  <p:sldIdLst>
    <p:sldId id="285" r:id="rId2"/>
    <p:sldId id="280" r:id="rId3"/>
    <p:sldId id="283" r:id="rId4"/>
    <p:sldId id="281" r:id="rId5"/>
    <p:sldId id="282" r:id="rId6"/>
    <p:sldId id="284" r:id="rId7"/>
  </p:sldIdLst>
  <p:sldSz cx="12192000" cy="6858000"/>
  <p:notesSz cx="6797675" cy="9926638"/>
  <p:embeddedFontLst>
    <p:embeddedFont>
      <p:font typeface="Segoe UI Symbol" panose="020B0502040204020203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74630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49261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523892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98523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873154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04778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22241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397045" algn="l" defTabSz="34926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D214"/>
    <a:srgbClr val="50EC18"/>
    <a:srgbClr val="000000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7" autoAdjust="0"/>
    <p:restoredTop sz="93148" autoAdjust="0"/>
  </p:normalViewPr>
  <p:slideViewPr>
    <p:cSldViewPr snapToGrid="0">
      <p:cViewPr varScale="1">
        <p:scale>
          <a:sx n="82" d="100"/>
          <a:sy n="82" d="100"/>
        </p:scale>
        <p:origin x="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32F8EDCF-3979-41F7-BD55-BB5BBB9B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7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600ECAF2-0587-4773-A8C1-4D6880FB4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62367">
            <a:off x="4738061" y="-373690"/>
            <a:ext cx="12236595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EF3EC6F-C1C3-4A34-A49E-2140E8798F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32817" y="752477"/>
            <a:ext cx="5080001" cy="5080001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0073681-8E87-4FDE-832C-A2C25DC38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86D6AC1-7B5B-41F8-999F-6713A4B777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pic>
        <p:nvPicPr>
          <p:cNvPr id="16" name="Рисунок 10">
            <a:extLst>
              <a:ext uri="{FF2B5EF4-FFF2-40B4-BE49-F238E27FC236}">
                <a16:creationId xmlns:a16="http://schemas.microsoft.com/office/drawing/2014/main" id="{701C9D53-015C-4440-8BA2-4EF3B4A5FA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4753EBE-3F79-4A3D-9A29-D209C405F5A6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69FF517-68BD-4BB8-851F-116A967EEF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124A276-14A0-4C44-B211-694B36A90DC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46983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6D484-19A6-4B6B-BDF5-A6692731B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305051"/>
            <a:ext cx="5157787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5" y="1246983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305051"/>
            <a:ext cx="5183188" cy="3884613"/>
          </a:xfrm>
        </p:spPr>
        <p:txBody>
          <a:bodyPr>
            <a:normAutofit/>
          </a:bodyPr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783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2971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160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349" indent="-228594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E643017-68A8-4D7A-A149-A31F01702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5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432EC8-AC2B-41DD-B009-A399F7F4708A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521EB3-2623-4D19-8CFB-BC2369EED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9A409869-6018-47A6-B49B-23C2F6540AAB}"/>
              </a:ext>
            </a:extLst>
          </p:cNvPr>
          <p:cNvSpPr/>
          <p:nvPr/>
        </p:nvSpPr>
        <p:spPr>
          <a:xfrm>
            <a:off x="7866065" y="1098098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1" y="1323976"/>
            <a:ext cx="6300107" cy="4524829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3" y="2134067"/>
            <a:ext cx="3441699" cy="3369583"/>
          </a:xfrm>
        </p:spPr>
        <p:txBody>
          <a:bodyPr>
            <a:normAutofit/>
          </a:bodyPr>
          <a:lstStyle>
            <a:lvl1pPr marL="228594" indent="-228594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70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3BF2925-A944-4DEF-BDE1-1973DF8BF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1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F2037-6562-4039-80B1-04012E84E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26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5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51668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9518">
              <a:lnSpc>
                <a:spcPts val="1551"/>
              </a:lnSpc>
            </a:pPr>
            <a:fld id="{81D60167-4931-47E6-BA6A-407CBD079E47}" type="slidenum">
              <a:rPr lang="ru-RU" spc="-152" smtClean="0"/>
              <a:pPr marL="89518">
                <a:lnSpc>
                  <a:spcPts val="1551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124AE1-3373-448C-80E2-E9265CF5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B23B8DB-BC73-45EA-A03C-A38BD4EB8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1" y="-1397790"/>
            <a:ext cx="7778007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5716815" cy="2149315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6" y="5370514"/>
            <a:ext cx="5716815" cy="3905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98131A-5EED-4F21-A1D0-AEE44A330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8" y="137741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DE5B966-1769-4475-87AC-B648616EE042}"/>
              </a:ext>
            </a:extLst>
          </p:cNvPr>
          <p:cNvSpPr txBox="1">
            <a:spLocks/>
          </p:cNvSpPr>
          <p:nvPr/>
        </p:nvSpPr>
        <p:spPr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5" y="5983289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Рисунок 11">
            <a:extLst>
              <a:ext uri="{FF2B5EF4-FFF2-40B4-BE49-F238E27FC236}">
                <a16:creationId xmlns:a16="http://schemas.microsoft.com/office/drawing/2014/main" id="{DBC98AA8-38F3-40A0-9E1D-DF0BD3923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Рисунок 3">
            <a:extLst>
              <a:ext uri="{FF2B5EF4-FFF2-40B4-BE49-F238E27FC236}">
                <a16:creationId xmlns:a16="http://schemas.microsoft.com/office/drawing/2014/main" id="{3F0AE8C3-5439-40B3-AD18-3D40D51A4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pic>
        <p:nvPicPr>
          <p:cNvPr id="18" name="Рисунок 10">
            <a:extLst>
              <a:ext uri="{FF2B5EF4-FFF2-40B4-BE49-F238E27FC236}">
                <a16:creationId xmlns:a16="http://schemas.microsoft.com/office/drawing/2014/main" id="{A333A2A6-6C15-454C-A052-B0B533F071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208" y="137739"/>
            <a:ext cx="1933141" cy="75177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64CEA435-D89F-4EBD-9CB3-88AA4A8B9C19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23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68DBB5B4-50CD-1B4B-8975-3DEEE9D08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21E28F3-63B0-F946-83F8-40141C88A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2176">
            <a:off x="4133233" y="242329"/>
            <a:ext cx="12478979" cy="7749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C7D33B-D79A-4D27-9A63-115EBBA5C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1264516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590D6-A175-4CC3-AA1C-C2F78C4BE9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04F6C70-087A-4B41-B128-B8929435D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2AFB4EC6-C5BF-431D-BD44-21BF240F97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EC93725-2112-4D0D-925E-00D01A53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B471FDAF-6E7D-4233-86CA-CB27674C5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384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3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51BF2-C6BE-42E0-B646-8F3DC2D7D27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1"/>
          </a:xfrm>
        </p:spPr>
        <p:txBody>
          <a:bodyPr>
            <a:normAutofit/>
          </a:bodyPr>
          <a:lstStyle>
            <a:lvl1pPr marL="228594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783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2971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160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349" indent="-228594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B7282BB-B59B-48E2-AF8B-BEEF0562D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32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242">
          <p15:clr>
            <a:srgbClr val="FBAE40"/>
          </p15:clr>
        </p15:guide>
        <p15:guide id="5" pos="597">
          <p15:clr>
            <a:srgbClr val="FBAE40"/>
          </p15:clr>
        </p15:guide>
        <p15:guide id="6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FFE20-AA7B-4FA9-B37C-DF89964978BF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id="{35180EAC-A932-4C50-B8BA-977FAADB65D5}"/>
              </a:ext>
            </a:extLst>
          </p:cNvPr>
          <p:cNvSpPr/>
          <p:nvPr/>
        </p:nvSpPr>
        <p:spPr>
          <a:xfrm>
            <a:off x="442913" y="1796869"/>
            <a:ext cx="11053763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 defTabSz="685734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C18E83-D808-4986-B996-5910CFDB1DE9}"/>
              </a:ext>
            </a:extLst>
          </p:cNvPr>
          <p:cNvSpPr txBox="1"/>
          <p:nvPr/>
        </p:nvSpPr>
        <p:spPr>
          <a:xfrm>
            <a:off x="700671" y="1690508"/>
            <a:ext cx="494135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1" y="2227542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51396B-EE1F-4000-A317-FA1287DCF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sp>
        <p:nvSpPr>
          <p:cNvPr id="17" name="Скругленный прямоугольник 33">
            <a:extLst>
              <a:ext uri="{FF2B5EF4-FFF2-40B4-BE49-F238E27FC236}">
                <a16:creationId xmlns:a16="http://schemas.microsoft.com/office/drawing/2014/main" id="{52EF1EAE-939C-47B5-9211-06C4B4E0D323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B283CB-683F-41E5-9917-EBDA40601ECD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98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64224A-0D8C-4149-8EB2-CD9729E043E3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5"/>
            <a:ext cx="12192000" cy="1081755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88CC8F-CF2E-4730-9A5B-0B168CF040FD}"/>
              </a:ext>
            </a:extLst>
          </p:cNvPr>
          <p:cNvSpPr/>
          <p:nvPr/>
        </p:nvSpPr>
        <p:spPr>
          <a:xfrm>
            <a:off x="9499602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id="{96407B50-B7EF-468E-B043-31B1E8188E02}"/>
              </a:ext>
            </a:extLst>
          </p:cNvPr>
          <p:cNvSpPr/>
          <p:nvPr/>
        </p:nvSpPr>
        <p:spPr>
          <a:xfrm>
            <a:off x="7235430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id="{FAAE2D12-3A60-49FA-9D17-4F3A5DEF32A9}"/>
              </a:ext>
            </a:extLst>
          </p:cNvPr>
          <p:cNvSpPr/>
          <p:nvPr/>
        </p:nvSpPr>
        <p:spPr>
          <a:xfrm>
            <a:off x="4971258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id="{D20BBF88-8173-483F-9B6F-4F84C3851A84}"/>
              </a:ext>
            </a:extLst>
          </p:cNvPr>
          <p:cNvSpPr/>
          <p:nvPr/>
        </p:nvSpPr>
        <p:spPr>
          <a:xfrm>
            <a:off x="2707086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id="{554D74F5-843B-4172-B410-43CCC36E5AD3}"/>
              </a:ext>
            </a:extLst>
          </p:cNvPr>
          <p:cNvSpPr/>
          <p:nvPr/>
        </p:nvSpPr>
        <p:spPr>
          <a:xfrm>
            <a:off x="442914" y="1872154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4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6" y="2057400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8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30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101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4" y="2728418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6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7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30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9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4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5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30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9" y="3775070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D23FBFB-9113-455B-8ABB-EF8D168BF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145AEB-D44B-49E5-99E2-E6AB9A243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4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8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6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6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6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6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6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1"/>
          </a:xfrm>
        </p:spPr>
        <p:txBody>
          <a:bodyPr>
            <a:normAutofit/>
          </a:bodyPr>
          <a:lstStyle>
            <a:lvl1pPr marL="171446" indent="-171446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1" cy="89535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3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DF5ABC-2F51-4348-936E-5C87AD634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E2DB68-294E-4D41-A786-2963C019F15C}"/>
              </a:ext>
            </a:extLst>
          </p:cNvPr>
          <p:cNvSpPr/>
          <p:nvPr/>
        </p:nvSpPr>
        <p:spPr>
          <a:xfrm>
            <a:off x="0" y="1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7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5" y="4114802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6345194-BD72-4106-8639-F2E07A52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41"/>
            <a:ext cx="429076" cy="4328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2D5A0D-B460-4029-AF19-9BDF5E5FD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A01ADA-7A8D-4417-84F0-40158758DE12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015F281-B39A-43CB-A0A5-0CD464BB8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2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172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49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29" Type="http://schemas.openxmlformats.org/officeDocument/2006/relationships/image" Target="../media/image15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186" y="2004303"/>
            <a:ext cx="11613522" cy="2149315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представления документов в </a:t>
            </a:r>
            <a:r>
              <a:rPr lang="ru-RU" dirty="0" err="1" smtClean="0"/>
              <a:t>Росреестр</a:t>
            </a:r>
            <a:r>
              <a:rPr lang="ru-RU" dirty="0" smtClean="0"/>
              <a:t> в электронном виде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2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Федеральный закон от 13.07.2015 №</a:t>
            </a:r>
            <a:r>
              <a:rPr lang="ru-RU" dirty="0" smtClean="0"/>
              <a:t>218-ФЗ «О </a:t>
            </a:r>
            <a:r>
              <a:rPr lang="ru-RU" dirty="0"/>
              <a:t>государственной регистрации </a:t>
            </a:r>
            <a:r>
              <a:rPr lang="ru-RU" dirty="0" smtClean="0"/>
              <a:t>недвижимости»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411111" y="1794931"/>
            <a:ext cx="10250311" cy="3352801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.2 ч.1 ст.18:</a:t>
            </a:r>
          </a:p>
          <a:p>
            <a:r>
              <a:rPr lang="ru-RU" dirty="0"/>
              <a:t>Заявление о государственном кадастровом учете и (или) государственной регистрации прав и прилагаемые к нему документы </a:t>
            </a:r>
            <a:r>
              <a:rPr lang="ru-RU" dirty="0" smtClean="0"/>
              <a:t>могут быть представлены </a:t>
            </a:r>
            <a:r>
              <a:rPr lang="ru-RU" dirty="0"/>
              <a:t>в орган регистрации прав  </a:t>
            </a:r>
            <a:r>
              <a:rPr lang="ru-RU" b="1" dirty="0"/>
              <a:t>в форме электронных документов и (или) электронных образов документов, подписанных усиленной квалифицированной электронной подписью</a:t>
            </a:r>
            <a:r>
              <a:rPr lang="ru-RU" dirty="0"/>
              <a:t> в соответствии с законодательством Российской Федерации, если иное не предусмотрено федеральным законом, - с использованием информационно-телекоммуникационных сетей общего пользования, в том числе сети </a:t>
            </a:r>
            <a:r>
              <a:rPr lang="ru-RU" dirty="0" smtClean="0"/>
              <a:t>«Интернет», </a:t>
            </a:r>
            <a:r>
              <a:rPr lang="ru-RU" dirty="0"/>
              <a:t>посредством единого портала государственных и муниципальных услуг (</a:t>
            </a:r>
            <a:r>
              <a:rPr lang="ru-RU" dirty="0" smtClean="0"/>
              <a:t>функций), или </a:t>
            </a:r>
            <a:r>
              <a:rPr lang="ru-RU" dirty="0"/>
              <a:t>официального сайта, или иных информационных технологий взаимодействия с органом регистрации </a:t>
            </a:r>
            <a:r>
              <a:rPr lang="ru-RU" dirty="0" smtClean="0"/>
              <a:t>прав.</a:t>
            </a:r>
            <a:endParaRPr lang="ru-RU" dirty="0"/>
          </a:p>
          <a:p>
            <a:endParaRPr lang="ru-RU" dirty="0"/>
          </a:p>
        </p:txBody>
      </p:sp>
      <p:pic>
        <p:nvPicPr>
          <p:cNvPr id="4" name="Graphic 407">
            <a:extLst>
              <a:ext uri="{FF2B5EF4-FFF2-40B4-BE49-F238E27FC236}">
                <a16:creationId xmlns:a16="http://schemas.microsoft.com/office/drawing/2014/main" id="{C19E351C-BF3E-4A82-B645-DB2B58A1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29"/>
              </a:ext>
            </a:extLst>
          </a:blip>
          <a:stretch>
            <a:fillRect/>
          </a:stretch>
        </p:blipFill>
        <p:spPr>
          <a:xfrm>
            <a:off x="5478823" y="1126726"/>
            <a:ext cx="600839" cy="5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07" y="67734"/>
            <a:ext cx="951058" cy="573074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96901" y="1140177"/>
            <a:ext cx="10899775" cy="5148795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 smtClean="0"/>
              <a:t>Удобство получения услуги и мобильность в представлении и получении документов</a:t>
            </a:r>
          </a:p>
          <a:p>
            <a:pPr algn="just"/>
            <a:endParaRPr lang="ru-RU" sz="2200" u="sng" dirty="0" smtClean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Использование комфортного средства для представления и получения документов: мобильный телефон, компьютер, планшет</a:t>
            </a:r>
          </a:p>
          <a:p>
            <a:pPr marL="342900" indent="-342900" algn="just">
              <a:buFontTx/>
              <a:buChar char="-"/>
            </a:pPr>
            <a:endParaRPr lang="ru-RU" sz="2200" dirty="0" smtClean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Представление документов </a:t>
            </a:r>
            <a:r>
              <a:rPr lang="ru-RU" sz="2200" dirty="0"/>
              <a:t>из любого удобного </a:t>
            </a:r>
            <a:r>
              <a:rPr lang="ru-RU" sz="2200" dirty="0" smtClean="0"/>
              <a:t>места </a:t>
            </a:r>
            <a:r>
              <a:rPr lang="ru-RU" sz="2200" dirty="0"/>
              <a:t>и в любое удобное </a:t>
            </a:r>
            <a:r>
              <a:rPr lang="ru-RU" sz="2200" dirty="0" smtClean="0"/>
              <a:t>время, без привязки к режиму работы многофункционального центра </a:t>
            </a:r>
          </a:p>
          <a:p>
            <a:pPr marL="342900" indent="-342900" algn="just">
              <a:buFontTx/>
              <a:buChar char="-"/>
            </a:pPr>
            <a:endParaRPr lang="ru-RU" sz="2200" dirty="0" smtClean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Экономия времени, которое затрачивается при ожидании своей очереди в многофункциональном центре </a:t>
            </a: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75" y="144807"/>
            <a:ext cx="591363" cy="5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064" y="2614026"/>
            <a:ext cx="323148" cy="467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22" y="3843953"/>
            <a:ext cx="609653" cy="6828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3851" y="4005277"/>
            <a:ext cx="701101" cy="5182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3925" y="4981080"/>
            <a:ext cx="586167" cy="6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700264" y="931319"/>
            <a:ext cx="10899775" cy="55259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 smtClean="0"/>
              <a:t>Значительное </a:t>
            </a:r>
            <a:r>
              <a:rPr lang="ru-RU" sz="2200" u="sng" dirty="0" smtClean="0"/>
              <a:t>сокращение сроков </a:t>
            </a:r>
            <a:r>
              <a:rPr lang="ru-RU" sz="2200" dirty="0" smtClean="0"/>
              <a:t>осуществления государственного кадастрового учета и государственной регистрации прав.</a:t>
            </a:r>
          </a:p>
          <a:p>
            <a:pPr algn="just"/>
            <a:r>
              <a:rPr lang="ru-RU" sz="2200" dirty="0" smtClean="0"/>
              <a:t>В случае представления документов в электронном виде срок составляет: </a:t>
            </a:r>
          </a:p>
          <a:p>
            <a:pPr marL="457200" indent="-457200" algn="just">
              <a:buFontTx/>
              <a:buChar char="-"/>
            </a:pPr>
            <a:r>
              <a:rPr lang="ru-RU" sz="2200" dirty="0" smtClean="0"/>
              <a:t>семь рабочих дней с даты приема органом регистрации прав заявления на осуществление государственной регистрации прав и прилагаемых к нему документов;</a:t>
            </a:r>
          </a:p>
          <a:p>
            <a:pPr marL="457200" indent="-457200" algn="just">
              <a:buFontTx/>
              <a:buChar char="-"/>
            </a:pPr>
            <a:r>
              <a:rPr lang="ru-RU" sz="2200" dirty="0" smtClean="0"/>
              <a:t>пять </a:t>
            </a:r>
            <a:r>
              <a:rPr lang="ru-RU" sz="2200" dirty="0"/>
              <a:t>рабочих дней с даты приема органом регистрации прав заявления на осуществление государственного кадастрового учета и прилагаемых к нему </a:t>
            </a:r>
            <a:r>
              <a:rPr lang="ru-RU" sz="2200" dirty="0" smtClean="0"/>
              <a:t>документов;</a:t>
            </a:r>
          </a:p>
          <a:p>
            <a:pPr marL="457200" indent="-457200" algn="just">
              <a:buFontTx/>
              <a:buChar char="-"/>
            </a:pPr>
            <a:r>
              <a:rPr lang="ru-RU" sz="2200" dirty="0"/>
              <a:t>десять рабочих дней с даты приема органом регистрации прав заявления на осуществление государственного кадастрового учета и государственной регистрации прав и прилагаемых к нему </a:t>
            </a:r>
            <a:r>
              <a:rPr lang="ru-RU" sz="2200" dirty="0" smtClean="0"/>
              <a:t>документов.</a:t>
            </a:r>
          </a:p>
          <a:p>
            <a:pPr algn="just"/>
            <a:r>
              <a:rPr lang="ru-RU" sz="2200" dirty="0" smtClean="0"/>
              <a:t>В случае представления </a:t>
            </a:r>
            <a:r>
              <a:rPr lang="ru-RU" sz="2200" dirty="0"/>
              <a:t>документов на бумажном носителе </a:t>
            </a:r>
            <a:r>
              <a:rPr lang="ru-RU" sz="2200" dirty="0" smtClean="0"/>
              <a:t>указанные сроки увеличиваются, в связи с тем, </a:t>
            </a:r>
            <a:r>
              <a:rPr lang="ru-RU" sz="2200" dirty="0"/>
              <a:t>что в орган регистрации прав информация поступает </a:t>
            </a:r>
            <a:r>
              <a:rPr lang="ru-RU" sz="2200" dirty="0" smtClean="0"/>
              <a:t>по прошествии определенного времени с момента принятия документов многофункциональным центром. </a:t>
            </a:r>
          </a:p>
          <a:p>
            <a:pPr algn="just"/>
            <a:r>
              <a:rPr lang="ru-RU" sz="2200" u="sng" dirty="0" smtClean="0"/>
              <a:t>Однако, если представленный в электронном виде пакет документов соответствует всем необходимым требованиям, государственный </a:t>
            </a:r>
            <a:r>
              <a:rPr lang="ru-RU" sz="2200" u="sng" dirty="0"/>
              <a:t>регистратор прав </a:t>
            </a:r>
            <a:r>
              <a:rPr lang="ru-RU" sz="2200" u="sng" dirty="0" smtClean="0"/>
              <a:t>принимает решение в </a:t>
            </a:r>
            <a:r>
              <a:rPr lang="ru-RU" sz="2200" u="sng" dirty="0"/>
              <a:t>течение одного рабочего дня.</a:t>
            </a:r>
          </a:p>
          <a:p>
            <a:pPr algn="just"/>
            <a:endParaRPr lang="ru-RU" sz="2200" dirty="0"/>
          </a:p>
          <a:p>
            <a:pPr algn="just"/>
            <a:endParaRPr lang="ru-RU" sz="2200" dirty="0"/>
          </a:p>
          <a:p>
            <a:pPr marL="457200" indent="-457200" algn="just">
              <a:buFontTx/>
              <a:buChar char="-"/>
            </a:pPr>
            <a:endParaRPr lang="ru-RU" sz="2200" dirty="0"/>
          </a:p>
          <a:p>
            <a:pPr marL="457200" indent="-457200">
              <a:buFontTx/>
              <a:buChar char="-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Преимущества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468" y="185673"/>
            <a:ext cx="707197" cy="548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693" y="196960"/>
            <a:ext cx="707197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0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87375" y="1072644"/>
            <a:ext cx="10899775" cy="52614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u="sng" dirty="0" smtClean="0"/>
              <a:t>Уменьшение размера государственной пошлины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п.4 ст.333.35 Налогового кодекса РФ:</a:t>
            </a:r>
          </a:p>
          <a:p>
            <a:pPr algn="just"/>
            <a:r>
              <a:rPr lang="ru-RU" sz="2200" dirty="0" smtClean="0"/>
              <a:t>Размеры </a:t>
            </a:r>
            <a:r>
              <a:rPr lang="ru-RU" sz="2200" dirty="0"/>
              <a:t>государственной </a:t>
            </a:r>
            <a:r>
              <a:rPr lang="ru-RU" sz="2200" dirty="0" smtClean="0"/>
              <a:t>пошлины за </a:t>
            </a:r>
            <a:r>
              <a:rPr lang="ru-RU" sz="2200" dirty="0"/>
              <a:t>совершение юридически значимых действий в отношении физических </a:t>
            </a:r>
            <a:r>
              <a:rPr lang="ru-RU" sz="2200" dirty="0" smtClean="0"/>
              <a:t>лиц </a:t>
            </a:r>
            <a:r>
              <a:rPr lang="ru-RU" sz="2200" dirty="0"/>
              <a:t>применяются с учетом </a:t>
            </a:r>
            <a:r>
              <a:rPr lang="ru-RU" sz="2200" b="1" u="sng" dirty="0"/>
              <a:t>коэффициента 0,7</a:t>
            </a:r>
            <a:r>
              <a:rPr lang="ru-RU" sz="2200" b="1" dirty="0"/>
              <a:t> </a:t>
            </a:r>
            <a:r>
              <a:rPr lang="ru-RU" sz="2200" dirty="0"/>
              <a:t>в случае подачи заявления о совершении </a:t>
            </a:r>
            <a:r>
              <a:rPr lang="ru-RU" sz="2200" dirty="0" smtClean="0"/>
              <a:t>юридически </a:t>
            </a:r>
            <a:r>
              <a:rPr lang="ru-RU" sz="2200" dirty="0"/>
              <a:t>значимых действий и уплаты соответствующей государственной пошлины с использованием единого портала государственных и муниципальных услуг, региональных порталов государственных и муниципальных услуг и иных порталов, интегрированных с единой системой идентификации и аутентификации</a:t>
            </a:r>
            <a:r>
              <a:rPr lang="ru-RU" sz="2200" dirty="0" smtClean="0"/>
              <a:t>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 smtClean="0"/>
              <a:t>Так, если представить документы на государственную регистрацию права </a:t>
            </a:r>
            <a:r>
              <a:rPr lang="ru-RU" sz="2200" dirty="0"/>
              <a:t>собственности </a:t>
            </a:r>
            <a:r>
              <a:rPr lang="ru-RU" sz="2200" dirty="0" smtClean="0"/>
              <a:t>квартиры </a:t>
            </a:r>
            <a:r>
              <a:rPr lang="ru-RU" sz="2200" b="1" dirty="0" smtClean="0"/>
              <a:t>через </a:t>
            </a:r>
            <a:r>
              <a:rPr lang="ru-RU" sz="2200" b="1" dirty="0"/>
              <a:t>многофункциональный </a:t>
            </a:r>
            <a:r>
              <a:rPr lang="ru-RU" sz="2200" b="1" dirty="0" smtClean="0"/>
              <a:t>центр</a:t>
            </a:r>
            <a:r>
              <a:rPr lang="ru-RU" sz="2200" dirty="0" smtClean="0"/>
              <a:t>, государственная пошлина для покупателя составит </a:t>
            </a:r>
            <a:r>
              <a:rPr lang="ru-RU" sz="2200" b="1" dirty="0" smtClean="0"/>
              <a:t>2000 рублей</a:t>
            </a:r>
            <a:r>
              <a:rPr lang="ru-RU" sz="2200" dirty="0" smtClean="0"/>
              <a:t>; при представлении тех же документов </a:t>
            </a:r>
            <a:r>
              <a:rPr lang="ru-RU" sz="2200" b="1" dirty="0" smtClean="0"/>
              <a:t>в электронном виде</a:t>
            </a:r>
            <a:r>
              <a:rPr lang="ru-RU" sz="2200" dirty="0" smtClean="0"/>
              <a:t>, государственная пошлина составит </a:t>
            </a:r>
            <a:r>
              <a:rPr lang="ru-RU" sz="2200" b="1" dirty="0" smtClean="0"/>
              <a:t>1400 рублей.</a:t>
            </a:r>
            <a:endParaRPr lang="ru-RU" sz="2200" b="1" dirty="0"/>
          </a:p>
          <a:p>
            <a:endParaRPr lang="ru-RU" sz="2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91" y="182624"/>
            <a:ext cx="512108" cy="55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845" y="234444"/>
            <a:ext cx="713294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587375" y="970844"/>
            <a:ext cx="10899775" cy="5363283"/>
          </a:xfrm>
        </p:spPr>
        <p:txBody>
          <a:bodyPr>
            <a:normAutofit/>
          </a:bodyPr>
          <a:lstStyle/>
          <a:p>
            <a:pPr algn="just"/>
            <a:r>
              <a:rPr lang="ru-RU" sz="2200" u="sng" dirty="0" smtClean="0"/>
              <a:t>Надежность и безопасность</a:t>
            </a:r>
          </a:p>
          <a:p>
            <a:pPr algn="just"/>
            <a:endParaRPr lang="ru-RU" sz="2200" dirty="0"/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Представление документов в электронном виде возможно, если имеется усиленная квалифицированная электронная </a:t>
            </a:r>
            <a:r>
              <a:rPr lang="ru-RU" sz="2200" dirty="0"/>
              <a:t>подпись, </a:t>
            </a:r>
            <a:r>
              <a:rPr lang="ru-RU" sz="2200" dirty="0" smtClean="0"/>
              <a:t>являющаяся </a:t>
            </a:r>
            <a:r>
              <a:rPr lang="ru-RU" sz="2200" dirty="0"/>
              <a:t>равносильной собственноручной подписи ее владельца. </a:t>
            </a:r>
            <a:r>
              <a:rPr lang="ru-RU" sz="2200" dirty="0" smtClean="0"/>
              <a:t>Она выдается специализированным государственным органом, что свидетельствует о ее подлинности.</a:t>
            </a:r>
          </a:p>
          <a:p>
            <a:pPr marL="342900" indent="-342900" algn="just">
              <a:buFontTx/>
              <a:buChar char="-"/>
            </a:pPr>
            <a:r>
              <a:rPr lang="ru-RU" sz="2200" dirty="0" smtClean="0"/>
              <a:t>По результатам осуществления учетно-регистрационных действий, государственным регистратором прав формируется выписка из Единого государственного реестра недвижимости, которая </a:t>
            </a:r>
            <a:r>
              <a:rPr lang="ru-RU" sz="2200" dirty="0"/>
              <a:t>также заверяется усиленной квалифицированной электронной </a:t>
            </a:r>
            <a:r>
              <a:rPr lang="ru-RU" sz="2200" dirty="0" smtClean="0"/>
              <a:t>подписью </a:t>
            </a:r>
            <a:r>
              <a:rPr lang="ru-RU" sz="2200" dirty="0"/>
              <a:t>должностного лица органа регистрации прав.</a:t>
            </a:r>
          </a:p>
          <a:p>
            <a:pPr marL="342900" indent="-342900" algn="just">
              <a:buFontTx/>
              <a:buChar char="-"/>
            </a:pPr>
            <a:endParaRPr lang="ru-RU" sz="2200" dirty="0" smtClean="0"/>
          </a:p>
          <a:p>
            <a:pPr marL="342900" indent="-342900" algn="just">
              <a:buFontTx/>
              <a:buChar char="-"/>
            </a:pPr>
            <a:endParaRPr lang="ru-RU" sz="2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969" y="176527"/>
            <a:ext cx="534673" cy="534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69" y="176527"/>
            <a:ext cx="481669" cy="62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9692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СЛАЙД_статистика и ЦМ</Template>
  <TotalTime>3180</TotalTime>
  <Words>498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Segoe UI Symbol</vt:lpstr>
      <vt:lpstr>Calibri</vt:lpstr>
      <vt:lpstr>Wingdings</vt:lpstr>
      <vt:lpstr>Шаблон</vt:lpstr>
      <vt:lpstr>Преимущества представления документов в Росреестр в электронном виде</vt:lpstr>
      <vt:lpstr>Федеральный закон от 13.07.2015 №218-ФЗ «О государственной регистрации недвижимости»</vt:lpstr>
      <vt:lpstr>Преимущества</vt:lpstr>
      <vt:lpstr>Преимущества </vt:lpstr>
      <vt:lpstr>Преимущества</vt:lpstr>
      <vt:lpstr>Преимущества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Фирстова Маргарита Владимировна</cp:lastModifiedBy>
  <cp:revision>179</cp:revision>
  <cp:lastPrinted>2022-08-16T05:43:02Z</cp:lastPrinted>
  <dcterms:created xsi:type="dcterms:W3CDTF">2022-02-04T13:37:44Z</dcterms:created>
  <dcterms:modified xsi:type="dcterms:W3CDTF">2022-08-16T05:54:31Z</dcterms:modified>
</cp:coreProperties>
</file>