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5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vneplanovyj_otpu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142852"/>
            <a:ext cx="4214810" cy="254371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49188_d979ac_6716b2.jpg"/>
          <p:cNvPicPr>
            <a:picLocks noChangeAspect="1" noChangeArrowheads="1"/>
          </p:cNvPicPr>
          <p:nvPr/>
        </p:nvPicPr>
        <p:blipFill>
          <a:blip r:embed="rId3" cstate="print"/>
          <a:srcRect t="19355" b="21198"/>
          <a:stretch>
            <a:fillRect/>
          </a:stretch>
        </p:blipFill>
        <p:spPr bwMode="auto">
          <a:xfrm>
            <a:off x="5046040" y="4357694"/>
            <a:ext cx="3783958" cy="2249468"/>
          </a:xfrm>
          <a:prstGeom prst="rect">
            <a:avLst/>
          </a:prstGeom>
          <a:noFill/>
        </p:spPr>
      </p:pic>
      <p:pic>
        <p:nvPicPr>
          <p:cNvPr id="6" name="Picture 4" descr="C:\Documents and Settings\user\Рабочий стол\5608019D-D846-4367-9FE1-3805850BF684_w1200_r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643182"/>
            <a:ext cx="2889346" cy="16252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785794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Мечтаешь об отпуске?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214290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Работаешь «в тени»?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571612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ЗАДУМАЙСЯ!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71810"/>
            <a:ext cx="407196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Скажи «НЕТ» «черному налу», </a:t>
            </a:r>
          </a:p>
          <a:p>
            <a:pPr algn="ctr"/>
            <a:r>
              <a:rPr lang="ru-RU" dirty="0" smtClean="0"/>
              <a:t>потому что это: </a:t>
            </a:r>
          </a:p>
          <a:p>
            <a:pPr algn="ctr"/>
            <a:r>
              <a:rPr lang="ru-RU" dirty="0" smtClean="0"/>
              <a:t>-негарантированная заработная плата;</a:t>
            </a:r>
          </a:p>
          <a:p>
            <a:pPr algn="ctr"/>
            <a:r>
              <a:rPr lang="ru-RU" dirty="0" smtClean="0"/>
              <a:t>- отпуск за свой счет;</a:t>
            </a:r>
          </a:p>
          <a:p>
            <a:pPr algn="ctr">
              <a:buFontTx/>
              <a:buChar char="-"/>
            </a:pPr>
            <a:r>
              <a:rPr lang="ru-RU" dirty="0" smtClean="0"/>
              <a:t> отказ в получении визы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143512"/>
            <a:ext cx="407196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Защити свои права!</a:t>
            </a:r>
          </a:p>
          <a:p>
            <a:pPr algn="ctr"/>
            <a:r>
              <a:rPr lang="ru-RU" sz="2000" b="1" dirty="0" smtClean="0"/>
              <a:t>Требуй у работодателя заключения трудового договора!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Работаешь нелегально и мечтаешь об отпуске?</a:t>
            </a:r>
            <a:endParaRPr lang="ru-RU" sz="3200" b="1" dirty="0"/>
          </a:p>
        </p:txBody>
      </p:sp>
      <p:pic>
        <p:nvPicPr>
          <p:cNvPr id="1028" name="Picture 4" descr="C:\Documents and Settings\user\Рабочий стол\5608019D-D846-4367-9FE1-3805850BF684_w1200_r1_s.jpg"/>
          <p:cNvPicPr>
            <a:picLocks noChangeAspect="1" noChangeArrowheads="1"/>
          </p:cNvPicPr>
          <p:nvPr/>
        </p:nvPicPr>
        <p:blipFill>
          <a:blip r:embed="rId2" cstate="print"/>
          <a:srcRect b="2039"/>
          <a:stretch>
            <a:fillRect/>
          </a:stretch>
        </p:blipFill>
        <p:spPr bwMode="auto">
          <a:xfrm>
            <a:off x="5143504" y="2724344"/>
            <a:ext cx="3353091" cy="184766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sp>
        <p:nvSpPr>
          <p:cNvPr id="9" name="Выгнутая вниз стрелка 8"/>
          <p:cNvSpPr/>
          <p:nvPr/>
        </p:nvSpPr>
        <p:spPr>
          <a:xfrm rot="2384183">
            <a:off x="3560435" y="4107454"/>
            <a:ext cx="1833985" cy="107397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na_5b29382f599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3427991" cy="192882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ЗАЩИТИТЕ СВОИ ПРАВА</a:t>
            </a:r>
          </a:p>
          <a:p>
            <a:pPr algn="ctr"/>
            <a:r>
              <a:rPr lang="ru-RU" dirty="0" smtClean="0"/>
              <a:t>Сообщайте о фактах неформальной занятости по телефонам «горячей линии»:</a:t>
            </a:r>
          </a:p>
          <a:p>
            <a:pPr algn="ctr"/>
            <a:r>
              <a:rPr lang="ru-RU" dirty="0" smtClean="0"/>
              <a:t>Администрации </a:t>
            </a:r>
            <a:r>
              <a:rPr lang="ru-RU" dirty="0" err="1" smtClean="0"/>
              <a:t>Казачинско-Ленского</a:t>
            </a:r>
            <a:r>
              <a:rPr lang="ru-RU" dirty="0" smtClean="0"/>
              <a:t> муниципального района 8/39562/21136</a:t>
            </a:r>
          </a:p>
          <a:p>
            <a:pPr algn="ctr"/>
            <a:r>
              <a:rPr lang="ru-RU" dirty="0" smtClean="0"/>
              <a:t>прокуратура </a:t>
            </a:r>
            <a:r>
              <a:rPr lang="ru-RU" dirty="0" err="1" smtClean="0"/>
              <a:t>Казачинско-Ленского</a:t>
            </a:r>
            <a:r>
              <a:rPr lang="ru-RU" dirty="0" smtClean="0"/>
              <a:t> муниципального района – 8/39562/21551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785794"/>
            <a:ext cx="5357850" cy="14287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Помни, что неформальная занятость влечет: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-негарантированную заработную плату;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отпуск за свой счет;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отказ в получении визы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98" y="1000108"/>
            <a:ext cx="2571768" cy="857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ЗАДУМАЙСЯ!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Работаешь «в тени»?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57166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Планируешь покупку жилья 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857232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ЗАДУМАЙСЯ!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072074"/>
            <a:ext cx="407196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Защити свои права!</a:t>
            </a:r>
          </a:p>
          <a:p>
            <a:pPr algn="ctr"/>
            <a:r>
              <a:rPr lang="ru-RU" sz="2000" b="1" dirty="0" smtClean="0"/>
              <a:t>Требуй у работодателя заключения трудового договора!</a:t>
            </a:r>
            <a:endParaRPr lang="ru-RU" sz="2000" b="1" dirty="0"/>
          </a:p>
        </p:txBody>
      </p:sp>
      <p:pic>
        <p:nvPicPr>
          <p:cNvPr id="3075" name="Picture 3" descr="C:\Documents and Settings\user\Рабочий стол\dfbd897ef1fd4cb435151b60fd8f7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861243"/>
            <a:ext cx="4071966" cy="271076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2VUaxpet2E.jpg"/>
          <p:cNvPicPr>
            <a:picLocks noChangeAspect="1" noChangeArrowheads="1"/>
          </p:cNvPicPr>
          <p:nvPr/>
        </p:nvPicPr>
        <p:blipFill>
          <a:blip r:embed="rId3" cstate="print"/>
          <a:srcRect b="20145"/>
          <a:stretch>
            <a:fillRect/>
          </a:stretch>
        </p:blipFill>
        <p:spPr bwMode="auto">
          <a:xfrm>
            <a:off x="285720" y="1820414"/>
            <a:ext cx="4071966" cy="32516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57752" y="4572008"/>
            <a:ext cx="407196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Скажи «НЕТ» «черному налу», </a:t>
            </a:r>
          </a:p>
          <a:p>
            <a:pPr algn="ctr"/>
            <a:r>
              <a:rPr lang="ru-RU" dirty="0" smtClean="0"/>
              <a:t>потому что это: </a:t>
            </a:r>
          </a:p>
          <a:p>
            <a:pPr algn="ctr"/>
            <a:r>
              <a:rPr lang="ru-RU" dirty="0" smtClean="0"/>
              <a:t>-негарантированная заработная плата;</a:t>
            </a:r>
          </a:p>
          <a:p>
            <a:pPr algn="ctr"/>
            <a:r>
              <a:rPr lang="ru-RU" dirty="0" smtClean="0"/>
              <a:t>- увольнение без расчета </a:t>
            </a:r>
            <a:br>
              <a:rPr lang="ru-RU" dirty="0" smtClean="0"/>
            </a:br>
            <a:r>
              <a:rPr lang="ru-RU" dirty="0" smtClean="0"/>
              <a:t>и объяснения причин;</a:t>
            </a:r>
          </a:p>
          <a:p>
            <a:pPr algn="ctr">
              <a:buFontTx/>
              <a:buChar char="-"/>
            </a:pPr>
            <a:r>
              <a:rPr lang="ru-RU" dirty="0" smtClean="0"/>
              <a:t> отказ в получении кредита, налогового вычета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500430" y="1928802"/>
            <a:ext cx="1857388" cy="571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Работаешь нелегально и мечтаешь о крупной покупке?</a:t>
            </a:r>
            <a:endParaRPr lang="ru-RU" sz="2800" b="1" dirty="0"/>
          </a:p>
        </p:txBody>
      </p:sp>
      <p:sp>
        <p:nvSpPr>
          <p:cNvPr id="9" name="Выгнутая вниз стрелка 8"/>
          <p:cNvSpPr/>
          <p:nvPr/>
        </p:nvSpPr>
        <p:spPr>
          <a:xfrm rot="2384183">
            <a:off x="3560435" y="4250329"/>
            <a:ext cx="1833985" cy="107397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ЗАЩИТИТЕ СВОИ ПРАВА</a:t>
            </a:r>
          </a:p>
          <a:p>
            <a:pPr algn="ctr"/>
            <a:r>
              <a:rPr lang="ru-RU" dirty="0" smtClean="0"/>
              <a:t>Сообщайте о фактах неформальной занятости по телефонам «горячей линии»:</a:t>
            </a:r>
          </a:p>
          <a:p>
            <a:pPr algn="ctr"/>
            <a:r>
              <a:rPr lang="ru-RU" dirty="0" smtClean="0"/>
              <a:t>Администрации </a:t>
            </a:r>
            <a:r>
              <a:rPr lang="ru-RU" dirty="0" err="1" smtClean="0"/>
              <a:t>Казачинско-Ленского</a:t>
            </a:r>
            <a:r>
              <a:rPr lang="ru-RU" dirty="0" smtClean="0"/>
              <a:t> муниципального района 8/39562/21136</a:t>
            </a:r>
          </a:p>
          <a:p>
            <a:pPr algn="ctr"/>
            <a:r>
              <a:rPr lang="ru-RU" dirty="0" smtClean="0"/>
              <a:t>прокуратура </a:t>
            </a:r>
            <a:r>
              <a:rPr lang="ru-RU" dirty="0" err="1" smtClean="0"/>
              <a:t>Казачинско-Ленского</a:t>
            </a:r>
            <a:r>
              <a:rPr lang="ru-RU" dirty="0" smtClean="0"/>
              <a:t> муниципального района – 8/39562/21551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785794"/>
            <a:ext cx="5715040" cy="142876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Помни, что неформальная занятость влечет: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-негарантированную заработную плату;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- увольнение без расчета и объяснения причин;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отказ в получении кредита, налогового вычета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000108"/>
            <a:ext cx="2571768" cy="857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ЗАДУМАЙСЯ!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Documents and Settings\user\Рабочий стол\51064445-dreaming-about-new-apartment-cheerful-young-woman-smiling-while-sitting-on-the-floor-against-white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3143272" cy="2095515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rossiya_krym_banki_gosduma_aksa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3333772" cy="200026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57160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4786322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pic>
        <p:nvPicPr>
          <p:cNvPr id="5124" name="Picture 4" descr="C:\Documents and Settings\user\Рабочий стол\pixta_20582138_L-768x512.jpg"/>
          <p:cNvPicPr>
            <a:picLocks noChangeAspect="1" noChangeArrowheads="1"/>
          </p:cNvPicPr>
          <p:nvPr/>
        </p:nvPicPr>
        <p:blipFill>
          <a:blip r:embed="rId4" cstate="print"/>
          <a:srcRect l="46094" r="7031"/>
          <a:stretch>
            <a:fillRect/>
          </a:stretch>
        </p:blipFill>
        <p:spPr bwMode="auto">
          <a:xfrm>
            <a:off x="7358082" y="2714620"/>
            <a:ext cx="140644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unelma_mntWP.jpg"/>
          <p:cNvPicPr>
            <a:picLocks noChangeAspect="1" noChangeArrowheads="1"/>
          </p:cNvPicPr>
          <p:nvPr/>
        </p:nvPicPr>
        <p:blipFill>
          <a:blip r:embed="rId2" cstate="print"/>
          <a:srcRect l="14286" r="15475"/>
          <a:stretch>
            <a:fillRect/>
          </a:stretch>
        </p:blipFill>
        <p:spPr bwMode="auto">
          <a:xfrm>
            <a:off x="297147" y="1428736"/>
            <a:ext cx="3989101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1414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Работаешь «в тени»?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71414"/>
            <a:ext cx="4071966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Планируешь рождение ребенка?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71480"/>
            <a:ext cx="407196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ЗАДУМАЙСЯ!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72074"/>
            <a:ext cx="407196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Защити свои права!</a:t>
            </a:r>
          </a:p>
          <a:p>
            <a:pPr algn="ctr"/>
            <a:r>
              <a:rPr lang="ru-RU" sz="2000" b="1" dirty="0" smtClean="0"/>
              <a:t>Требуй у работодателя заключения трудового договора!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4572008"/>
            <a:ext cx="4071966" cy="19288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Скажи «НЕТ» «черному налу», </a:t>
            </a:r>
          </a:p>
          <a:p>
            <a:pPr algn="ctr"/>
            <a:r>
              <a:rPr lang="ru-RU" dirty="0" smtClean="0"/>
              <a:t>потому что это: </a:t>
            </a:r>
          </a:p>
          <a:p>
            <a:pPr algn="ctr">
              <a:buFontTx/>
              <a:buChar char="-"/>
            </a:pPr>
            <a:r>
              <a:rPr lang="ru-RU" dirty="0" smtClean="0"/>
              <a:t> невыплата пособий </a:t>
            </a:r>
          </a:p>
          <a:p>
            <a:pPr algn="ctr"/>
            <a:r>
              <a:rPr lang="ru-RU" dirty="0" smtClean="0"/>
              <a:t>по беременности и родам, </a:t>
            </a:r>
          </a:p>
          <a:p>
            <a:pPr algn="ctr"/>
            <a:r>
              <a:rPr lang="ru-RU" dirty="0" smtClean="0"/>
              <a:t>по уходу за ребенком до 1,5 лет;</a:t>
            </a:r>
          </a:p>
          <a:p>
            <a:pPr algn="ctr"/>
            <a:r>
              <a:rPr lang="ru-RU" dirty="0" smtClean="0"/>
              <a:t>- увольнение без расчета </a:t>
            </a:r>
            <a:br>
              <a:rPr lang="ru-RU" dirty="0" smtClean="0"/>
            </a:br>
            <a:r>
              <a:rPr lang="ru-RU" dirty="0" smtClean="0"/>
              <a:t>и объяснения причин</a:t>
            </a:r>
          </a:p>
        </p:txBody>
      </p:sp>
      <p:pic>
        <p:nvPicPr>
          <p:cNvPr id="7171" name="Picture 3" descr="C:\Documents and Settings\user\Рабочий стол\prokuraturoy-feodosii-initsiirovan-vopros-o-dosrochnom-prekrashchenii-polnomochiy-chetyryokh-deputatov-feodosiyskogo-gorodskogo-soveta__1_2016-12-10-09-49-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62" y="2000239"/>
            <a:ext cx="3633255" cy="2357455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3428992" y="3786190"/>
            <a:ext cx="1714512" cy="5715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572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Работаешь без трудового договора?</a:t>
            </a:r>
            <a:endParaRPr lang="ru-RU" sz="2800" b="1" dirty="0"/>
          </a:p>
        </p:txBody>
      </p:sp>
      <p:sp>
        <p:nvSpPr>
          <p:cNvPr id="9" name="Выгнутая вниз стрелка 8"/>
          <p:cNvSpPr/>
          <p:nvPr/>
        </p:nvSpPr>
        <p:spPr>
          <a:xfrm rot="2384183">
            <a:off x="3560435" y="4250329"/>
            <a:ext cx="1833985" cy="1073979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572164"/>
            <a:ext cx="8786874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 тебя может быть много планов,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но решение принимать не тебе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714356"/>
            <a:ext cx="5715040" cy="164307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Помни, что неформальная занятость влечет: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самоуправство работодателя;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негарантированная заработная плата;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увольнение без расчета и объяснения причин;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отпуск и больничный «за свой счет»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000108"/>
            <a:ext cx="2571768" cy="85725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ЗАДУМАЙСЯ!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4857760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Сегодня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4857760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Завтра</a:t>
            </a:r>
            <a:endParaRPr lang="ru-RU" dirty="0"/>
          </a:p>
        </p:txBody>
      </p:sp>
      <p:pic>
        <p:nvPicPr>
          <p:cNvPr id="8195" name="Picture 3" descr="C:\Documents and Settings\user\Рабочий стол\Rethink SCHOOL 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95408"/>
            <a:ext cx="3288427" cy="2190914"/>
          </a:xfrm>
          <a:prstGeom prst="rect">
            <a:avLst/>
          </a:prstGeom>
          <a:noFill/>
        </p:spPr>
      </p:pic>
      <p:pic>
        <p:nvPicPr>
          <p:cNvPr id="8197" name="Picture 5" descr="C:\Documents and Settings\user\Рабочий стол\a34180e298f2fd351b4a55e04aacd27e.jpg"/>
          <p:cNvPicPr>
            <a:picLocks noChangeAspect="1" noChangeArrowheads="1"/>
          </p:cNvPicPr>
          <p:nvPr/>
        </p:nvPicPr>
        <p:blipFill>
          <a:blip r:embed="rId3" cstate="print"/>
          <a:srcRect l="19633" r="11864"/>
          <a:stretch>
            <a:fillRect/>
          </a:stretch>
        </p:blipFill>
        <p:spPr bwMode="auto">
          <a:xfrm>
            <a:off x="5357818" y="2640530"/>
            <a:ext cx="3279568" cy="214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3714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29684" cy="164307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Официальная заработная плата</a:t>
            </a:r>
          </a:p>
          <a:p>
            <a:r>
              <a:rPr lang="ru-RU" sz="2000" dirty="0" smtClean="0"/>
              <a:t>Оплачиваемые отпуск, больничный, декрет</a:t>
            </a:r>
          </a:p>
          <a:p>
            <a:r>
              <a:rPr lang="ru-RU" sz="2000" dirty="0" smtClean="0"/>
              <a:t>Охрана труда и выплаты при производственном травматизме</a:t>
            </a:r>
          </a:p>
          <a:p>
            <a:r>
              <a:rPr lang="ru-RU" sz="2000" dirty="0" smtClean="0"/>
              <a:t>Защита при увольнении, сокращении</a:t>
            </a:r>
          </a:p>
          <a:p>
            <a:r>
              <a:rPr lang="ru-RU" sz="2000" dirty="0" smtClean="0"/>
              <a:t>Защита при конфликте с работодателем</a:t>
            </a:r>
          </a:p>
          <a:p>
            <a:r>
              <a:rPr lang="ru-RU" sz="2000" dirty="0" smtClean="0"/>
              <a:t>Заслуженная пенсия</a:t>
            </a:r>
            <a:endParaRPr lang="ru-RU" sz="20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14678" y="3429000"/>
            <a:ext cx="5786510" cy="13573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Заключенный трудовой договор и белая зарплата – право каждого работника </a:t>
            </a:r>
          </a:p>
          <a:p>
            <a:pPr algn="ctr"/>
            <a:r>
              <a:rPr lang="ru-RU" sz="2000" dirty="0" smtClean="0"/>
              <a:t>и обязанность каждого работодателя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14"/>
            <a:ext cx="5000660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Трудовой договор </a:t>
            </a:r>
          </a:p>
          <a:p>
            <a:pPr algn="ctr"/>
            <a:r>
              <a:rPr lang="ru-RU" sz="2800" b="1" dirty="0" smtClean="0"/>
              <a:t>гарантирует</a:t>
            </a:r>
            <a:endParaRPr lang="ru-RU" sz="2800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5000636"/>
            <a:ext cx="8964488" cy="11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Если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вами не заключают трудовой договор, обращайтесь в по телефонам «горячей линии»:</a:t>
            </a:r>
          </a:p>
          <a:p>
            <a:pPr algn="ctr"/>
            <a:r>
              <a:rPr lang="ru-RU" dirty="0" smtClean="0"/>
              <a:t>Администрации </a:t>
            </a:r>
            <a:r>
              <a:rPr lang="ru-RU" dirty="0" err="1" smtClean="0"/>
              <a:t>Казачинско-Ленского</a:t>
            </a:r>
            <a:r>
              <a:rPr lang="ru-RU" dirty="0" smtClean="0"/>
              <a:t> муниципального района 8/39562/21136</a:t>
            </a:r>
          </a:p>
          <a:p>
            <a:pPr algn="ctr"/>
            <a:r>
              <a:rPr lang="ru-RU" dirty="0" smtClean="0"/>
              <a:t>прокуратура </a:t>
            </a:r>
            <a:r>
              <a:rPr lang="ru-RU" dirty="0" err="1" smtClean="0"/>
              <a:t>Казачинско-Ленского</a:t>
            </a:r>
            <a:r>
              <a:rPr lang="ru-RU" dirty="0" smtClean="0"/>
              <a:t> муниципального района – 8/39562/21551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397</Words>
  <Application>Microsoft Office PowerPoint</Application>
  <PresentationFormat>Экран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Работаешь нелегально и мечтаешь об отпуске?</vt:lpstr>
      <vt:lpstr>Слайд 3</vt:lpstr>
      <vt:lpstr>Работаешь нелегально и мечтаешь о крупной покупке?</vt:lpstr>
      <vt:lpstr>Слайд 5</vt:lpstr>
      <vt:lpstr>Работаешь без трудового договора?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38</cp:revision>
  <dcterms:modified xsi:type="dcterms:W3CDTF">2022-06-21T01:05:23Z</dcterms:modified>
</cp:coreProperties>
</file>