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2" r:id="rId2"/>
    <p:sldId id="290" r:id="rId3"/>
    <p:sldId id="283" r:id="rId4"/>
    <p:sldId id="269" r:id="rId5"/>
    <p:sldId id="291" r:id="rId6"/>
    <p:sldId id="284" r:id="rId7"/>
    <p:sldId id="259" r:id="rId8"/>
    <p:sldId id="292" r:id="rId9"/>
    <p:sldId id="260" r:id="rId10"/>
    <p:sldId id="261" r:id="rId11"/>
    <p:sldId id="263" r:id="rId12"/>
    <p:sldId id="265" r:id="rId13"/>
    <p:sldId id="266" r:id="rId14"/>
    <p:sldId id="286" r:id="rId15"/>
    <p:sldId id="274" r:id="rId16"/>
    <p:sldId id="293" r:id="rId17"/>
    <p:sldId id="29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91" d="100"/>
          <a:sy n="91" d="100"/>
        </p:scale>
        <p:origin x="-2130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6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BE45F-DBFC-464F-8747-CC8CF871C8B2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4EA30-9D57-4B5A-A7EC-BC505C4A0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73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Профилактические медицинские осмотры проводятся в рамках программы государственных гарантий оказания гражданам бесплатной медицинской помощи и территориальных программ государственных гарантий оказания гражданам бесплатной медицинской помощи.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4EA30-9D57-4B5A-A7EC-BC505C4A011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347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4EA30-9D57-4B5A-A7EC-BC505C4A011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159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ХТЛ – Иркутск, Братск, Тайшет, Саянск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4EA30-9D57-4B5A-A7EC-BC505C4A011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879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состоянии алкогольного, наркотического опьянения стационарно</a:t>
            </a:r>
            <a:r>
              <a:rPr lang="ru-RU" baseline="0" dirty="0" smtClean="0"/>
              <a:t> МП оказывают ИМДКБ (до 16 лет), с 16 лет – МСЧ ИАПО ИОПНД руководителям </a:t>
            </a:r>
            <a:r>
              <a:rPr lang="ru-RU" baseline="0" dirty="0" err="1" smtClean="0"/>
              <a:t>медорганизаций</a:t>
            </a:r>
            <a:r>
              <a:rPr lang="ru-RU" baseline="0" dirty="0" smtClean="0"/>
              <a:t> предписано организовать учет и диспансерное наблюдение несовершеннолетних, употребляющих ПАВ, передача информации в КДН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4EA30-9D57-4B5A-A7EC-BC505C4A011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349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В случае выявления в результате профилактического медицинского осмотра незаконного потребления обучающимся наркотических средств и психотропных веществ врач - психиатр-нарколог, проводивший профилактический медицинский осмотр, в том числе на основании результатов социально-психологического тестирования в соответствии с пунктом 6 Порядка проведения профилактических медицинских осмотров обучающихся в общеобразовательных организациях и профессиональных образовательных организациях, а также образовательных организациях высшего образования в целях раннего выявления незаконного потребления наркотических средств и психотропных веществ, утвержденного приказом Министерства здравоохранения Российской Федерации от 6 октября 2014 г. N 581н (зарегистрирован Министерством юстиции Российской Федерации 24 декабря 2014 г., регистрационный N 35345), разъясняет обучающемуся, достигшему возраста пятнадцати лет, либо одному из родителей или иному законному представителю обучающегося, не достигшего возраста пятнадцати лет, результаты профилактического медицинского осмотра и выдает направление в специализированную медицинскую организацию или ее структурное подразделение, оказывающие наркологическую помощь (далее - направление), в целях установления диагноза и определения мероприятий по медицинскому наблюдению обучающегося.</a:t>
            </a:r>
          </a:p>
          <a:p>
            <a:r>
              <a:rPr lang="ru-RU" dirty="0" smtClean="0"/>
              <a:t>4. Направление выдается при наличии информированного добровольного согласия в письменной форме обучающегося, достигшего возраста пятнадцати лет, либо информированного добровольного согласия в письменной форме одного из родителей или иного законного представителя обучающегося, не достигшего возраста пятнадцати лет, данного с соблюдением требований, установленных статьей 20 Федерального закона от 21 ноября 2011 г. </a:t>
            </a:r>
            <a:r>
              <a:rPr lang="ru-RU" smtClean="0"/>
              <a:t>N 323-ФЗ "Об основах охраны здоровья граждан в Российской Федерации"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4EA30-9D57-4B5A-A7EC-BC505C4A011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938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E14A-B14E-4CD3-B423-718964ECEA80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A6D8-A4DD-4C80-8B70-ED08F8262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E14A-B14E-4CD3-B423-718964ECEA80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A6D8-A4DD-4C80-8B70-ED08F8262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E14A-B14E-4CD3-B423-718964ECEA80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A6D8-A4DD-4C80-8B70-ED08F8262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E14A-B14E-4CD3-B423-718964ECEA80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A6D8-A4DD-4C80-8B70-ED08F8262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E14A-B14E-4CD3-B423-718964ECEA80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A6D8-A4DD-4C80-8B70-ED08F8262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E14A-B14E-4CD3-B423-718964ECEA80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A6D8-A4DD-4C80-8B70-ED08F8262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E14A-B14E-4CD3-B423-718964ECEA80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A6D8-A4DD-4C80-8B70-ED08F8262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E14A-B14E-4CD3-B423-718964ECEA80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A6D8-A4DD-4C80-8B70-ED08F8262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E14A-B14E-4CD3-B423-718964ECEA80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A6D8-A4DD-4C80-8B70-ED08F8262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E14A-B14E-4CD3-B423-718964ECEA80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A6D8-A4DD-4C80-8B70-ED08F8262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E14A-B14E-4CD3-B423-718964ECEA80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A6D8-A4DD-4C80-8B70-ED08F8262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0E14A-B14E-4CD3-B423-718964ECEA80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A6D8-A4DD-4C80-8B70-ED08F8262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47230/#utm_campaign=fd&amp;utm_source=consultant&amp;utm_medium=email&amp;utm_content=bod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 Порядке </a:t>
            </a:r>
            <a:r>
              <a:rPr lang="ru-RU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профилактических медицинских осмотров обучающихся </a:t>
            </a:r>
            <a:r>
              <a:rPr lang="ru-RU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общеобразовательных организациях и профессиональных образовательных организациях, а также в образовательных организациях высшего </a:t>
            </a:r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образования в целях раннего выявления незаконного потребления наркотических средств и психотропных веществ»</a:t>
            </a:r>
            <a:r>
              <a:rPr lang="ru-RU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Профилактический осмотр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осле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получения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поименного списка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составляется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календарный план проведения профилактических медицинских осмотров с указанием дат и мест их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проведения, который согласовывается с министерством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дравоохранения Иркутской области</a:t>
            </a:r>
          </a:p>
          <a:p>
            <a:endParaRPr lang="ru-RU" b="1" dirty="0" smtClean="0"/>
          </a:p>
          <a:p>
            <a:endParaRPr lang="ru-RU" sz="2000" b="1" dirty="0"/>
          </a:p>
          <a:p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Профилактический медицинский осмотр проводится в медицинской организации в 4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этапа:</a:t>
            </a: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этап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проводится врачом психиатром –наркологом. Включает в себя разъяснительную беседу, сбор анамнестических сведений и медицинский осмотр. </a:t>
            </a:r>
          </a:p>
          <a:p>
            <a:pPr marL="0" indent="0" algn="just">
              <a:buNone/>
            </a:pP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этап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предварительные химико-токсикологические исследования, направленные на получение доказательных результатов выявления в образцах биологических жидкостей человека наркотических средств и психотропных веществ;</a:t>
            </a:r>
          </a:p>
          <a:p>
            <a:pPr algn="just"/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этап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подтверждающие химико-токсикологические исследования, направленные на идентификацию в образцах биологических жидкостей человека наркотических средств, психотропных и иных токсических веществ (их метаболитов);</a:t>
            </a:r>
          </a:p>
          <a:p>
            <a:endParaRPr lang="ru-RU" sz="2000" b="1" dirty="0" smtClean="0"/>
          </a:p>
          <a:p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Профилактический медицинский осмотр проводится в медицинской организации в 4 этапа:</a:t>
            </a:r>
            <a:b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III этап</a:t>
            </a:r>
            <a:r>
              <a:rPr lang="ru-RU" b="1" dirty="0"/>
              <a:t> - подтверждающие химико-токсикологические </a:t>
            </a:r>
            <a:r>
              <a:rPr lang="ru-RU" b="1" dirty="0" smtClean="0"/>
              <a:t>исследования, </a:t>
            </a:r>
            <a:r>
              <a:rPr lang="ru-RU" b="1" dirty="0"/>
              <a:t>направленные на идентификацию в образцах биологических жидкостей человека наркотических средств, психотропных и иных токсических веществ (их метаболитов);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Профилактический медицинский осмотр проводится в медицинской организации в 4 этапа: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IV этап </a:t>
            </a:r>
            <a:r>
              <a:rPr lang="ru-RU" sz="2000" b="1" dirty="0"/>
              <a:t>- разъяснение обучающемуся, достигшему возраста пятнадцати лет, либо одному из родителей или иному законному представителю обучающегося, не достигшего возраста пятнадцати лет, результатов проведенного профилактического медицинского осмотра</a:t>
            </a:r>
            <a:r>
              <a:rPr lang="ru-RU" sz="2000" b="1" dirty="0" smtClean="0"/>
              <a:t>.</a:t>
            </a:r>
          </a:p>
          <a:p>
            <a:endParaRPr lang="ru-RU" sz="2000" b="1" dirty="0"/>
          </a:p>
          <a:p>
            <a:r>
              <a:rPr lang="ru-RU" sz="2000" b="1" dirty="0"/>
              <a:t>Сведения о результатах профилактического медицинского осмотра вносятся врачом - психиатром-наркологом в медицинскую документацию обучающегося (историю развития ребенка - в отношении несовершеннолетних обучающихся, медицинскую карту амбулаторного больного </a:t>
            </a:r>
            <a:r>
              <a:rPr lang="ru-RU" sz="2000" b="1" dirty="0" smtClean="0"/>
              <a:t>- </a:t>
            </a:r>
            <a:r>
              <a:rPr lang="ru-RU" sz="2000" b="1" dirty="0"/>
              <a:t>в отношении совершеннолетних обучающихся).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подтверждения химико-токсикологическим исследованием наличия в биологической среде наркотического вещества или его аналогов: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just"/>
            <a:r>
              <a:rPr lang="ru-RU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Врач психиатр-нарколог приглашает на прием по телефону, номер которого указывается в бланке информированного согласия, либо отправляется письмо по адресу, указанному в информированном согласии. Если испытуемому меньше 15 лет, информация предоставляется его родителям/ законным представителям. 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</a:t>
            </a:r>
            <a:r>
              <a:rPr lang="ru-RU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Федеральному закону Российской Федерации от </a:t>
            </a:r>
            <a:r>
              <a:rPr lang="ru-RU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ru-RU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ноября </a:t>
            </a:r>
            <a:r>
              <a:rPr lang="ru-RU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 N </a:t>
            </a:r>
            <a:r>
              <a:rPr lang="ru-RU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323-ФЗ статьи 13 «Соблюдение врачебной тайны»</a:t>
            </a:r>
            <a:r>
              <a:rPr lang="ru-RU" sz="4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информация о результатах не передается третьим лицам</a:t>
            </a:r>
            <a:endParaRPr lang="ru-RU" sz="40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министерства здравоохранения Иркутской области от 7 апреля 2015 года № 700-мр «Об организации оказания медицинской помощи несовершеннолетним, употребляющим наркотические средства,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психоактивные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вещества»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41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Минздрава России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 14 июля 2015 г. № 443н «О Порядке направления обучающегося в специализированную медицинскую организацию или ее структурное подразделение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оказывающее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наркологическую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помощь, в случае выявления незаконного потребления обучающимся наркотических средств и психотропных веществ в результате социально-психологического тестирования и (или) профилактического медицинского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осмотра»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Вступил в действие с августа 2015 года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70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Наркологическая помощь несовершеннолетним  в Иркутской области  организована в соответствии с действующим законодательством: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568952" cy="47853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Федеральным Законом  от  21.11.2011г.  № 323 «Об основах охраны здоровья граждан РФ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2. Федеральным Законом от 08.01.1998г.  № 3 «О наркотических средствах и психотропных веществах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3. Федеральным Законом  от 24.06.1999г. № 120 «Об основах системы профилактики безнадзорности и прав несовершеннолетних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4. Законом Иркутской области от 07.10.2009г. № 62/28-оз «О профилактике незаконного потребления наркотических средств и психотропных веществ, наркомании и токсикомании в Иркутской области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5. Приказом  Минздрава России от 05.06.2014г. № 263 «Об утверждении Концепции модернизации наркологической службы Российской Федерации до 2016 года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6. Порядком оказания медицинской помощи по профилю «наркология», утвержденным  приказом Минздрава России от 15.11.2012г.  №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929н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7. Стандартами специализированной медицинской помощи при наркологических заболеваниях.	</a:t>
            </a: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55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20688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Раннее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незаконного потребления наркотических средств и психотропных веществ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определено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Федеральным законом от 07.06.2013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№120-ФЗ «О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веществ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Профилактический осмотр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Минздрава России от 06.10.2014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581н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Порядке проведения профилактических медицинских осмотров обучающихся в общеобразовательных организациях и профессиональных образовательных организациях, а также образовательных организациях высшего образования в целях раннего выявления незаконного потребления наркотических средств и психотропных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веще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ств»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здравоохранения Иркутской области от 18.03.2015г. 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18-мпр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Положения об определении условий проведения профилактических медицинских осмотров обучающихся в общеобразовательных организациях и профессиональных образовательных организациях, а также образовательных организациях высшего образования в целях раннего выявления незаконного потребления наркотических средств и психотропных веществ».</a:t>
            </a:r>
          </a:p>
        </p:txBody>
      </p:sp>
    </p:spTree>
    <p:extLst>
      <p:ext uri="{BB962C8B-B14F-4D97-AF65-F5344CB8AC3E}">
        <p14:creationId xmlns:p14="http://schemas.microsoft.com/office/powerpoint/2010/main" val="50264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Профилактический осмотр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Распоряжение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инистерства здравоохранения Иркутской области от                 19 марта 2015 года №587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«О проведении профилактических медицинских осмотров обучающихся в общеобразовательных организациях и профессиональных образовательных организациях высшего образования в целях раннего выявления потребления наркотических средств и психотропных веществ».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Профилактический осмотр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Профилактические медицинские осмотры проводятся в отношении обучающихся, достигших возраста тринадцати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лет.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Профилактические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медицинские осмотры проводятся при наличии информированного добровольного согласия в письменной форме обучающегося, достигшего возраста пятнадцати лет, либо информированного добровольного согласия в письменной форме одного из родителей или иного законного представителя обучающегося, не достигшего возраста пятнадцати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лет.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355600"/>
            <a:ext cx="4743450" cy="614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95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Профилактический осмотр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3528392"/>
          </a:xfrm>
        </p:spPr>
        <p:txBody>
          <a:bodyPr>
            <a:normAutofit fontScale="85000" lnSpcReduction="20000"/>
          </a:bodyPr>
          <a:lstStyle/>
          <a:p>
            <a:endParaRPr lang="ru-RU" sz="2000" b="1" dirty="0" smtClean="0"/>
          </a:p>
          <a:p>
            <a:endParaRPr lang="ru-RU" sz="2400" b="1" dirty="0"/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Поименные списки составляются и утверждаются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руководителем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организации, участвующей в проведении профилактических медицинских осмотров, и не позднее чем за 1 месяц до начала календарного года направляются в медицинскую организацию, проводящую профилактические медицинские осмотры.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1117</Words>
  <Application>Microsoft Office PowerPoint</Application>
  <PresentationFormat>Экран (4:3)</PresentationFormat>
  <Paragraphs>56</Paragraphs>
  <Slides>17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«О Порядке проведения профилактических медицинских осмотров обучающихся в общеобразовательных организациях и профессиональных образовательных организациях, а также в образовательных организациях высшего образования в целях раннего выявления незаконного потребления наркотических средств и психотропных веществ»   </vt:lpstr>
      <vt:lpstr>Наркологическая помощь несовершеннолетним  в Иркутской области  организована в соответствии с действующим законодательством: </vt:lpstr>
      <vt:lpstr>Презентация PowerPoint</vt:lpstr>
      <vt:lpstr>Профилактический осмотр</vt:lpstr>
      <vt:lpstr>Презентация PowerPoint</vt:lpstr>
      <vt:lpstr>Профилактический осмотр</vt:lpstr>
      <vt:lpstr>Профилактический осмотр</vt:lpstr>
      <vt:lpstr>Презентация PowerPoint</vt:lpstr>
      <vt:lpstr>Профилактический осмотр</vt:lpstr>
      <vt:lpstr>Профилактический осмотр</vt:lpstr>
      <vt:lpstr> Профилактический медицинский осмотр проводится в медицинской организации в 4 этапа: </vt:lpstr>
      <vt:lpstr>Профилактический медицинский осмотр проводится в медицинской организации в 4 этапа: </vt:lpstr>
      <vt:lpstr>Профилактический медицинский осмотр проводится в медицинской организации в 4 этапа:</vt:lpstr>
      <vt:lpstr>В случае подтверждения химико-токсикологическим исследованием наличия в биологической среде наркотического вещества или его аналогов:</vt:lpstr>
      <vt:lpstr>Презентация PowerPoint</vt:lpstr>
      <vt:lpstr>Презентация PowerPoint</vt:lpstr>
      <vt:lpstr>ПРИКАЗ Минздрава России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ммм</dc:title>
  <dc:creator>user</dc:creator>
  <cp:lastModifiedBy>Лесь</cp:lastModifiedBy>
  <cp:revision>71</cp:revision>
  <dcterms:created xsi:type="dcterms:W3CDTF">2016-02-09T05:09:27Z</dcterms:created>
  <dcterms:modified xsi:type="dcterms:W3CDTF">2016-07-01T01:13:41Z</dcterms:modified>
</cp:coreProperties>
</file>