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7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9_02.jpg"/>
          <p:cNvPicPr preferRelativeResize="0">
            <a:picLocks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54112" y="0"/>
            <a:ext cx="73152" cy="6858000"/>
          </a:xfrm>
          <a:prstGeom prst="rect">
            <a:avLst/>
          </a:prstGeom>
        </p:spPr>
      </p:pic>
      <p:pic>
        <p:nvPicPr>
          <p:cNvPr id="7" name="Picture 6" descr="1_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0" y="0"/>
            <a:ext cx="1333500" cy="6858000"/>
          </a:xfrm>
          <a:prstGeom prst="rect">
            <a:avLst/>
          </a:prstGeom>
        </p:spPr>
      </p:pic>
      <p:grpSp>
        <p:nvGrpSpPr>
          <p:cNvPr id="4" name="Group 17"/>
          <p:cNvGrpSpPr/>
          <p:nvPr/>
        </p:nvGrpSpPr>
        <p:grpSpPr>
          <a:xfrm>
            <a:off x="0" y="6630352"/>
            <a:ext cx="9144000" cy="228600"/>
            <a:chOff x="0" y="6582727"/>
            <a:chExt cx="9144000" cy="228600"/>
          </a:xfrm>
        </p:grpSpPr>
        <p:sp>
          <p:nvSpPr>
            <p:cNvPr id="10" name="Rectangle 9"/>
            <p:cNvSpPr/>
            <p:nvPr/>
          </p:nvSpPr>
          <p:spPr>
            <a:xfrm>
              <a:off x="7813040" y="6582727"/>
              <a:ext cx="1330960" cy="228600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34101" y="6582727"/>
              <a:ext cx="1609724" cy="228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6582727"/>
              <a:ext cx="6096000" cy="228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6781800" cy="1069975"/>
          </a:xfrm>
        </p:spPr>
        <p:txBody>
          <a:bodyPr bIns="0" anchor="b" anchorCtr="0">
            <a:noAutofit/>
          </a:bodyPr>
          <a:lstStyle>
            <a:lvl1pPr>
              <a:defRPr sz="4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438400"/>
            <a:ext cx="6781800" cy="762000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>
          <a:xfrm>
            <a:off x="6210300" y="6610350"/>
            <a:ext cx="1524000" cy="2286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>
          <a:xfrm>
            <a:off x="7924800" y="6610350"/>
            <a:ext cx="1198880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>
          <a:xfrm>
            <a:off x="457200" y="6611112"/>
            <a:ext cx="5600700" cy="2286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grpSp>
        <p:nvGrpSpPr>
          <p:cNvPr id="4" name="Group 1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2" name="Rectangle 1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4" name="Picture 13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89085"/>
            <a:ext cx="2057400" cy="55370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85216"/>
            <a:ext cx="6019800" cy="55412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grpSp>
        <p:nvGrpSpPr>
          <p:cNvPr id="4" name="Group 1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2" name="Rectangle 1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4" name="Picture 13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32" name="Rectangle 3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0" name="Picture 9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2"/>
          <p:cNvGrpSpPr/>
          <p:nvPr/>
        </p:nvGrpSpPr>
        <p:grpSpPr>
          <a:xfrm>
            <a:off x="1438274" y="6629400"/>
            <a:ext cx="7705726" cy="228600"/>
            <a:chOff x="1438274" y="6629400"/>
            <a:chExt cx="7705726" cy="228600"/>
          </a:xfrm>
        </p:grpSpPr>
        <p:sp>
          <p:nvSpPr>
            <p:cNvPr id="27" name="Rectangle 26"/>
            <p:cNvSpPr/>
            <p:nvPr/>
          </p:nvSpPr>
          <p:spPr>
            <a:xfrm>
              <a:off x="8763000" y="662940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142480" y="662940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438274" y="6629400"/>
              <a:ext cx="5663565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5245101"/>
            <a:ext cx="6934199" cy="1155700"/>
          </a:xfrm>
        </p:spPr>
        <p:txBody>
          <a:bodyPr anchor="t">
            <a:normAutofit/>
          </a:bodyPr>
          <a:lstStyle>
            <a:lvl1pPr algn="r">
              <a:defRPr sz="42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2600" y="4114800"/>
            <a:ext cx="6934199" cy="1130300"/>
          </a:xfrm>
        </p:spPr>
        <p:txBody>
          <a:bodyPr anchor="b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10" name="Picture 9" descr="9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63980" cy="6858000"/>
          </a:xfrm>
          <a:prstGeom prst="rect">
            <a:avLst/>
          </a:prstGeom>
        </p:spPr>
      </p:pic>
      <p:sp>
        <p:nvSpPr>
          <p:cNvPr id="24" name="Date Placeholder 23"/>
          <p:cNvSpPr>
            <a:spLocks noGrp="1"/>
          </p:cNvSpPr>
          <p:nvPr>
            <p:ph type="dt" sz="half" idx="10"/>
          </p:nvPr>
        </p:nvSpPr>
        <p:spPr>
          <a:xfrm>
            <a:off x="7162800" y="6610350"/>
            <a:ext cx="1524000" cy="246888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1"/>
          </p:nvPr>
        </p:nvSpPr>
        <p:spPr>
          <a:xfrm>
            <a:off x="8742680" y="6610350"/>
            <a:ext cx="381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2"/>
          </p:nvPr>
        </p:nvSpPr>
        <p:spPr>
          <a:xfrm>
            <a:off x="1524000" y="6610350"/>
            <a:ext cx="5562600" cy="247650"/>
          </a:xfrm>
        </p:spPr>
        <p:txBody>
          <a:bodyPr/>
          <a:lstStyle/>
          <a:p>
            <a:endParaRPr lang="ru-RU"/>
          </a:p>
        </p:txBody>
      </p:sp>
      <p:pic>
        <p:nvPicPr>
          <p:cNvPr id="20" name="Picture 19" descr="vert_bar_02.png"/>
          <p:cNvPicPr preferRelativeResize="0">
            <a:picLocks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62456" y="0"/>
            <a:ext cx="7315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ar_06.png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pic>
        <p:nvPicPr>
          <p:cNvPr id="12" name="Picture 11" descr="3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4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grpSp>
        <p:nvGrpSpPr>
          <p:cNvPr id="3" name="Group 14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7" name="Rectangle 16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4040188" cy="411162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14" name="Picture 13" descr="4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5" name="Text Placeholder 2"/>
          <p:cNvSpPr>
            <a:spLocks noGrp="1"/>
          </p:cNvSpPr>
          <p:nvPr>
            <p:ph type="body" idx="13"/>
          </p:nvPr>
        </p:nvSpPr>
        <p:spPr>
          <a:xfrm>
            <a:off x="4648200" y="1981200"/>
            <a:ext cx="4040188" cy="411162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57200" y="2438400"/>
            <a:ext cx="40386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5"/>
          </p:nvPr>
        </p:nvSpPr>
        <p:spPr>
          <a:xfrm>
            <a:off x="4648200" y="2438400"/>
            <a:ext cx="40386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16" name="Picture 15" descr="bar_06.png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4" name="Group 17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20" name="Rectangle 19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Date Placeholder 22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pic>
        <p:nvPicPr>
          <p:cNvPr id="10" name="Picture 9" descr="2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3" name="Group 11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3" name="Rectangle 12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0" name="Rectangle 9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3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352800" cy="914400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419600" y="1524000"/>
            <a:ext cx="42672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57201" y="2514599"/>
            <a:ext cx="3352800" cy="312724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14" name="Picture 13" descr="bar_06.pn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2" name="Group 15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7" name="Rectangle 16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5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3" name="Rectangle 12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048"/>
            <a:ext cx="3355848" cy="914400"/>
          </a:xfrm>
        </p:spPr>
        <p:txBody>
          <a:bodyPr anchor="b">
            <a:normAutofit/>
          </a:bodyPr>
          <a:lstStyle>
            <a:lvl1pPr algn="l">
              <a:defRPr lang="en-US" sz="1800" b="1" i="0" kern="1200" cap="all" spc="1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25696" y="1554480"/>
            <a:ext cx="4270248" cy="4059936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355848" cy="312724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en-US" sz="14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7" descr="4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pic>
        <p:nvPicPr>
          <p:cNvPr id="9" name="Picture 8" descr="bar_06.png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419600" y="1524000"/>
            <a:ext cx="42672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419600" y="5637212"/>
            <a:ext cx="42672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34000">
                <a:schemeClr val="bg1">
                  <a:lumMod val="75000"/>
                  <a:alpha val="61000"/>
                </a:schemeClr>
              </a:gs>
              <a:gs pos="38000">
                <a:schemeClr val="bg1">
                  <a:lumMod val="75000"/>
                  <a:alpha val="76000"/>
                </a:schemeClr>
              </a:gs>
              <a:gs pos="100000">
                <a:schemeClr val="bg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9144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8229600" cy="4144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610350"/>
            <a:ext cx="1524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610350"/>
            <a:ext cx="6629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2680" y="6610350"/>
            <a:ext cx="381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 typeface="Wingdings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4762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836" y="1265805"/>
            <a:ext cx="3184810" cy="2885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5736" y="4520151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УГИБДД ГУ МВД России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Иркутской области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51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37246"/>
            <a:ext cx="1475656" cy="213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9144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Автокресло группы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«1»: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7301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Tx/>
              <a:buChar char="-"/>
            </a:pPr>
            <a:r>
              <a:rPr lang="ru-RU" sz="2400" dirty="0" smtClean="0"/>
              <a:t>предназначено для детей, которые уже уверенно сидят, то есть – примерно от 1</a:t>
            </a:r>
            <a:r>
              <a:rPr lang="en-US" sz="2400" dirty="0" smtClean="0"/>
              <a:t>-</a:t>
            </a:r>
            <a:r>
              <a:rPr lang="ru-RU" sz="2400" dirty="0" smtClean="0"/>
              <a:t> </a:t>
            </a:r>
            <a:r>
              <a:rPr lang="ru-RU" sz="2400" dirty="0" err="1" smtClean="0"/>
              <a:t>го</a:t>
            </a:r>
            <a:r>
              <a:rPr lang="ru-RU" sz="2400" dirty="0" smtClean="0"/>
              <a:t> года. Устанавливается лицом по ходу движения. Сиденье обязательно имеет внутренние пятиточечные ремни или удерживающий столик, а также удобный наклон для сна. В автокресле группы 1 ребёнок может находиться до тех пор, пока не достигнет веса 15-18 кг. 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2" y="4737246"/>
            <a:ext cx="1656182" cy="213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42061"/>
            <a:ext cx="1976536" cy="2127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37246"/>
            <a:ext cx="2149003" cy="213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42062"/>
            <a:ext cx="2167240" cy="212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705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467" y="3846264"/>
            <a:ext cx="2161365" cy="299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85462"/>
            <a:ext cx="5544616" cy="914400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Автокресла группы «2»: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6332"/>
            <a:ext cx="8229600" cy="2304256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400" dirty="0" smtClean="0"/>
              <a:t>рассчитано на детей от 3 до 7 лет. Оно не имеет внутренних пятиточечных ремней, поэтому ребёнок крепится с помощью штатного ремня безопасности, который пропускается через специальные направляющие. Некоторые автокресла этой группы имеют небольшой угол наклона для отдыха.</a:t>
            </a:r>
            <a:endParaRPr lang="ru-RU" sz="2400" dirty="0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824" y="-16299"/>
            <a:ext cx="1261959" cy="1141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846265"/>
            <a:ext cx="2563171" cy="302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3845684"/>
            <a:ext cx="3676551" cy="301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382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705" y="4581128"/>
            <a:ext cx="2951120" cy="2299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6246" y="116632"/>
            <a:ext cx="8229600" cy="9144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Автокресло группы «3» (бустер):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0402" y="1340768"/>
            <a:ext cx="8301608" cy="312494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dirty="0" smtClean="0"/>
              <a:t>сиденье без спинки. Бустер имеет твёрдую конструкцию, подлокотники и специальные направляющие. С точки зрения безопасности бустеры нежелательны, так как в них отсутствует боковая защита. Их использование возможно, если ребёнок уже высокий (рост более 130-135см). Но и в этом случае полноценное кресло группы 2-3 является более подходящим вариантом. На бустерах</a:t>
            </a:r>
            <a:r>
              <a:rPr lang="en-US" dirty="0" smtClean="0"/>
              <a:t> </a:t>
            </a:r>
            <a:r>
              <a:rPr lang="ru-RU" dirty="0" smtClean="0"/>
              <a:t>часто пишут, что их можно применять с 4 лет, что на наш взгляд, недопустимо.</a:t>
            </a:r>
            <a:endParaRPr lang="ru-RU" dirty="0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6" y="4581128"/>
            <a:ext cx="2797680" cy="2278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135016"/>
            <a:ext cx="1906738" cy="1722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736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06" y="188640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</a:rPr>
              <a:t>Как </a:t>
            </a: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</a:rPr>
              <a:t>выбрать качественное, безопасное и удобное автокресло (ДУУ) для вашего ребёнка?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024" y="1484784"/>
            <a:ext cx="8784976" cy="4144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800" dirty="0" smtClean="0"/>
              <a:t>ДУУ должно иметь сертификат безопасности </a:t>
            </a:r>
            <a:r>
              <a:rPr lang="en-US" sz="2800" dirty="0" smtClean="0"/>
              <a:t>ECE</a:t>
            </a:r>
            <a:r>
              <a:rPr lang="ru-RU" sz="2800" dirty="0" smtClean="0"/>
              <a:t> </a:t>
            </a:r>
            <a:r>
              <a:rPr lang="en-US" sz="2800" dirty="0" smtClean="0"/>
              <a:t>R44/04</a:t>
            </a:r>
            <a:r>
              <a:rPr lang="ru-RU" sz="2800" dirty="0" smtClean="0"/>
              <a:t>. На кресле должна присутствовать оранжевая наклейка – бирка оранжевого цвета: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95739"/>
            <a:ext cx="5539223" cy="3554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34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588"/>
            <a:ext cx="91630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9054"/>
            <a:ext cx="8712968" cy="590306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ДУУ должно быть произведено проверенными фирмами. О них можно поинтересоваться у продавцов или посмотреть информацию в Интернете. Кресло неизвестной марки, про которую почти нигде нет информации, лучше не покупать;</a:t>
            </a:r>
          </a:p>
          <a:p>
            <a:r>
              <a:rPr lang="ru-RU" sz="2000" dirty="0" smtClean="0"/>
              <a:t>Инструкция должна быть на русском языке и иметь доступное изложение. Если инструкция вам понятна, не стоит выбирать такое кресло;</a:t>
            </a:r>
          </a:p>
          <a:p>
            <a:r>
              <a:rPr lang="ru-RU" sz="2000" dirty="0" smtClean="0"/>
              <a:t>ДУУ должно иметь длительный гарантийный срок. Если он меньше 6 месяцев, покупать такое кресло не стоит;</a:t>
            </a:r>
          </a:p>
          <a:p>
            <a:r>
              <a:rPr lang="ru-RU" sz="2000" dirty="0"/>
              <a:t>В ДУУ для перевозки новорождённых детей должен быть ортопедический вкладыш. Если в описании ДУУ сказано, что оно подходит для новорождённых, но в нём нет ортопедического вкладыша, откажитесь от покупки этого </a:t>
            </a:r>
            <a:r>
              <a:rPr lang="ru-RU" sz="2000" dirty="0" smtClean="0"/>
              <a:t>кресла;</a:t>
            </a:r>
          </a:p>
          <a:p>
            <a:r>
              <a:rPr lang="ru-RU" sz="2000" dirty="0"/>
              <a:t>Кресло должно иметь глубокий подголовник, который оптимально закрывает голову и шею, а также высокие боковые стенки. Они остановят ребёнка от смещения при боковых </a:t>
            </a:r>
            <a:r>
              <a:rPr lang="ru-RU" sz="2000" dirty="0" smtClean="0"/>
              <a:t>ударах;</a:t>
            </a:r>
          </a:p>
          <a:p>
            <a:endParaRPr lang="ru-RU" sz="2000" dirty="0"/>
          </a:p>
          <a:p>
            <a:endParaRPr lang="ru-RU" sz="20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330249"/>
            <a:ext cx="1686031" cy="1527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275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588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8466112" cy="3600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sz="2000" dirty="0" smtClean="0"/>
          </a:p>
          <a:p>
            <a:endParaRPr lang="ru-RU" sz="2000" dirty="0" smtClean="0"/>
          </a:p>
          <a:p>
            <a:endParaRPr lang="ru-RU" dirty="0"/>
          </a:p>
          <a:p>
            <a:r>
              <a:rPr lang="ru-RU" sz="2000" dirty="0" smtClean="0"/>
              <a:t>Автокресло </a:t>
            </a:r>
            <a:r>
              <a:rPr lang="ru-RU" sz="2000" dirty="0"/>
              <a:t>не должно быть очень мягким. Излишняя мягкость сиденья только снижает безопасность </a:t>
            </a:r>
            <a:r>
              <a:rPr lang="ru-RU" sz="2000" dirty="0" smtClean="0"/>
              <a:t>ребёнка;</a:t>
            </a:r>
          </a:p>
          <a:p>
            <a:pPr marL="0" indent="0">
              <a:buNone/>
            </a:pPr>
            <a:endParaRPr lang="ru-RU" sz="2000" dirty="0" smtClean="0"/>
          </a:p>
          <a:p>
            <a:r>
              <a:rPr lang="ru-RU" sz="2000" dirty="0"/>
              <a:t>Корпус должен быть целым и на нём должны отсутствовать какие-либо повреждения. Если целостность автокресла нарушена даже незначительно, не стоит приобретать такое ДУУ, так как в нём могут быть внутренние поломки, которые нельзя заметить сразу, и совсем недопустимо использовать автокресло, которое побывало в </a:t>
            </a:r>
            <a:r>
              <a:rPr lang="ru-RU" sz="2000" dirty="0" smtClean="0"/>
              <a:t>ДТП;</a:t>
            </a:r>
          </a:p>
          <a:p>
            <a:endParaRPr lang="ru-RU" sz="2000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424" y="4874050"/>
            <a:ext cx="2195151" cy="1988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340" y="4869160"/>
            <a:ext cx="3062660" cy="198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4895647"/>
            <a:ext cx="3072532" cy="1962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982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prstClr val="black"/>
                </a:solidFill>
              </a:rPr>
              <a:t/>
            </a:r>
            <a:br>
              <a:rPr lang="ru-RU" sz="3100" b="1" dirty="0" smtClean="0">
                <a:solidFill>
                  <a:prstClr val="black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4144963"/>
          </a:xfrm>
        </p:spPr>
        <p:txBody>
          <a:bodyPr>
            <a:normAutofit/>
          </a:bodyPr>
          <a:lstStyle/>
          <a:p>
            <a:r>
              <a:rPr lang="ru-RU" sz="2000" dirty="0"/>
              <a:t>Выбирая автокресло для младенца, исходите из того, сколько времени ему придётся проводить в автомобиле. Если предполагаются краткие поездки, обратите внимание на кресла группы 0+. Хотя все они рассчитаны на детей весом до 13 кг, сиденья не одинаковы по своим габаритам. В некоторых моделях ребёнок может ездить до года, из других вырастает быстрее. Возможность крепления кресла группы 0+ на шасси удобно для транспортировки ребёнка в кресле вне автомобиля. Также помните, что детей как можно дольше нужно перевозить лицом против хода движения, и это правило нужно соблюдать минимум до года, пока шея малыша не окрепнет и он не научится хорошо </a:t>
            </a:r>
            <a:r>
              <a:rPr lang="ru-RU" sz="2000" dirty="0" smtClean="0"/>
              <a:t>сидеть;</a:t>
            </a:r>
            <a:endParaRPr lang="ru-RU" sz="2000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812784"/>
            <a:ext cx="2267928" cy="2054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4812783"/>
            <a:ext cx="3747249" cy="2062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12784"/>
            <a:ext cx="2771800" cy="2045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18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588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414496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Если малышу в возрасте до шести месяцев придётся переносить долгие поездки, обратите внимание также на кресла группы 0, чтобы иметь возможность перевозить ребёнка в положении лёжа. К сожалению, в основном автокресла группы 0 моделей предыдущих лет показали очень плохие результаты в независимых </a:t>
            </a:r>
            <a:r>
              <a:rPr lang="ru-RU" dirty="0" err="1"/>
              <a:t>краш</a:t>
            </a:r>
            <a:r>
              <a:rPr lang="ru-RU" dirty="0"/>
              <a:t>-тестах, поэтому отнеситесь к данной покупке очень серьёзно (не используйте старое подержанное кресло) или воздержитесь от поездок на дальние расстояния с ребёнком возрастом до 6 месяцев. У младенцев ещё слабо развиты двигательные нервы и мышцы, не окрепли связки шеи, вследствие чего шея – хрупкая и слабая, в то время как голова тяжелее всех других частей тела, а её вес составляет четверть от тела младенца. Обратите внимание, что ребёнок в кресле группы 0 (а также совмещённых групп) обязательно должен фиксироваться широкими и мягкими внутренними ремешками, а вокруг головы малыша должна размещаться дополнительная </a:t>
            </a:r>
            <a:r>
              <a:rPr lang="ru-RU" dirty="0" smtClean="0"/>
              <a:t>защита;</a:t>
            </a:r>
            <a:endParaRPr lang="ru-RU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815471"/>
            <a:ext cx="2269803" cy="2056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4803112"/>
            <a:ext cx="2928516" cy="205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803112"/>
            <a:ext cx="2051720" cy="205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98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588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4144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 smtClean="0"/>
          </a:p>
          <a:p>
            <a:r>
              <a:rPr lang="ru-RU" sz="2000" dirty="0" smtClean="0"/>
              <a:t>В </a:t>
            </a:r>
            <a:r>
              <a:rPr lang="ru-RU" sz="2000" dirty="0"/>
              <a:t>автокреслах для детей весом до 18 кг (группы 0, 0+ и 1) имеются внутренние ремни безопасности. Внимательно изучите замок-пряжку, важно, чтобы он не выглядел хрупким и был сконструирован таким образом, чтобы ребёнок сам не смог его расстегнуть. Матерчатая прокладка в районе замка-пряжки должна быть широкой и плотной, чтобы при возможном ударе замок не травмировал низ живота малыша. Также обратите внимание, насколько комфортны накладки на ремни в области плеча и </a:t>
            </a:r>
            <a:r>
              <a:rPr lang="ru-RU" sz="2000" dirty="0" smtClean="0"/>
              <a:t>шеи;</a:t>
            </a:r>
            <a:endParaRPr lang="ru-RU" sz="20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695523"/>
            <a:ext cx="2419736" cy="2177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" y="4695524"/>
            <a:ext cx="3864620" cy="2177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695523"/>
            <a:ext cx="2568476" cy="2162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416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7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144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/>
          </a:p>
          <a:p>
            <a:r>
              <a:rPr lang="ru-RU" sz="2000" dirty="0" smtClean="0"/>
              <a:t>Дети </a:t>
            </a:r>
            <a:r>
              <a:rPr lang="ru-RU" sz="2000" dirty="0"/>
              <a:t>до трёх лет (а некоторые и старше) часто спят во время поездки. Поэтому важно наличие в кресле отдельных положений для сна и </a:t>
            </a:r>
            <a:r>
              <a:rPr lang="ru-RU" sz="2000" dirty="0" smtClean="0"/>
              <a:t>бодрствования;</a:t>
            </a:r>
          </a:p>
          <a:p>
            <a:endParaRPr lang="ru-RU" sz="2000" dirty="0" smtClean="0"/>
          </a:p>
          <a:p>
            <a:r>
              <a:rPr lang="ru-RU" sz="2000" dirty="0" smtClean="0"/>
              <a:t>Выбирая автокресло для детей возрастом от 1 года, прежде всего подготовьте их к этой покупке. Особенно, если дети до этого не ездили в автомобильном сиденье. Дайте ребёнку возможность посидеть в выбираемых автокреслах. Ему должно быть удобно и комфортно, иначе в дороге он начнёт капризничать;</a:t>
            </a:r>
          </a:p>
          <a:p>
            <a:endParaRPr lang="ru-RU" sz="2000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002" y="4569446"/>
            <a:ext cx="2495190" cy="228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569446"/>
            <a:ext cx="3598066" cy="2284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14" y="4569446"/>
            <a:ext cx="1848910" cy="228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83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1"/>
            <a:ext cx="9190365" cy="6877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9796" y="0"/>
            <a:ext cx="7988424" cy="749945"/>
          </a:xfrm>
        </p:spPr>
        <p:txBody>
          <a:bodyPr/>
          <a:lstStyle/>
          <a:p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Выбираем автокресло!</a:t>
            </a:r>
            <a:endParaRPr lang="ru-RU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064896" cy="3433936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Что такое автокресло?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Почему автокресло?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Куда и как установить автокресло?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Как правильно перевозить ребёнка в автокресле?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Группы детски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х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автокресел.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Как выбрать качественное, безопасное и удобное автокресло (ДУУ) для вашего ребёнка?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085184"/>
            <a:ext cx="2961285" cy="1772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1" y="5085184"/>
            <a:ext cx="3312367" cy="1792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075209"/>
            <a:ext cx="1872208" cy="1792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51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1588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500" y="476672"/>
            <a:ext cx="8229600" cy="5073427"/>
          </a:xfrm>
        </p:spPr>
        <p:txBody>
          <a:bodyPr>
            <a:normAutofit/>
          </a:bodyPr>
          <a:lstStyle/>
          <a:p>
            <a:r>
              <a:rPr lang="ru-RU" sz="2000" dirty="0"/>
              <a:t>Перед покупкой «примерьте» автокресло в свой автомобиль, так как оно может не подойти к профилю сидений вашего автомобиля, для его крепления может не хватить длины ремня безопасности. Поинтересуйтесь, снимается ли обивка кресла для стирки. Обратите также внимание на аксессуары, в первую очередь – на солнцезащитные шторки (чтобы ребёнку не напекало голову) и чехлы на передние сиденья (чтобы дети не пачкали их </a:t>
            </a:r>
            <a:r>
              <a:rPr lang="ru-RU" sz="2000" dirty="0" smtClean="0"/>
              <a:t>обувью);</a:t>
            </a:r>
          </a:p>
          <a:p>
            <a:endParaRPr lang="ru-RU" sz="2000" dirty="0" smtClean="0"/>
          </a:p>
          <a:p>
            <a:r>
              <a:rPr lang="ru-RU" sz="2000" dirty="0"/>
              <a:t>Как определить, вырос ли ребёнок из автокресла? Для автокресел группы 1 и выше: голова не должна выступать за верхний край спинки более чем на треть и/или точки выхода внутреннего ремня безопасности – находиться ниже плеча ребёнка. Для автокресел, устанавливаемых против хода движения: голова ребёнка не должна выступать за верхний край спинки.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5350137"/>
            <a:ext cx="1689100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00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5044"/>
            <a:ext cx="913994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35" y="332656"/>
            <a:ext cx="5993233" cy="105841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Что такое автокресло?</a:t>
            </a:r>
            <a:endParaRPr lang="ru-RU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7"/>
            <a:ext cx="8640960" cy="29523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b="1" u="sng" dirty="0" smtClean="0"/>
          </a:p>
          <a:p>
            <a:pPr marL="0" indent="0">
              <a:buNone/>
            </a:pPr>
            <a:r>
              <a:rPr lang="ru-RU" sz="2000" b="1" u="sng" dirty="0" smtClean="0">
                <a:solidFill>
                  <a:schemeClr val="accent2">
                    <a:lumMod val="50000"/>
                  </a:schemeClr>
                </a:solidFill>
              </a:rPr>
              <a:t>Детское автокресло </a:t>
            </a:r>
            <a:r>
              <a:rPr lang="ru-RU" sz="2000" dirty="0" smtClean="0"/>
              <a:t>– это удерживающее устройство, предназначенное для перевозки детей в автомобиле (ДУУ). Автокресло предназначено для маленьких пассажиров от рождения до достижения ими роста 150 см (или веса 36 кг).</a:t>
            </a:r>
          </a:p>
          <a:p>
            <a:pPr marL="0" indent="0">
              <a:buNone/>
            </a:pPr>
            <a:r>
              <a:rPr lang="ru-RU" sz="2000" b="1" u="sng" dirty="0" smtClean="0">
                <a:solidFill>
                  <a:schemeClr val="accent2">
                    <a:lumMod val="50000"/>
                  </a:schemeClr>
                </a:solidFill>
              </a:rPr>
              <a:t>Главная задача автокресла</a:t>
            </a:r>
            <a:r>
              <a:rPr lang="ru-RU" sz="2000" dirty="0" smtClean="0"/>
              <a:t> – обеспечить безопасность ребёнка при дорожно-транспортном происшествии, экстренном торможении или резких манёврах.</a:t>
            </a:r>
            <a:endParaRPr lang="ru-RU" sz="20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0641"/>
            <a:ext cx="4427984" cy="1841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54" y="5286068"/>
            <a:ext cx="1635610" cy="156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858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49" y="2788"/>
            <a:ext cx="9168749" cy="685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>
                <a:solidFill>
                  <a:schemeClr val="accent1">
                    <a:lumMod val="75000"/>
                  </a:schemeClr>
                </a:solidFill>
              </a:rPr>
              <a:t>Почему автокресло?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43528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800" dirty="0" smtClean="0">
              <a:solidFill>
                <a:srgbClr val="002060"/>
              </a:solidFill>
              <a:latin typeface="+mj-lt"/>
            </a:endParaRPr>
          </a:p>
          <a:p>
            <a:pPr marL="0" indent="0">
              <a:buNone/>
            </a:pPr>
            <a:r>
              <a:rPr lang="ru-RU" sz="1800" b="1" u="sng" dirty="0" smtClean="0">
                <a:solidFill>
                  <a:srgbClr val="002060"/>
                </a:solidFill>
                <a:latin typeface="+mj-lt"/>
              </a:rPr>
              <a:t>Использование</a:t>
            </a: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 в транспортных средствах детских удерживающих устройств позволяет снизить смертность среди младенцев - на 71%, среди детей более старшего возраста – на 54%. </a:t>
            </a:r>
          </a:p>
          <a:p>
            <a:pPr marL="0" indent="0">
              <a:buNone/>
            </a:pPr>
            <a:endParaRPr lang="ru-RU" sz="1800" b="1" u="sng" dirty="0" smtClean="0">
              <a:solidFill>
                <a:srgbClr val="002060"/>
              </a:solidFill>
              <a:latin typeface="+mj-lt"/>
            </a:endParaRPr>
          </a:p>
          <a:p>
            <a:pPr marL="0" indent="0">
              <a:buNone/>
            </a:pPr>
            <a:r>
              <a:rPr lang="ru-RU" sz="1800" b="1" u="sng" dirty="0" smtClean="0">
                <a:solidFill>
                  <a:srgbClr val="002060"/>
                </a:solidFill>
                <a:latin typeface="+mj-lt"/>
              </a:rPr>
              <a:t>При скорости 50 км</a:t>
            </a:r>
            <a:r>
              <a:rPr lang="en-US" sz="1800" b="1" u="sng" dirty="0" smtClean="0">
                <a:solidFill>
                  <a:srgbClr val="002060"/>
                </a:solidFill>
                <a:latin typeface="+mj-lt"/>
              </a:rPr>
              <a:t>/</a:t>
            </a:r>
            <a:r>
              <a:rPr lang="ru-RU" sz="1800" b="1" u="sng" dirty="0" smtClean="0">
                <a:solidFill>
                  <a:srgbClr val="002060"/>
                </a:solidFill>
                <a:latin typeface="+mj-lt"/>
              </a:rPr>
              <a:t>ч</a:t>
            </a: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 вес пассажира возрастает более чем в 30 раз. Именно поэтому перевозка ребёнка на руках считается самой опасной: если вес ребёнка 10 кг, то в момент удара он будет весить уже более 300 кг и удержать его, чтобы уберечь от резкого удара о переднее кресло, будет практически невозможно.</a:t>
            </a:r>
            <a:endParaRPr lang="ru-RU" sz="18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662712"/>
            <a:ext cx="3491880" cy="21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49" y="4653136"/>
            <a:ext cx="3313149" cy="22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872" y="4941168"/>
            <a:ext cx="2103166" cy="191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11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90" y="0"/>
            <a:ext cx="916298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Куда </a:t>
            </a:r>
            <a:r>
              <a:rPr lang="ru-RU" b="1" dirty="0">
                <a:solidFill>
                  <a:srgbClr val="002060"/>
                </a:solidFill>
              </a:rPr>
              <a:t>и как установить автокресло?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868" y="1340769"/>
            <a:ext cx="8363272" cy="2736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 smtClean="0">
                <a:solidFill>
                  <a:schemeClr val="tx2">
                    <a:lumMod val="75000"/>
                  </a:schemeClr>
                </a:solidFill>
              </a:rPr>
              <a:t>Обратите внимание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 на инструкцию по установке автокресла в автомобиле. Попросите консультанта показать вам, как закрепить кресло в автомобиле и как правильно пристегнуть ребёнка.</a:t>
            </a:r>
          </a:p>
          <a:p>
            <a:pPr marL="0" indent="0">
              <a:buNone/>
            </a:pPr>
            <a:r>
              <a:rPr lang="ru-RU" sz="1800" b="1" u="sng" dirty="0" smtClean="0">
                <a:solidFill>
                  <a:schemeClr val="tx2">
                    <a:lumMod val="75000"/>
                  </a:schemeClr>
                </a:solidFill>
              </a:rPr>
              <a:t>Для крепления автокресел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 всех групп используется трёхточечный ремень безопасности. </a:t>
            </a:r>
          </a:p>
          <a:p>
            <a:pPr marL="0" indent="0">
              <a:buNone/>
            </a:pPr>
            <a:r>
              <a:rPr lang="ru-RU" sz="1800" b="1" u="sng" dirty="0" smtClean="0">
                <a:solidFill>
                  <a:schemeClr val="tx2">
                    <a:lumMod val="75000"/>
                  </a:schemeClr>
                </a:solidFill>
              </a:rPr>
              <a:t>Альтернативный способ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 установки автокресла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ISOFIX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 представляет собой жёсткое крепление кресла к кузову автомобиля, что обеспечивает лучшую защиту ребёнка. </a:t>
            </a:r>
            <a:endParaRPr lang="ru-RU" sz="1800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847" y="4509120"/>
            <a:ext cx="3532151" cy="234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90" y="4509120"/>
            <a:ext cx="3294846" cy="234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940033"/>
            <a:ext cx="1872208" cy="1917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255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029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937" y="332656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Места для установки ДУУ!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700808"/>
            <a:ext cx="8136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/>
              <a:t>Автокресло должно прочно</a:t>
            </a:r>
            <a:r>
              <a:rPr lang="ru-RU" dirty="0" smtClean="0"/>
              <a:t> устанавливаться в автомобиле. Если вы установили ДУУ в машину правильно, причём не важно, при помощи ремня безопасности или системы</a:t>
            </a:r>
            <a:r>
              <a:rPr lang="en-US" dirty="0"/>
              <a:t> </a:t>
            </a:r>
            <a:r>
              <a:rPr lang="en-US" dirty="0" smtClean="0"/>
              <a:t>ISOFIX</a:t>
            </a:r>
            <a:r>
              <a:rPr lang="ru-RU" dirty="0" smtClean="0"/>
              <a:t>, но его легко можно сместить рукой, лучше не покупать такое кресло. </a:t>
            </a:r>
          </a:p>
          <a:p>
            <a:r>
              <a:rPr lang="ru-RU" b="1" u="sng" dirty="0" smtClean="0"/>
              <a:t>Прочная фиксация в машине</a:t>
            </a:r>
            <a:r>
              <a:rPr lang="ru-RU" dirty="0" smtClean="0"/>
              <a:t> – это залог безопасности вашего ребёнка.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718198"/>
            <a:ext cx="4968552" cy="3139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058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378" y="116632"/>
            <a:ext cx="8892480" cy="121014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Как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правильно перевозить ребёнка в автокресле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84785"/>
            <a:ext cx="8229600" cy="3312367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Усадив ребёнка в автокресло, пристигните его внутренними ремнями или трёхточечными ремнями безопасности, в зависимости от группы. Обязательно проверьте натяжение ремней – они не должны провисать.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Для игры во время поездки давайте ребёнку только мягкие игрушки. 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Для младенцев используйте только специальные игрушки для автокресел. 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Если ваш ребёнок смотрит во время поездки мультфильмы – имейте в виду, все жёсткие предметы во время поездки должны быть закреплены. 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768" y="4994272"/>
            <a:ext cx="2060575" cy="18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94272"/>
            <a:ext cx="3347864" cy="1868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994272"/>
            <a:ext cx="3425342" cy="184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64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06" y="332656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Группы детских автокресел: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4">
                    <a:lumMod val="50000"/>
                  </a:schemeClr>
                </a:solidFill>
              </a:rPr>
            </a:b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2734" y="1772816"/>
            <a:ext cx="8496944" cy="2934989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Автокресло группы «0»</a:t>
            </a:r>
          </a:p>
          <a:p>
            <a:pPr marL="0" indent="0" algn="just">
              <a:buNone/>
            </a:pPr>
            <a:r>
              <a:rPr lang="ru-RU" sz="2000" dirty="0" smtClean="0"/>
              <a:t>     - представляет собой автолюльку, которая предназначена для новорождённых, а также для детей с малым весом. Она напоминает корзину от прогулочной коляски, оснащённую внутренними ремнями безопасности. Автолюлька устанавливается на заднем диване перпендикулярно ходу движения и фиксируется штатным ремнём безопасности. </a:t>
            </a:r>
            <a:endParaRPr lang="ru-RU" sz="2000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725144"/>
            <a:ext cx="1924372" cy="1736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456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84004"/>
            <a:ext cx="1835696" cy="207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Автокресло группы «0+» (переноска):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348498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sz="1800" dirty="0" smtClean="0"/>
              <a:t>предназначено для малышей от рождения примерно до 1 года. Сиденье имеет чашеобразный корпус, внутренние пятиточечные ремни и удобную ручку для переноса малыша. Автокресло устанавливается лицом против движения автомобиля. Такое положение объясняется необходимостью разгрузить хрупкую шейку и позвоночник младенца. Резкое торможение провоцирует смертельно опасный «кивок» головы, который исключается при правильной</a:t>
            </a:r>
            <a:r>
              <a:rPr lang="en-US" sz="1800" dirty="0" smtClean="0"/>
              <a:t> </a:t>
            </a:r>
            <a:r>
              <a:rPr lang="ru-RU" sz="1800" dirty="0" smtClean="0"/>
              <a:t>установке автокресла «лицом против движения».</a:t>
            </a:r>
            <a:endParaRPr lang="ru-RU" sz="18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732122"/>
            <a:ext cx="2365145" cy="2132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2189"/>
            <a:ext cx="1835696" cy="2142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50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acro">
  <a:themeElements>
    <a:clrScheme name="Macro">
      <a:dk1>
        <a:sysClr val="windowText" lastClr="000000"/>
      </a:dk1>
      <a:lt1>
        <a:sysClr val="window" lastClr="FFFFFF"/>
      </a:lt1>
      <a:dk2>
        <a:srgbClr val="3F3F4D"/>
      </a:dk2>
      <a:lt2>
        <a:srgbClr val="DDDDDD"/>
      </a:lt2>
      <a:accent1>
        <a:srgbClr val="A51009"/>
      </a:accent1>
      <a:accent2>
        <a:srgbClr val="DE7014"/>
      </a:accent2>
      <a:accent3>
        <a:srgbClr val="704836"/>
      </a:accent3>
      <a:accent4>
        <a:srgbClr val="F2B431"/>
      </a:accent4>
      <a:accent5>
        <a:srgbClr val="7F221D"/>
      </a:accent5>
      <a:accent6>
        <a:srgbClr val="CDAC77"/>
      </a:accent6>
      <a:hlink>
        <a:srgbClr val="F5B123"/>
      </a:hlink>
      <a:folHlink>
        <a:srgbClr val="E19B0B"/>
      </a:folHlink>
    </a:clrScheme>
    <a:fontScheme name="Macr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c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300000"/>
              </a:schemeClr>
            </a:gs>
            <a:gs pos="100000">
              <a:schemeClr val="phClr">
                <a:tint val="80000"/>
                <a:satMod val="15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hade val="90000"/>
                <a:satMod val="300000"/>
              </a:schemeClr>
            </a:gs>
            <a:gs pos="100000">
              <a:schemeClr val="phClr">
                <a:satMod val="150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70000"/>
              </a:srgbClr>
            </a:outerShdw>
          </a:effectLst>
        </a:effectStyle>
        <a:effectStyle>
          <a:effectLst>
            <a:outerShdw blurRad="25400" dist="254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contourW="15875" prstMaterial="softmetal">
            <a:bevelT w="25400" h="19050" prst="angle"/>
            <a:contourClr>
              <a:schemeClr val="phClr">
                <a:shade val="30000"/>
              </a:schemeClr>
            </a:contourClr>
          </a:sp3d>
        </a:effectStyle>
        <a:effectStyle>
          <a:effectLst>
            <a:outerShdw blurRad="254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contourW="19050" prstMaterial="metal">
            <a:bevelT w="63500" h="31750" prst="angle"/>
            <a:contourClr>
              <a:schemeClr val="phClr">
                <a:shade val="25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7000"/>
                <a:shade val="93000"/>
                <a:satMod val="110000"/>
                <a:lumMod val="90000"/>
              </a:schemeClr>
            </a:gs>
            <a:gs pos="76000">
              <a:schemeClr val="phClr">
                <a:tint val="85000"/>
                <a:shade val="75000"/>
                <a:satMod val="120000"/>
              </a:schemeClr>
            </a:gs>
            <a:gs pos="100000">
              <a:schemeClr val="phClr">
                <a:tint val="86000"/>
                <a:shade val="50000"/>
                <a:satMod val="13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35000"/>
                <a:satMod val="146000"/>
                <a:lumMod val="101000"/>
              </a:schemeClr>
            </a:gs>
            <a:gs pos="26000">
              <a:schemeClr val="phClr">
                <a:tint val="96000"/>
                <a:shade val="96000"/>
                <a:satMod val="190000"/>
              </a:schemeClr>
            </a:gs>
            <a:gs pos="100000">
              <a:schemeClr val="phClr">
                <a:tint val="60000"/>
                <a:shade val="90000"/>
                <a:satMod val="22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TM01859866[[fn=Макрос]]</Template>
  <TotalTime>499</TotalTime>
  <Words>1485</Words>
  <Application>Microsoft Office PowerPoint</Application>
  <PresentationFormat>Экран (4:3)</PresentationFormat>
  <Paragraphs>68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Macro</vt:lpstr>
      <vt:lpstr>Презентация PowerPoint</vt:lpstr>
      <vt:lpstr>Выбираем автокресло!</vt:lpstr>
      <vt:lpstr>Что такое автокресло?</vt:lpstr>
      <vt:lpstr>Почему автокресло? </vt:lpstr>
      <vt:lpstr> Куда и как установить автокресло? </vt:lpstr>
      <vt:lpstr>Места для установки ДУУ!</vt:lpstr>
      <vt:lpstr>Как правильно перевозить ребёнка в автокресле?</vt:lpstr>
      <vt:lpstr> Группы детских автокресел: </vt:lpstr>
      <vt:lpstr>Автокресло группы «0+» (переноска):</vt:lpstr>
      <vt:lpstr>Автокресло группы «1»:</vt:lpstr>
      <vt:lpstr>Автокресла группы «2»:</vt:lpstr>
      <vt:lpstr>Автокресло группы «3» (бустер):</vt:lpstr>
      <vt:lpstr> Как выбрать качественное, безопасное и удобное автокресло (ДУУ) для вашего ребёнка? </vt:lpstr>
      <vt:lpstr>   </vt:lpstr>
      <vt:lpstr>   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Выбираем автокресло</dc:title>
  <dc:creator>1</dc:creator>
  <cp:lastModifiedBy>1</cp:lastModifiedBy>
  <cp:revision>41</cp:revision>
  <dcterms:created xsi:type="dcterms:W3CDTF">2017-09-15T02:59:37Z</dcterms:created>
  <dcterms:modified xsi:type="dcterms:W3CDTF">2017-09-18T05:29:15Z</dcterms:modified>
</cp:coreProperties>
</file>