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8"/>
  </p:notesMasterIdLst>
  <p:sldIdLst>
    <p:sldId id="272" r:id="rId2"/>
    <p:sldId id="342" r:id="rId3"/>
    <p:sldId id="316" r:id="rId4"/>
    <p:sldId id="335" r:id="rId5"/>
    <p:sldId id="336" r:id="rId6"/>
    <p:sldId id="337" r:id="rId7"/>
    <p:sldId id="338" r:id="rId8"/>
    <p:sldId id="339" r:id="rId9"/>
    <p:sldId id="340" r:id="rId10"/>
    <p:sldId id="274" r:id="rId11"/>
    <p:sldId id="331" r:id="rId12"/>
    <p:sldId id="332" r:id="rId13"/>
    <p:sldId id="333" r:id="rId14"/>
    <p:sldId id="275" r:id="rId15"/>
    <p:sldId id="280" r:id="rId16"/>
    <p:sldId id="282" r:id="rId17"/>
    <p:sldId id="281" r:id="rId18"/>
    <p:sldId id="299" r:id="rId19"/>
    <p:sldId id="285" r:id="rId20"/>
    <p:sldId id="341" r:id="rId21"/>
    <p:sldId id="284" r:id="rId22"/>
    <p:sldId id="288" r:id="rId23"/>
    <p:sldId id="263" r:id="rId24"/>
    <p:sldId id="308" r:id="rId25"/>
    <p:sldId id="329" r:id="rId26"/>
    <p:sldId id="330" r:id="rId27"/>
    <p:sldId id="32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34" r:id="rId36"/>
    <p:sldId id="34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CC"/>
    <a:srgbClr val="FFFFCC"/>
    <a:srgbClr val="070BB9"/>
    <a:srgbClr val="CCFFFF"/>
    <a:srgbClr val="FFCCFF"/>
    <a:srgbClr val="66FFFF"/>
    <a:srgbClr val="02BE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Обрабатывающие производства  </c:v>
                </c:pt>
                <c:pt idx="1">
                  <c:v>Оптовая и розничная торговля</c:v>
                </c:pt>
                <c:pt idx="2">
                  <c:v>Лесное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63.5</c:v>
                </c:pt>
                <c:pt idx="1">
                  <c:v>18.2</c:v>
                </c:pt>
                <c:pt idx="2">
                  <c:v>9.8000000000000007</c:v>
                </c:pt>
              </c:numCache>
            </c:numRef>
          </c:val>
        </c:ser>
        <c:firstSliceAng val="0"/>
      </c:pieChart>
    </c:plotArea>
    <c:legend>
      <c:legendPos val="b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PowerPoint]Лист1'!$A$14:$A$22</c:f>
              <c:strCache>
                <c:ptCount val="9"/>
                <c:pt idx="0">
                  <c:v>Лесное хозяйство</c:v>
                </c:pt>
                <c:pt idx="1">
                  <c:v>Обрабатывающие прогизводства</c:v>
                </c:pt>
                <c:pt idx="2">
                  <c:v>Обеспечение эл.энергией, теплоэнергией</c:v>
                </c:pt>
                <c:pt idx="3">
                  <c:v>Строительство</c:v>
                </c:pt>
                <c:pt idx="4">
                  <c:v>Торговля</c:v>
                </c:pt>
                <c:pt idx="5">
                  <c:v>Транспортировка и хранение</c:v>
                </c:pt>
                <c:pt idx="6">
                  <c:v>Информация и связь</c:v>
                </c:pt>
                <c:pt idx="7">
                  <c:v>Бюджетные учреждения</c:v>
                </c:pt>
                <c:pt idx="8">
                  <c:v>Прочие</c:v>
                </c:pt>
              </c:strCache>
            </c:strRef>
          </c:cat>
          <c:val>
            <c:numRef>
              <c:f>'[Диаграмма в Microsoft Office PowerPoint]Лист1'!$B$14:$B$22</c:f>
              <c:numCache>
                <c:formatCode>General</c:formatCode>
                <c:ptCount val="9"/>
                <c:pt idx="0">
                  <c:v>48169</c:v>
                </c:pt>
                <c:pt idx="1">
                  <c:v>52121</c:v>
                </c:pt>
                <c:pt idx="2">
                  <c:v>39710</c:v>
                </c:pt>
                <c:pt idx="3">
                  <c:v>46844</c:v>
                </c:pt>
                <c:pt idx="4">
                  <c:v>14411</c:v>
                </c:pt>
                <c:pt idx="5">
                  <c:v>46677</c:v>
                </c:pt>
                <c:pt idx="6">
                  <c:v>63750</c:v>
                </c:pt>
                <c:pt idx="7">
                  <c:v>34138</c:v>
                </c:pt>
                <c:pt idx="8">
                  <c:v>72303</c:v>
                </c:pt>
              </c:numCache>
            </c:numRef>
          </c:val>
        </c:ser>
        <c:axId val="53857280"/>
        <c:axId val="54509568"/>
      </c:barChart>
      <c:catAx>
        <c:axId val="53857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4509568"/>
        <c:crosses val="autoZero"/>
        <c:auto val="1"/>
        <c:lblAlgn val="ctr"/>
        <c:lblOffset val="100"/>
      </c:catAx>
      <c:valAx>
        <c:axId val="545095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385728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/>
          <a:lstStyle/>
          <a:p>
            <a:pPr>
              <a:defRPr/>
            </a:pPr>
            <a:r>
              <a:rPr lang="ru-RU" b="0" dirty="0"/>
              <a:t>млн.руб.</a:t>
            </a:r>
          </a:p>
        </c:rich>
      </c:tx>
      <c:layout>
        <c:manualLayout>
          <c:xMode val="edge"/>
          <c:yMode val="edge"/>
          <c:x val="0.86619604473079115"/>
          <c:y val="0.59568513475394236"/>
        </c:manualLayout>
      </c:layout>
    </c:title>
    <c:plotArea>
      <c:layout>
        <c:manualLayout>
          <c:layoutTarget val="inner"/>
          <c:xMode val="edge"/>
          <c:yMode val="edge"/>
          <c:x val="2.2222222222222282E-2"/>
          <c:y val="0.19439348053521413"/>
          <c:w val="0.77430267900289362"/>
          <c:h val="0.78229649615476382"/>
        </c:manualLayout>
      </c:layout>
      <c:barChart>
        <c:barDir val="col"/>
        <c:grouping val="clustered"/>
        <c:ser>
          <c:idx val="0"/>
          <c:order val="0"/>
          <c:tx>
            <c:strRef>
              <c:f>Лист1!$D$1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1.0362892967693479E-2"/>
                  <c:y val="-4.8733089346086195E-2"/>
                </c:manualLayout>
              </c:layout>
              <c:showVal val="1"/>
            </c:dLbl>
            <c:dLbl>
              <c:idx val="1"/>
              <c:layout>
                <c:manualLayout>
                  <c:x val="-3.7678156918069562E-3"/>
                  <c:y val="-0.3862383273099414"/>
                </c:manualLayout>
              </c:layout>
              <c:showVal val="1"/>
            </c:dLbl>
            <c:dLbl>
              <c:idx val="2"/>
              <c:layout>
                <c:manualLayout>
                  <c:x val="1.1521331358173801E-2"/>
                  <c:y val="-4.4506935727118557E-2"/>
                </c:manualLayout>
              </c:layout>
              <c:showVal val="1"/>
            </c:dLbl>
            <c:dLbl>
              <c:idx val="3"/>
              <c:layout>
                <c:manualLayout>
                  <c:x val="6.6912384956490422E-3"/>
                  <c:y val="-6.776849026215542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Лист1!$A$2:$C$5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Бюджет городских поселений</c:v>
                </c:pt>
                <c:pt idx="3">
                  <c:v>Бюджет района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144.97999999999999</c:v>
                </c:pt>
                <c:pt idx="1">
                  <c:v>332.33</c:v>
                </c:pt>
                <c:pt idx="2">
                  <c:v>7.38</c:v>
                </c:pt>
                <c:pt idx="3">
                  <c:v>33.190000000000012</c:v>
                </c:pt>
              </c:numCache>
            </c:numRef>
          </c:val>
        </c:ser>
        <c:gapWidth val="100"/>
        <c:axId val="54472064"/>
        <c:axId val="54523008"/>
      </c:barChart>
      <c:catAx>
        <c:axId val="54472064"/>
        <c:scaling>
          <c:orientation val="minMax"/>
        </c:scaling>
        <c:axPos val="b"/>
        <c:tickLblPos val="nextTo"/>
        <c:crossAx val="54523008"/>
        <c:crosses val="autoZero"/>
        <c:auto val="1"/>
        <c:lblAlgn val="ctr"/>
        <c:lblOffset val="100"/>
      </c:catAx>
      <c:valAx>
        <c:axId val="54523008"/>
        <c:scaling>
          <c:orientation val="minMax"/>
        </c:scaling>
        <c:axPos val="l"/>
        <c:majorGridlines/>
        <c:numFmt formatCode="General" sourceLinked="1"/>
        <c:tickLblPos val="nextTo"/>
        <c:crossAx val="54472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введено,кв.м.</c:v>
                </c:pt>
              </c:strCache>
            </c:strRef>
          </c:tx>
          <c:dLbls>
            <c:dLbl>
              <c:idx val="0"/>
              <c:layout>
                <c:manualLayout>
                  <c:x val="0.11077526940552372"/>
                  <c:y val="-2.7032950771642444E-2"/>
                </c:manualLayout>
              </c:layout>
              <c:showVal val="1"/>
            </c:dLbl>
            <c:dLbl>
              <c:idx val="1"/>
              <c:layout>
                <c:manualLayout>
                  <c:x val="0.11480362537764352"/>
                  <c:y val="0.10709335407504809"/>
                </c:manualLayout>
              </c:layout>
              <c:showVal val="1"/>
            </c:dLbl>
            <c:dLbl>
              <c:idx val="2"/>
              <c:layout>
                <c:manualLayout>
                  <c:x val="0.10876132930513623"/>
                  <c:y val="8.9315538290623067E-2"/>
                </c:manualLayout>
              </c:layout>
              <c:showVal val="1"/>
            </c:dLbl>
            <c:dLbl>
              <c:idx val="3"/>
              <c:layout>
                <c:manualLayout>
                  <c:x val="9.4662638469285007E-2"/>
                  <c:y val="1.454349141950366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11481</c:v>
                </c:pt>
                <c:pt idx="1">
                  <c:v>2012</c:v>
                </c:pt>
                <c:pt idx="2">
                  <c:v>765</c:v>
                </c:pt>
                <c:pt idx="3">
                  <c:v>7845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т.ч.в рамках программ</c:v>
                </c:pt>
              </c:strCache>
            </c:strRef>
          </c:tx>
          <c:dLbls>
            <c:dLbl>
              <c:idx val="0"/>
              <c:layout>
                <c:manualLayout>
                  <c:x val="9.6676737160120832E-2"/>
                  <c:y val="-4.2780748663101636E-2"/>
                </c:manualLayout>
              </c:layout>
              <c:showVal val="1"/>
            </c:dLbl>
            <c:dLbl>
              <c:idx val="1"/>
              <c:layout>
                <c:manualLayout>
                  <c:x val="9.0634441087613885E-2"/>
                  <c:y val="9.6067501788378001E-2"/>
                </c:manualLayout>
              </c:layout>
              <c:showVal val="1"/>
            </c:dLbl>
            <c:dLbl>
              <c:idx val="2"/>
              <c:layout>
                <c:manualLayout>
                  <c:x val="0.1027190332326284"/>
                  <c:y val="7.8289686003953016E-2"/>
                </c:manualLayout>
              </c:layout>
              <c:showVal val="1"/>
            </c:dLbl>
            <c:dLbl>
              <c:idx val="3"/>
              <c:layout>
                <c:manualLayout>
                  <c:x val="8.8620342396778448E-2"/>
                  <c:y val="1.76835634305328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9860</c:v>
                </c:pt>
                <c:pt idx="1">
                  <c:v>249</c:v>
                </c:pt>
                <c:pt idx="2">
                  <c:v>140</c:v>
                </c:pt>
                <c:pt idx="3">
                  <c:v>4236</c:v>
                </c:pt>
              </c:numCache>
            </c:numRef>
          </c:val>
        </c:ser>
        <c:shape val="cylinder"/>
        <c:axId val="55426432"/>
        <c:axId val="55436416"/>
        <c:axId val="0"/>
      </c:bar3DChart>
      <c:catAx>
        <c:axId val="55426432"/>
        <c:scaling>
          <c:orientation val="minMax"/>
        </c:scaling>
        <c:axPos val="b"/>
        <c:numFmt formatCode="General" sourceLinked="1"/>
        <c:tickLblPos val="nextTo"/>
        <c:crossAx val="55436416"/>
        <c:crosses val="autoZero"/>
        <c:auto val="1"/>
        <c:lblAlgn val="ctr"/>
        <c:lblOffset val="100"/>
      </c:catAx>
      <c:valAx>
        <c:axId val="55436416"/>
        <c:scaling>
          <c:orientation val="minMax"/>
        </c:scaling>
        <c:axPos val="l"/>
        <c:majorGridlines/>
        <c:numFmt formatCode="0%" sourceLinked="1"/>
        <c:tickLblPos val="nextTo"/>
        <c:crossAx val="55426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42C66-0946-442F-A457-9CD32AE227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950DE6-4D9A-48A2-8228-AA3BB2F326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Всего питанием охвачен:</a:t>
          </a:r>
        </a:p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95% обучающихся начальных классов, </a:t>
          </a:r>
        </a:p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84% - с 5 по 9 класс и 81% старшеклассников. </a:t>
          </a:r>
          <a:endParaRPr lang="ru-RU" sz="1800" b="1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4FD8246-A124-4A1D-9274-E38F2742D1EF}" type="parTrans" cxnId="{2F5C7E23-96E2-4513-A8A7-B31ECEF7E0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9DED91-9538-4E62-8AF4-B358AC070AD1}" type="sibTrans" cxnId="{2F5C7E23-96E2-4513-A8A7-B31ECEF7E0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FCB43F-E42E-4AC6-B0B9-E442F47C81E5}" type="pres">
      <dgm:prSet presAssocID="{A0442C66-0946-442F-A457-9CD32AE22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048D4-5F6A-49F5-BB31-EAE1A8936AD4}" type="pres">
      <dgm:prSet presAssocID="{47950DE6-4D9A-48A2-8228-AA3BB2F3269F}" presName="parentText" presStyleLbl="node1" presStyleIdx="0" presStyleCnt="1" custScaleY="328813" custLinFactNeighborY="75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C7E23-96E2-4513-A8A7-B31ECEF7E0DA}" srcId="{A0442C66-0946-442F-A457-9CD32AE22786}" destId="{47950DE6-4D9A-48A2-8228-AA3BB2F3269F}" srcOrd="0" destOrd="0" parTransId="{84FD8246-A124-4A1D-9274-E38F2742D1EF}" sibTransId="{509DED91-9538-4E62-8AF4-B358AC070AD1}"/>
    <dgm:cxn modelId="{9BBD1B9E-A092-4F07-A54B-3BE289578DB8}" type="presOf" srcId="{A0442C66-0946-442F-A457-9CD32AE22786}" destId="{A7FCB43F-E42E-4AC6-B0B9-E442F47C81E5}" srcOrd="0" destOrd="0" presId="urn:microsoft.com/office/officeart/2005/8/layout/vList2"/>
    <dgm:cxn modelId="{FE0DA67D-7E51-40FB-87A4-29255658AFC8}" type="presOf" srcId="{47950DE6-4D9A-48A2-8228-AA3BB2F3269F}" destId="{E15048D4-5F6A-49F5-BB31-EAE1A8936AD4}" srcOrd="0" destOrd="0" presId="urn:microsoft.com/office/officeart/2005/8/layout/vList2"/>
    <dgm:cxn modelId="{D89706C1-5FD3-4CDC-963E-D8D8FB8CBBB6}" type="presParOf" srcId="{A7FCB43F-E42E-4AC6-B0B9-E442F47C81E5}" destId="{E15048D4-5F6A-49F5-BB31-EAE1A8936AD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AD4C1-8223-4D16-911D-16AAFF63FA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D68DF9-F8C7-48B7-815F-35609751193D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Подвоз 670 учащихся осуществляется в школы во всех   населенных пунктах.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F8C205-4200-43F9-A0CD-9E6EEC8F36C1}" type="parTrans" cxnId="{AA133342-747A-4298-87A7-BA8BFDA18571}">
      <dgm:prSet/>
      <dgm:spPr/>
      <dgm:t>
        <a:bodyPr/>
        <a:lstStyle/>
        <a:p>
          <a:endParaRPr lang="ru-RU"/>
        </a:p>
      </dgm:t>
    </dgm:pt>
    <dgm:pt modelId="{53973151-F4EF-48E2-949E-0C4A920CC8BF}" type="sibTrans" cxnId="{AA133342-747A-4298-87A7-BA8BFDA18571}">
      <dgm:prSet/>
      <dgm:spPr/>
      <dgm:t>
        <a:bodyPr/>
        <a:lstStyle/>
        <a:p>
          <a:endParaRPr lang="ru-RU"/>
        </a:p>
      </dgm:t>
    </dgm:pt>
    <dgm:pt modelId="{30EDCD8E-886A-42BD-B299-6533FFC8F649}" type="pres">
      <dgm:prSet presAssocID="{996AD4C1-8223-4D16-911D-16AAFF63FA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D468B-5E87-4297-9E2E-A4616A35F877}" type="pres">
      <dgm:prSet presAssocID="{A1D68DF9-F8C7-48B7-815F-35609751193D}" presName="parentText" presStyleLbl="node1" presStyleIdx="0" presStyleCnt="1" custFlipVert="0" custScaleY="58061" custLinFactNeighborX="-566" custLinFactNeighborY="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33342-747A-4298-87A7-BA8BFDA18571}" srcId="{996AD4C1-8223-4D16-911D-16AAFF63FAEF}" destId="{A1D68DF9-F8C7-48B7-815F-35609751193D}" srcOrd="0" destOrd="0" parTransId="{B9F8C205-4200-43F9-A0CD-9E6EEC8F36C1}" sibTransId="{53973151-F4EF-48E2-949E-0C4A920CC8BF}"/>
    <dgm:cxn modelId="{10F73A03-7C0C-4C61-BA9B-08F552E5F3D6}" type="presOf" srcId="{A1D68DF9-F8C7-48B7-815F-35609751193D}" destId="{055D468B-5E87-4297-9E2E-A4616A35F877}" srcOrd="0" destOrd="0" presId="urn:microsoft.com/office/officeart/2005/8/layout/vList2"/>
    <dgm:cxn modelId="{61B142A3-AC2A-42CB-89C2-A1C6EC3CCFA1}" type="presOf" srcId="{996AD4C1-8223-4D16-911D-16AAFF63FAEF}" destId="{30EDCD8E-886A-42BD-B299-6533FFC8F649}" srcOrd="0" destOrd="0" presId="urn:microsoft.com/office/officeart/2005/8/layout/vList2"/>
    <dgm:cxn modelId="{857EC167-3631-41C5-ABF0-5282719482F2}" type="presParOf" srcId="{30EDCD8E-886A-42BD-B299-6533FFC8F649}" destId="{055D468B-5E87-4297-9E2E-A4616A35F87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048D4-5F6A-49F5-BB31-EAE1A8936AD4}">
      <dsp:nvSpPr>
        <dsp:cNvPr id="0" name=""/>
        <dsp:cNvSpPr/>
      </dsp:nvSpPr>
      <dsp:spPr>
        <a:xfrm>
          <a:off x="0" y="906"/>
          <a:ext cx="5143536" cy="92778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Всего питанием охвачен: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95% обучающихся начальных классов,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84% - с 5 по 9 класс и 81% старшеклассников. </a:t>
          </a:r>
          <a:endParaRPr lang="ru-RU" sz="1800" b="1" kern="120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906"/>
        <a:ext cx="5143536" cy="9277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5D468B-5E87-4297-9E2E-A4616A35F877}">
      <dsp:nvSpPr>
        <dsp:cNvPr id="0" name=""/>
        <dsp:cNvSpPr/>
      </dsp:nvSpPr>
      <dsp:spPr>
        <a:xfrm>
          <a:off x="0" y="7893"/>
          <a:ext cx="5500725" cy="706486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Подвоз 670 учащихся осуществляется в школы во всех   населенных пунктах.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893"/>
        <a:ext cx="5500725" cy="70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FD96-8D34-4AFB-A1A0-717DBAECC61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9C3F-7D79-45FC-94E1-CAC8CB656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37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D426A78-1411-4D9D-B07A-D15B8DBFC6B2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82647" y="8686460"/>
            <a:ext cx="2973913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10013" cy="2932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22145" y="3714623"/>
            <a:ext cx="4977163" cy="3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9C3F-7D79-45FC-94E1-CAC8CB6563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95A6-90BC-4FF1-9BC2-6054755D33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21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3BC1-92E1-49C4-8511-3F3AB00A0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4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C88A-C991-488B-AB8C-22EC98DEC6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98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EA94-A04E-45D5-A9E5-29CDF6F5E6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48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224F-E3C0-4482-B905-8340188FE7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46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FC76-909B-4D43-BEA5-BB7C2701F6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1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AFCD-2E35-486F-A041-572655B4C5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5315-8792-454F-8CD1-53577F9C77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41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FE52-7DF8-494F-91A1-5D8063C750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30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1E3F-040F-43E8-880E-236DD7125E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13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9EEB-661C-4A0F-9346-E39BCD931A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0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90F86-C368-4B26-B62E-D58D25CB96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67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77120" y="1281735"/>
            <a:ext cx="4524480" cy="3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H="1">
            <a:off x="159841" y="2131424"/>
            <a:ext cx="8791200" cy="144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59841" y="2276873"/>
            <a:ext cx="8853119" cy="32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2452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Основные итоги </a:t>
            </a:r>
          </a:p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социально-экономического развития </a:t>
            </a:r>
            <a:r>
              <a:rPr lang="ru-RU" altLang="ru-RU" sz="3500" b="1" dirty="0" err="1" smtClean="0">
                <a:solidFill>
                  <a:srgbClr val="333399"/>
                </a:solidFill>
              </a:rPr>
              <a:t>Казачинско-Ленского</a:t>
            </a:r>
            <a:r>
              <a:rPr lang="ru-RU" altLang="ru-RU" sz="3500" b="1" dirty="0" smtClean="0">
                <a:solidFill>
                  <a:srgbClr val="333399"/>
                </a:solidFill>
              </a:rPr>
              <a:t> </a:t>
            </a:r>
          </a:p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муниципального района </a:t>
            </a:r>
          </a:p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за 2017 год</a:t>
            </a:r>
          </a:p>
          <a:p>
            <a:pPr algn="ctr" eaLnBrk="1"/>
            <a:endParaRPr lang="ru-RU" altLang="ru-RU" sz="2900" b="1" dirty="0">
              <a:solidFill>
                <a:srgbClr val="333399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123728" y="332656"/>
            <a:ext cx="626469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80986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endParaRPr lang="ru-RU" alt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4500" b="1" i="1" dirty="0" smtClean="0">
                <a:solidFill>
                  <a:srgbClr val="333399"/>
                </a:solidFill>
              </a:rPr>
              <a:t> </a:t>
            </a:r>
            <a:endParaRPr lang="ru-RU" altLang="ru-RU" sz="4500" b="1" i="1" dirty="0">
              <a:solidFill>
                <a:srgbClr val="3333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8913C-38AB-4E10-BD43-7BD7666AF57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026" name="Picture 2" descr="герб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1039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00" y="3326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ПАРАМЕТРЫ КОНСОЛИДИРОВАННОГО БЮДЖЕТА </a:t>
            </a:r>
          </a:p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Казачинско-Ленского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2017 год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23528" y="1493168"/>
            <a:ext cx="2401708" cy="8640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Налоговые доходы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300,5 млн. руб.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28448" y="2719112"/>
            <a:ext cx="2401707" cy="92591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Неналоговые доходы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41,4 млн. руб. 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4013064"/>
            <a:ext cx="2401708" cy="107212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Безвозмездные поступления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926,9 млн. руб.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563888" y="1402640"/>
            <a:ext cx="1584176" cy="1234271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Доходы в расчете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на 1 чел.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75541,8руб.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563888" y="4013063"/>
            <a:ext cx="1584176" cy="1207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 в расчете на 1 чел. </a:t>
            </a:r>
          </a:p>
          <a:p>
            <a:pPr algn="ctr"/>
            <a:r>
              <a:rPr lang="ru-RU" sz="1400" b="1" smtClean="0">
                <a:solidFill>
                  <a:schemeClr val="tx1"/>
                </a:solidFill>
              </a:rPr>
              <a:t>80287 руб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554080" y="5503694"/>
            <a:ext cx="1738000" cy="1237674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Численность населения 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16796  человек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5236" y="1275625"/>
            <a:ext cx="457200" cy="42164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Доходы бюджета  1268,8  млн. руб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8672" y="1287246"/>
            <a:ext cx="457200" cy="42164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Расходов бюджета  1348,5 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млн. руб</a:t>
            </a:r>
            <a:r>
              <a:rPr lang="ru-RU" sz="1600" b="1" dirty="0" smtClean="0">
                <a:solidFill>
                  <a:prstClr val="white"/>
                </a:solidFill>
                <a:latin typeface="Century Schoolbook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prstClr val="white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10800000" flipV="1">
            <a:off x="5929322" y="2214554"/>
            <a:ext cx="2965517" cy="67659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Культура</a:t>
            </a:r>
            <a:endParaRPr lang="ru-RU" sz="1500" b="1" dirty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75,8 млн. </a:t>
            </a:r>
            <a:r>
              <a:rPr lang="ru-RU" sz="1500" b="1" dirty="0">
                <a:solidFill>
                  <a:schemeClr val="tx1"/>
                </a:solidFill>
              </a:rPr>
              <a:t>руб.</a:t>
            </a:r>
          </a:p>
        </p:txBody>
      </p:sp>
      <p:sp>
        <p:nvSpPr>
          <p:cNvPr id="16" name="Пятиугольник 15"/>
          <p:cNvSpPr/>
          <p:nvPr/>
        </p:nvSpPr>
        <p:spPr>
          <a:xfrm rot="10800000" flipV="1">
            <a:off x="5929322" y="3143248"/>
            <a:ext cx="2934943" cy="66473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38,8 млн. </a:t>
            </a:r>
            <a:r>
              <a:rPr lang="ru-RU" sz="1500" b="1" dirty="0">
                <a:solidFill>
                  <a:schemeClr val="tx1"/>
                </a:solidFill>
              </a:rPr>
              <a:t>руб.</a:t>
            </a:r>
          </a:p>
        </p:txBody>
      </p:sp>
      <p:sp>
        <p:nvSpPr>
          <p:cNvPr id="17" name="Пятиугольник 16"/>
          <p:cNvSpPr/>
          <p:nvPr/>
        </p:nvSpPr>
        <p:spPr>
          <a:xfrm rot="10800000" flipV="1">
            <a:off x="5929322" y="4000504"/>
            <a:ext cx="2979745" cy="6175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Жилищно-коммунальное хозяйство, строительство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476,9 млн. руб.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10800000" flipV="1">
            <a:off x="5926958" y="1278406"/>
            <a:ext cx="2965521" cy="648073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548,1 млн. руб.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ами влево/вправо 12"/>
          <p:cNvSpPr/>
          <p:nvPr/>
        </p:nvSpPr>
        <p:spPr>
          <a:xfrm>
            <a:off x="3203848" y="2996948"/>
            <a:ext cx="2244824" cy="7738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3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БЮДЖЕТ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 rot="10800000" flipV="1">
            <a:off x="5923002" y="4939582"/>
            <a:ext cx="2969469" cy="64965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Прочие расходы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208,9 млн. руб.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997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352521"/>
          <a:ext cx="8215370" cy="550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7158" y="0"/>
            <a:ext cx="8572531" cy="114298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муниципальных программ 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Казачинско-Ленскому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району  в 2017 году (с учетом привлеченных средств из федерального, областного бюджетов)  составил в сумме  517,88 млн.руб.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500174"/>
            <a:ext cx="2857488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 2017 году  по </a:t>
            </a:r>
            <a:r>
              <a:rPr lang="ru-RU" sz="2000" b="1" dirty="0" err="1" smtClean="0"/>
              <a:t>Казачинско-Ленскому</a:t>
            </a:r>
            <a:r>
              <a:rPr lang="ru-RU" sz="2000" b="1" dirty="0" smtClean="0"/>
              <a:t> муниципальному району всего введено  в эксплуатацию 7845 кв.м жилья, в том числе по программе «Переселение граждан из зоны </a:t>
            </a:r>
            <a:r>
              <a:rPr lang="ru-RU" sz="2000" b="1" dirty="0" err="1" smtClean="0"/>
              <a:t>БАМа</a:t>
            </a:r>
            <a:r>
              <a:rPr lang="ru-RU" sz="2000" b="1" dirty="0" smtClean="0"/>
              <a:t>» 407,4 кв.м., по программе «Переселение граждан из аварийного жилищного фонда» 3828,98 кв.м. жилья. Всего переселено 83 семьи  (203 человека). 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833" y="1357298"/>
          <a:ext cx="6305550" cy="53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900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28343"/>
            <a:ext cx="885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подготовке объектов жилищно-коммунального хозяйства к отопительному сезону 2017-2018 г.г. профинансированы на сумму 24,16  млн.рублей, в т.ч.: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-областные средства по подпрограммы «Модернизация объектов коммунальной инфраструктуры Иркутской области» на 2014 – 2018 годы   составили 15,16 млн. рублей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местных бюджетов – составили 5,58 млн. руб.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средства предприятий – составили 3,42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6286512" y="3000373"/>
            <a:ext cx="1928826" cy="2071702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57422" y="906821"/>
            <a:ext cx="2214578" cy="2236427"/>
          </a:xfrm>
          <a:prstGeom prst="ellipse">
            <a:avLst/>
          </a:prstGeom>
          <a:solidFill>
            <a:schemeClr val="bg1"/>
          </a:solidFill>
          <a:ln w="28575" cmpd="sng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1000108"/>
            <a:ext cx="2286016" cy="2214578"/>
          </a:xfrm>
          <a:prstGeom prst="ellipse">
            <a:avLst/>
          </a:prstGeom>
          <a:solidFill>
            <a:schemeClr val="bg1"/>
          </a:solidFill>
          <a:ln w="28575" cmpd="sng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100" y="3000372"/>
            <a:ext cx="2214578" cy="2000264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28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286124"/>
            <a:ext cx="9731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821657" y="2821781"/>
            <a:ext cx="285750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0" y="1000108"/>
            <a:ext cx="2357422" cy="2286016"/>
          </a:xfrm>
          <a:prstGeom prst="ellipse">
            <a:avLst/>
          </a:prstGeom>
          <a:solidFill>
            <a:schemeClr val="bg1"/>
          </a:solidFill>
          <a:ln w="28575" cmpd="sng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2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28689"/>
            <a:ext cx="1000125" cy="7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TextBox 11"/>
          <p:cNvSpPr txBox="1">
            <a:spLocks noChangeArrowheads="1"/>
          </p:cNvSpPr>
          <p:nvPr/>
        </p:nvSpPr>
        <p:spPr bwMode="auto">
          <a:xfrm>
            <a:off x="214282" y="1643051"/>
            <a:ext cx="22860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Развитие системы образования 13,2 млн.руб.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39,7%</a:t>
            </a:r>
          </a:p>
        </p:txBody>
      </p:sp>
      <p:pic>
        <p:nvPicPr>
          <p:cNvPr id="1129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072074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1" name="TextBox 21"/>
          <p:cNvSpPr txBox="1">
            <a:spLocks noChangeArrowheads="1"/>
          </p:cNvSpPr>
          <p:nvPr/>
        </p:nvSpPr>
        <p:spPr bwMode="auto">
          <a:xfrm>
            <a:off x="4679156" y="1785926"/>
            <a:ext cx="20359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Эффективность бюджета, деятельности администрации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3,5 млн.руб.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10,5%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2571736" y="1928802"/>
            <a:ext cx="2000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Транспортный комплекс – 5 млн.руб.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15,1%</a:t>
            </a:r>
          </a:p>
        </p:txBody>
      </p:sp>
      <p:sp>
        <p:nvSpPr>
          <p:cNvPr id="26" name="Овал 25"/>
          <p:cNvSpPr/>
          <p:nvPr/>
        </p:nvSpPr>
        <p:spPr>
          <a:xfrm>
            <a:off x="6858016" y="1000108"/>
            <a:ext cx="2285984" cy="2143140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Здравоохранение  3,3 млн.руб.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9,9%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844" y="1"/>
            <a:ext cx="8786845" cy="92866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действовало в 2017 году 30 муниципальных программ с общим объемом финансирования из средств бюджета района – 33,19 млн.руб.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429256" y="4929198"/>
            <a:ext cx="1928826" cy="1785950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571868" y="5000636"/>
            <a:ext cx="1857388" cy="1714512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0" y="5357826"/>
            <a:ext cx="1714479" cy="1500173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327" name="TextBox 49"/>
          <p:cNvSpPr txBox="1">
            <a:spLocks noChangeArrowheads="1"/>
          </p:cNvSpPr>
          <p:nvPr/>
        </p:nvSpPr>
        <p:spPr bwMode="auto">
          <a:xfrm>
            <a:off x="2643174" y="6123633"/>
            <a:ext cx="92869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</a:rPr>
              <a:t>%</a:t>
            </a:r>
          </a:p>
        </p:txBody>
      </p:sp>
      <p:sp>
        <p:nvSpPr>
          <p:cNvPr id="11328" name="TextBox 50"/>
          <p:cNvSpPr txBox="1">
            <a:spLocks noChangeArrowheads="1"/>
          </p:cNvSpPr>
          <p:nvPr/>
        </p:nvSpPr>
        <p:spPr bwMode="auto">
          <a:xfrm>
            <a:off x="6286512" y="3857628"/>
            <a:ext cx="214314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Социальная политика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2,4 млн.руб.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7,2%</a:t>
            </a:r>
          </a:p>
        </p:txBody>
      </p:sp>
      <p:sp>
        <p:nvSpPr>
          <p:cNvPr id="11337" name="TextBox 55"/>
          <p:cNvSpPr txBox="1">
            <a:spLocks noChangeArrowheads="1"/>
          </p:cNvSpPr>
          <p:nvPr/>
        </p:nvSpPr>
        <p:spPr bwMode="auto">
          <a:xfrm>
            <a:off x="5715008" y="5765393"/>
            <a:ext cx="142876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Культура 1,9 млн.руб.,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5,7%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2714624" y="3000372"/>
            <a:ext cx="214304" cy="1428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48" idx="0"/>
          </p:cNvCxnSpPr>
          <p:nvPr/>
        </p:nvCxnSpPr>
        <p:spPr>
          <a:xfrm rot="10800000" flipV="1">
            <a:off x="857240" y="4857760"/>
            <a:ext cx="571488" cy="500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071813" y="2786058"/>
            <a:ext cx="1714501" cy="714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3214678" y="2928934"/>
            <a:ext cx="4071966" cy="9567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3214688" y="3857628"/>
            <a:ext cx="3071824" cy="142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143240" y="4357694"/>
            <a:ext cx="2964665" cy="620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107531" y="4429125"/>
            <a:ext cx="892965" cy="714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Картинки по запросу картинка соц.поддерж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1" y="3214686"/>
            <a:ext cx="1071571" cy="71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49"/>
          <p:cNvSpPr txBox="1">
            <a:spLocks noChangeArrowheads="1"/>
          </p:cNvSpPr>
          <p:nvPr/>
        </p:nvSpPr>
        <p:spPr bwMode="auto">
          <a:xfrm>
            <a:off x="3643307" y="5971498"/>
            <a:ext cx="17859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Ремонт </a:t>
            </a:r>
            <a:r>
              <a:rPr lang="ru-RU" altLang="ru-RU" sz="1300" dirty="0" err="1" smtClean="0">
                <a:solidFill>
                  <a:prstClr val="black"/>
                </a:solidFill>
              </a:rPr>
              <a:t>ТОЦа</a:t>
            </a:r>
            <a:r>
              <a:rPr lang="ru-RU" altLang="ru-RU" sz="1300" dirty="0" smtClean="0">
                <a:solidFill>
                  <a:prstClr val="black"/>
                </a:solidFill>
              </a:rPr>
              <a:t> п.Улькан  1,7 млн.руб.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5,1%</a:t>
            </a:r>
          </a:p>
        </p:txBody>
      </p:sp>
      <p:sp>
        <p:nvSpPr>
          <p:cNvPr id="85" name="TextBox 49"/>
          <p:cNvSpPr txBox="1">
            <a:spLocks noChangeArrowheads="1"/>
          </p:cNvSpPr>
          <p:nvPr/>
        </p:nvSpPr>
        <p:spPr bwMode="auto">
          <a:xfrm>
            <a:off x="214282" y="5572141"/>
            <a:ext cx="12858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Прочие 0,6 млн.руб.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2%</a:t>
            </a:r>
          </a:p>
        </p:txBody>
      </p:sp>
      <p:pic>
        <p:nvPicPr>
          <p:cNvPr id="35844" name="Picture 4" descr="https://sdelanounas.ru/i/a/w/m/aWMucGljcy5saXZlam91cm5hbC5jb20vYm1wZC8zODAyNDk4MC8yMDA3NTE4LzIwMDc1MThfb3JpZ2luYWwuanBnP19faWQ9NjgzMDU=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071546"/>
            <a:ext cx="1178546" cy="857256"/>
          </a:xfrm>
          <a:prstGeom prst="rect">
            <a:avLst/>
          </a:prstGeom>
          <a:noFill/>
        </p:spPr>
      </p:pic>
      <p:pic>
        <p:nvPicPr>
          <p:cNvPr id="35846" name="Picture 6" descr="http://the-baby.ru/wp-content/uploads/2011/01/03012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214422"/>
            <a:ext cx="773087" cy="725155"/>
          </a:xfrm>
          <a:prstGeom prst="rect">
            <a:avLst/>
          </a:prstGeom>
          <a:noFill/>
        </p:spPr>
      </p:pic>
      <p:pic>
        <p:nvPicPr>
          <p:cNvPr id="35848" name="Picture 8" descr="http://www.vsesdelki.dn.ua/content/2014/20140822/u149261/images/201408/f20140822110453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1071546"/>
            <a:ext cx="785818" cy="714380"/>
          </a:xfrm>
          <a:prstGeom prst="rect">
            <a:avLst/>
          </a:prstGeom>
          <a:noFill/>
        </p:spPr>
      </p:pic>
      <p:pic>
        <p:nvPicPr>
          <p:cNvPr id="53" name="Рисунок 52" descr="http://oreninform.ru/upload/iblock/aa8/20090307_03fab00c064110a69226WGEt2bVv2bSB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000636"/>
            <a:ext cx="91476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Овал 55"/>
          <p:cNvSpPr/>
          <p:nvPr/>
        </p:nvSpPr>
        <p:spPr>
          <a:xfrm>
            <a:off x="1785918" y="5143512"/>
            <a:ext cx="1785950" cy="1571636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ФК и спорт 1,6 млн.руб.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4,8%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5850" name="Picture 10" descr="http://kaliningrad.freeadsin.ru/content/root/users/2012/20120906/visitor/images/201209/i20120906095547-stroim-vmeste-log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5143512"/>
            <a:ext cx="657555" cy="642942"/>
          </a:xfrm>
          <a:prstGeom prst="rect">
            <a:avLst/>
          </a:prstGeom>
          <a:noFill/>
        </p:spPr>
      </p:pic>
      <p:pic>
        <p:nvPicPr>
          <p:cNvPr id="62" name="Рисунок 61" descr="https://go2.imgsmail.ru/imgpreview?key=55a88e155f1275a2&amp;mb=imgdb_preview_5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5357826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Прямая соединительная линия 67"/>
          <p:cNvCxnSpPr>
            <a:endCxn id="56" idx="0"/>
          </p:cNvCxnSpPr>
          <p:nvPr/>
        </p:nvCxnSpPr>
        <p:spPr>
          <a:xfrm rot="16200000" flipH="1">
            <a:off x="2518157" y="4982776"/>
            <a:ext cx="214314" cy="107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55350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7"/>
          <p:cNvSpPr>
            <a:spLocks noChangeArrowheads="1"/>
          </p:cNvSpPr>
          <p:nvPr/>
        </p:nvSpPr>
        <p:spPr bwMode="black">
          <a:xfrm>
            <a:off x="4130074" y="6232742"/>
            <a:ext cx="478897" cy="47323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">
          <a:xfrm>
            <a:off x="297823" y="726733"/>
            <a:ext cx="452184" cy="44435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black">
          <a:xfrm>
            <a:off x="2598680" y="5960334"/>
            <a:ext cx="567735" cy="48522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">
          <a:xfrm>
            <a:off x="928662" y="5715016"/>
            <a:ext cx="356616" cy="40751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ru-RU" dirty="0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black">
          <a:xfrm>
            <a:off x="3370145" y="61350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">
          <a:xfrm>
            <a:off x="3995936" y="4632498"/>
            <a:ext cx="305172" cy="3565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black">
          <a:xfrm>
            <a:off x="5735172" y="4702650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black">
          <a:xfrm>
            <a:off x="1950003" y="589241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black">
          <a:xfrm>
            <a:off x="5190993" y="46555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black">
          <a:xfrm>
            <a:off x="7143768" y="2571745"/>
            <a:ext cx="214314" cy="35719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black">
          <a:xfrm>
            <a:off x="4846220" y="6211097"/>
            <a:ext cx="318914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">
          <a:xfrm>
            <a:off x="8736344" y="3057713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black">
          <a:xfrm>
            <a:off x="138701" y="6211097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">
          <a:xfrm>
            <a:off x="8505684" y="5854636"/>
            <a:ext cx="461320" cy="489104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">
          <a:xfrm>
            <a:off x="3003758" y="5228753"/>
            <a:ext cx="344106" cy="3604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82D38-0230-473D-9690-DC093519E2DD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150" y="0"/>
            <a:ext cx="88096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57864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Казачинско-Ленском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осуществляют деятельность  9 школ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695714308"/>
              </p:ext>
            </p:extLst>
          </p:nvPr>
        </p:nvGraphicFramePr>
        <p:xfrm>
          <a:off x="0" y="2143116"/>
          <a:ext cx="514353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757586591"/>
              </p:ext>
            </p:extLst>
          </p:nvPr>
        </p:nvGraphicFramePr>
        <p:xfrm>
          <a:off x="3643275" y="4357694"/>
          <a:ext cx="5500725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357422" y="142873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2017-2018 году обучаются 2596 учащихся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86182" y="5500702"/>
            <a:ext cx="535781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выпускников, сдали ЕГЭ по русскому языку и математике</a:t>
            </a:r>
          </a:p>
        </p:txBody>
      </p:sp>
      <p:pic>
        <p:nvPicPr>
          <p:cNvPr id="20482" name="Picture 2" descr="http://ulkanschol2.ru/_nw/10/477823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1928802"/>
            <a:ext cx="3714776" cy="2286016"/>
          </a:xfrm>
          <a:prstGeom prst="rect">
            <a:avLst/>
          </a:prstGeom>
          <a:noFill/>
        </p:spPr>
      </p:pic>
      <p:pic>
        <p:nvPicPr>
          <p:cNvPr id="20484" name="Picture 4" descr="http://ulkanschol2.ru/_nw/9/380571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357562"/>
            <a:ext cx="364330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9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7"/>
          <p:cNvSpPr>
            <a:spLocks noChangeArrowheads="1"/>
          </p:cNvSpPr>
          <p:nvPr/>
        </p:nvSpPr>
        <p:spPr bwMode="black">
          <a:xfrm>
            <a:off x="4130074" y="6232742"/>
            <a:ext cx="478897" cy="47323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">
          <a:xfrm>
            <a:off x="232886" y="830560"/>
            <a:ext cx="452184" cy="44435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black">
          <a:xfrm>
            <a:off x="2598680" y="5960334"/>
            <a:ext cx="567735" cy="48522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">
          <a:xfrm>
            <a:off x="4072508" y="5679617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black">
          <a:xfrm>
            <a:off x="3370145" y="61350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">
          <a:xfrm>
            <a:off x="3995936" y="4632498"/>
            <a:ext cx="305172" cy="3565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black">
          <a:xfrm>
            <a:off x="5735172" y="4702650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black">
          <a:xfrm>
            <a:off x="1950003" y="589241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black">
          <a:xfrm>
            <a:off x="5190993" y="46555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black">
          <a:xfrm>
            <a:off x="4453250" y="5362859"/>
            <a:ext cx="311441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black">
          <a:xfrm>
            <a:off x="4846220" y="6211097"/>
            <a:ext cx="318914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">
          <a:xfrm>
            <a:off x="8736344" y="3057713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black">
          <a:xfrm>
            <a:off x="138701" y="6211097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">
          <a:xfrm>
            <a:off x="8505684" y="5854636"/>
            <a:ext cx="461320" cy="489104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">
          <a:xfrm>
            <a:off x="3003758" y="5228753"/>
            <a:ext cx="344106" cy="3604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82D38-0230-473D-9690-DC093519E2DD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150" y="0"/>
            <a:ext cx="88096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428736"/>
            <a:ext cx="5357818" cy="92333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2017 году охвачено дошкольным образованием 58,9 % детей от числа детей   от 1 года до 6 лет.  </a:t>
            </a:r>
          </a:p>
          <a:p>
            <a:pPr algn="ctr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2918"/>
            <a:ext cx="78581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Казачинско-Ленском</a:t>
            </a:r>
            <a:r>
              <a:rPr lang="ru-RU" b="1" dirty="0" smtClean="0"/>
              <a:t> районе 9 дошкольных учреждений, в т.ч. 4 дошкольных учреждения являются структурными подразделениями школ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929198"/>
            <a:ext cx="3714743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Осуществляют деятельность 2 учреждения дополнительного образования – центр внешкольной работы с детьми и детско-юношеская спортивная школа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429132"/>
            <a:ext cx="50006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b="1" i="1" dirty="0" smtClean="0">
                <a:latin typeface="Times New Roman"/>
                <a:ea typeface="Times New Roman"/>
              </a:rPr>
              <a:t>детско-юношеской спортивной школе </a:t>
            </a:r>
            <a:r>
              <a:rPr lang="ru-RU" dirty="0" smtClean="0">
                <a:latin typeface="Times New Roman"/>
                <a:ea typeface="Times New Roman"/>
              </a:rPr>
              <a:t>занимаются 665 детей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29058" y="5715016"/>
            <a:ext cx="52149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b="1" i="1" dirty="0" smtClean="0">
                <a:latin typeface="Times New Roman"/>
                <a:ea typeface="Times New Roman"/>
              </a:rPr>
              <a:t>центре внешкольной работы посещают кружки </a:t>
            </a:r>
            <a:r>
              <a:rPr lang="ru-RU" dirty="0" smtClean="0">
                <a:latin typeface="Times New Roman"/>
                <a:ea typeface="Times New Roman"/>
              </a:rPr>
              <a:t> 1085 детей</a:t>
            </a:r>
            <a:endParaRPr lang="ru-RU" dirty="0"/>
          </a:p>
        </p:txBody>
      </p:sp>
      <p:pic>
        <p:nvPicPr>
          <p:cNvPr id="19458" name="Picture 2" descr="http://douelochka.ru/_ph/1/365330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643306" cy="2471742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428868"/>
            <a:ext cx="3929090" cy="2346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7"/>
          <p:cNvSpPr>
            <a:spLocks noChangeArrowheads="1"/>
          </p:cNvSpPr>
          <p:nvPr/>
        </p:nvSpPr>
        <p:spPr bwMode="black">
          <a:xfrm>
            <a:off x="1682871" y="4823087"/>
            <a:ext cx="362747" cy="424804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">
          <a:xfrm>
            <a:off x="2713283" y="4680839"/>
            <a:ext cx="452184" cy="44435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black">
          <a:xfrm>
            <a:off x="2598680" y="5960334"/>
            <a:ext cx="567735" cy="48522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">
          <a:xfrm>
            <a:off x="1290280" y="370528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black">
          <a:xfrm>
            <a:off x="71522" y="3598051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black">
          <a:xfrm>
            <a:off x="3370145" y="61350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">
          <a:xfrm>
            <a:off x="5923012" y="1180447"/>
            <a:ext cx="305172" cy="3565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black">
          <a:xfrm>
            <a:off x="5735172" y="4702650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71480"/>
            <a:ext cx="2831687" cy="1600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Осуществлён ремонт спортивных залов </a:t>
            </a:r>
          </a:p>
          <a:p>
            <a:pPr algn="ctr"/>
            <a:r>
              <a:rPr lang="ru-RU" sz="1600" b="1" dirty="0" smtClean="0"/>
              <a:t>МКОУ «</a:t>
            </a:r>
            <a:r>
              <a:rPr lang="ru-RU" sz="1600" b="1" dirty="0" err="1" smtClean="0"/>
              <a:t>Небельская</a:t>
            </a:r>
            <a:r>
              <a:rPr lang="ru-RU" sz="1600" b="1" dirty="0" smtClean="0"/>
              <a:t> ООШ» и МОУ «</a:t>
            </a:r>
            <a:r>
              <a:rPr lang="ru-RU" sz="1600" b="1" dirty="0" err="1" smtClean="0"/>
              <a:t>Карамская</a:t>
            </a:r>
            <a:r>
              <a:rPr lang="ru-RU" sz="1600" b="1" dirty="0" smtClean="0"/>
              <a:t> ООШ» </a:t>
            </a:r>
          </a:p>
          <a:p>
            <a:pPr algn="ctr"/>
            <a:r>
              <a:rPr lang="ru-RU" sz="1600" b="1" dirty="0" smtClean="0"/>
              <a:t>(из всех источников)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3,9 млн.руб.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black">
          <a:xfrm>
            <a:off x="1950003" y="589241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black">
          <a:xfrm>
            <a:off x="5190993" y="46555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black">
          <a:xfrm>
            <a:off x="3175811" y="4281441"/>
            <a:ext cx="311441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black">
          <a:xfrm>
            <a:off x="4846220" y="6211097"/>
            <a:ext cx="318914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black">
          <a:xfrm>
            <a:off x="138701" y="6211097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">
          <a:xfrm>
            <a:off x="8505684" y="5854636"/>
            <a:ext cx="461320" cy="489104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">
          <a:xfrm>
            <a:off x="3003758" y="5228753"/>
            <a:ext cx="344106" cy="3604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82D38-0230-473D-9690-DC093519E2DD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48998" y="550577"/>
            <a:ext cx="2666919" cy="230832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Произведен закуп технологического оборудования для 2-х школьных столовых МОУ «</a:t>
            </a:r>
            <a:r>
              <a:rPr lang="ru-RU" b="1" dirty="0" err="1" smtClean="0"/>
              <a:t>Ульканская</a:t>
            </a:r>
            <a:r>
              <a:rPr lang="ru-RU" b="1" dirty="0" smtClean="0"/>
              <a:t> СОШ № 2» (из всех источников)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0,6 млн.руб.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428868"/>
            <a:ext cx="2482691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Проведены капитальный, косметический  ремонты образовательных учреждений (из всех источников)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 на сумму 14,6 млн.руб.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88096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000108"/>
            <a:ext cx="307457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Всего летним отдыхом охвачено 2004 ребенка</a:t>
            </a:r>
          </a:p>
          <a:p>
            <a:pPr algn="ctr"/>
            <a:r>
              <a:rPr lang="ru-RU" b="1" dirty="0" smtClean="0"/>
              <a:t>Финансирование составило (из всех источников)</a:t>
            </a:r>
          </a:p>
          <a:p>
            <a:pPr algn="ctr"/>
            <a:r>
              <a:rPr lang="ru-RU" b="1" dirty="0" smtClean="0"/>
              <a:t>6,5 млн.руб.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826675"/>
            <a:ext cx="6467113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Направлены средства в сумме 2,2 млн.руб. на разработку ПСД, прохождения экспертиз :</a:t>
            </a:r>
          </a:p>
          <a:p>
            <a:pPr algn="ctr"/>
            <a:r>
              <a:rPr lang="ru-RU" b="1" dirty="0" smtClean="0"/>
              <a:t>-строительство </a:t>
            </a:r>
            <a:r>
              <a:rPr lang="ru-RU" b="1" dirty="0" err="1" smtClean="0"/>
              <a:t>школы-детский</a:t>
            </a:r>
            <a:r>
              <a:rPr lang="ru-RU" b="1" dirty="0" smtClean="0"/>
              <a:t> сад </a:t>
            </a:r>
            <a:r>
              <a:rPr lang="ru-RU" b="1" dirty="0" err="1" smtClean="0"/>
              <a:t>п.Небель</a:t>
            </a:r>
            <a:r>
              <a:rPr lang="ru-RU" b="1" dirty="0" smtClean="0"/>
              <a:t> на 80 мест;</a:t>
            </a:r>
          </a:p>
          <a:p>
            <a:pPr algn="ctr">
              <a:buFontTx/>
              <a:buChar char="-"/>
            </a:pPr>
            <a:r>
              <a:rPr lang="ru-RU" b="1" dirty="0" smtClean="0"/>
              <a:t>строительство школы д.Ключи на 200 мест;</a:t>
            </a:r>
          </a:p>
          <a:p>
            <a:pPr algn="ctr">
              <a:buFontTx/>
              <a:buChar char="-"/>
            </a:pPr>
            <a:r>
              <a:rPr lang="ru-RU" b="1" dirty="0" smtClean="0"/>
              <a:t> проведение капитального ремонта МОУ </a:t>
            </a:r>
            <a:r>
              <a:rPr lang="ru-RU" b="1" dirty="0" err="1" smtClean="0"/>
              <a:t>Магистральнинской</a:t>
            </a:r>
            <a:r>
              <a:rPr lang="ru-RU" b="1" dirty="0" smtClean="0"/>
              <a:t> СОШ № 2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45975" y="2961175"/>
            <a:ext cx="2341950" cy="175432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поддержку школьного питания обучающихся льготных категорий</a:t>
            </a:r>
          </a:p>
          <a:p>
            <a:pPr algn="ctr"/>
            <a:r>
              <a:rPr lang="ru-RU" b="1" dirty="0" smtClean="0"/>
              <a:t> (из всех источников) </a:t>
            </a:r>
          </a:p>
          <a:p>
            <a:pPr algn="ctr"/>
            <a:r>
              <a:rPr lang="ru-RU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2,9 млн.руб.</a:t>
            </a:r>
            <a:endParaRPr lang="ru-RU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71736" y="2714620"/>
            <a:ext cx="3735372" cy="175432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Произведена  закупка трёх школьных автобусов для </a:t>
            </a:r>
          </a:p>
          <a:p>
            <a:pPr algn="ctr"/>
            <a:r>
              <a:rPr lang="ru-RU" b="1" dirty="0" smtClean="0"/>
              <a:t>МОУ «</a:t>
            </a:r>
            <a:r>
              <a:rPr lang="ru-RU" b="1" dirty="0" err="1" smtClean="0"/>
              <a:t>Ульканская</a:t>
            </a:r>
            <a:r>
              <a:rPr lang="ru-RU" b="1" dirty="0" smtClean="0"/>
              <a:t> СОШ № 2», </a:t>
            </a:r>
          </a:p>
          <a:p>
            <a:pPr algn="ctr"/>
            <a:r>
              <a:rPr lang="ru-RU" b="1" dirty="0" smtClean="0"/>
              <a:t>МОУ «</a:t>
            </a:r>
            <a:r>
              <a:rPr lang="ru-RU" b="1" dirty="0" err="1" smtClean="0"/>
              <a:t>Карамская</a:t>
            </a:r>
            <a:r>
              <a:rPr lang="ru-RU" b="1" dirty="0" smtClean="0"/>
              <a:t> ООШ», </a:t>
            </a:r>
          </a:p>
          <a:p>
            <a:pPr algn="ctr"/>
            <a:r>
              <a:rPr lang="ru-RU" b="1" dirty="0" smtClean="0"/>
              <a:t>МОУ «Ключевская СОШ»</a:t>
            </a:r>
          </a:p>
          <a:p>
            <a:pPr algn="ctr"/>
            <a:r>
              <a:rPr lang="ru-RU" b="1" dirty="0" smtClean="0"/>
              <a:t>5,6 млн.руб. 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4929198"/>
            <a:ext cx="2357422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Приобретена 1 квартира в с. Казачинское для молодого педагога  - 0,7 млн.руб.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386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1" descr="культ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0" y="97697"/>
            <a:ext cx="183755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62074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культурно–досуговой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257173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Численность в 2017 году клубных объединений (кружков) – 97, количество участников в них – 1255 человек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000636"/>
            <a:ext cx="278605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Количество детских театров – 1, взрослых – 1, молодёжный – 1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929066"/>
            <a:ext cx="312266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Количество  коллективов, имеющих почетное звание «Народный» - 11,    </a:t>
            </a:r>
          </a:p>
          <a:p>
            <a:r>
              <a:rPr lang="ru-RU" b="1" dirty="0" smtClean="0"/>
              <a:t>5 коллектива имеют </a:t>
            </a:r>
          </a:p>
          <a:p>
            <a:r>
              <a:rPr lang="ru-RU" b="1" dirty="0" smtClean="0"/>
              <a:t>звание «Образцовый».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1214422"/>
            <a:ext cx="328614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Число культурно-массовых мероприятий – 1652,  посетило мероприятия в 2017 году 138309 человека. </a:t>
            </a:r>
            <a:endParaRPr lang="ru-RU" b="1" dirty="0"/>
          </a:p>
        </p:txBody>
      </p:sp>
      <p:pic>
        <p:nvPicPr>
          <p:cNvPr id="14" name="Picture 4" descr="http://kultura.irk.muzkult.ru/img/upload/2309/image_image_3385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2857520" cy="2214578"/>
          </a:xfrm>
          <a:prstGeom prst="rect">
            <a:avLst/>
          </a:prstGeom>
          <a:noFill/>
        </p:spPr>
      </p:pic>
      <p:pic>
        <p:nvPicPr>
          <p:cNvPr id="20" name="Picture 12" descr="http://kultura.irk.muzkult.ru/img/upload/2309/image_image_2225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428868"/>
            <a:ext cx="3155997" cy="2500330"/>
          </a:xfrm>
          <a:prstGeom prst="rect">
            <a:avLst/>
          </a:prstGeom>
          <a:noFill/>
        </p:spPr>
      </p:pic>
      <p:pic>
        <p:nvPicPr>
          <p:cNvPr id="22" name="Picture 8" descr="http://kultura.irk.muzkult.ru/img/upload/2309/image_image_2974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643446"/>
            <a:ext cx="3321370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93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2844" y="142852"/>
            <a:ext cx="4143404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развитие Дома культуры  </a:t>
            </a:r>
            <a:r>
              <a:rPr lang="en-US" b="1" dirty="0" smtClean="0"/>
              <a:t>c</a:t>
            </a:r>
            <a:r>
              <a:rPr lang="ru-RU" b="1" dirty="0" smtClean="0"/>
              <a:t>. Казачинское израсходовано средств, из всех источников, в сумме 1,6 млн.руб. (проведен косметический ремонт здания,  приобретено: оборудование, мебель, костюмы и т.д.)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2500306"/>
            <a:ext cx="485778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рамках муниципальной программы выделены средства в сумме на 1,7 млн.руб.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Учреждениями культуры проведено  много значимых мероприятий: фестивали и конкурсы районного значения.</a:t>
            </a:r>
          </a:p>
          <a:p>
            <a:pPr algn="just"/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Обновлена материально-техническая база в районном музее.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  ДШИ приобретены музыкальные инструменты.</a:t>
            </a:r>
          </a:p>
          <a:p>
            <a:pPr algn="just"/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Издана книга о </a:t>
            </a:r>
            <a:r>
              <a:rPr lang="ru-RU" b="1" dirty="0" err="1" smtClean="0"/>
              <a:t>Казачинско-Ленском</a:t>
            </a:r>
            <a:r>
              <a:rPr lang="ru-RU" b="1" dirty="0" smtClean="0"/>
              <a:t> районе.</a:t>
            </a:r>
            <a:endParaRPr lang="ru-RU" b="1" dirty="0"/>
          </a:p>
        </p:txBody>
      </p:sp>
      <p:pic>
        <p:nvPicPr>
          <p:cNvPr id="17412" name="Picture 4" descr="http://kultura.irk.muzkult.ru/img/upload/2309/image_image_2225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3643338" cy="2416146"/>
          </a:xfrm>
          <a:prstGeom prst="rect">
            <a:avLst/>
          </a:prstGeom>
          <a:noFill/>
        </p:spPr>
      </p:pic>
      <p:pic>
        <p:nvPicPr>
          <p:cNvPr id="17414" name="Picture 6" descr="http://kultura.irk.muzkult.ru/img/upload/2309/image_image_223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3929058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429264"/>
            <a:ext cx="371474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Проведен текущий ремонт учреждений культуры за счет средств местного бюджета на сумму  0,6 млн.руб.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1575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Предварительная численность населения на 01.01.2018 года -  16796 человек  </a:t>
            </a:r>
            <a:endParaRPr lang="ru-RU" sz="2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43042" y="2143116"/>
          <a:ext cx="6072230" cy="4429156"/>
        </p:xfrm>
        <a:graphic>
          <a:graphicData uri="http://schemas.openxmlformats.org/presentationml/2006/ole">
            <p:oleObj spid="_x0000_s1026" name="Диаграмма" r:id="rId3" imgW="7410416" imgH="442910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5143512"/>
            <a:ext cx="4357718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Выплачены подъемные 2 врачам и 2 сотрудникам среднего медицинского персонала в сумме 0,3 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714752"/>
            <a:ext cx="405767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Приобретены 2 квартиры на сумму – 2,9 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3714752"/>
            <a:ext cx="398623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социально-значимых заболеваний 0,06 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928802"/>
            <a:ext cx="400052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В здравоохранении района работают 321 человек, из них врачей – 37, средних медицинских работников – 125. </a:t>
            </a:r>
          </a:p>
          <a:p>
            <a:r>
              <a:rPr lang="ru-RU" b="1" dirty="0" smtClean="0">
                <a:cs typeface="Times New Roman" pitchFamily="18" charset="0"/>
              </a:rPr>
              <a:t>Средний возраст врачей 45,6 лет.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071546"/>
            <a:ext cx="4572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 smtClean="0"/>
              <a:t>В 2017 году диспансеризация взрослого населения района составила 100 % от количества подлежащих</a:t>
            </a:r>
            <a:endParaRPr lang="ru-RU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0" y="2285992"/>
            <a:ext cx="421477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Охват населения профилактическими осмотрами на туберкулез в целом, 2017г.-85,8%  (2016г. -82,1% )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143512"/>
            <a:ext cx="3857652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Три  врача приняли участие в программе «Земский доктор» получили сертификат на 1млн.руб.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2" name="Рисунок 11" descr="http://delaemvmeste.by/wp-content/uploads/2016/01/zdravoohranenie-Belarus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1785950" cy="161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1"/>
            <a:ext cx="8280920" cy="92404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политика.</a:t>
            </a:r>
            <a:b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5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850112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Arial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В районе проживает молодежи в возрасте от 14 до 30 – 3116 человек.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14810" y="3995678"/>
            <a:ext cx="492919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Направлены средства в сумме 0,24 млн.руб. на проведение мероприятий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патриотического воспитания молодежи, мероприятий по профилактике социально-негативных явлений, пропаганды здорового образа жизни молодежи.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Проведено 71 мероприятие, в которых  приняло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участие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около  3000 молодых людей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57694"/>
            <a:ext cx="400049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Arial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Выделены средства на организацию временной занятости 145 несовершеннолетних граждан в сумме 1,28 млн.руб.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обл.,мест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бюджет)</a:t>
            </a:r>
            <a:endParaRPr lang="ru-RU" altLang="ru-RU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Паризыв осень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857652" cy="278608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736"/>
            <a:ext cx="45720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6696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1" cy="7647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физической культуры и спорта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0" y="714356"/>
            <a:ext cx="5000628" cy="181588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Число систематически занимающихся физической культурой составило 4714 человек, к числу проживающих - 27,6%.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500306"/>
            <a:ext cx="678657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Приняло участие в сдаче ГТО 223 человека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7030A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дали нормативы ГТО 163 человека: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золотой знак получило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106 человек, серебренный знак 44 человека и 13 человек бронзовый знак.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71934" y="4134177"/>
            <a:ext cx="4929222" cy="272382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физической культуры и спорта из средств местного бюджета выделено – 1,6 млн.руб.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Выделены средства из областного бюджета на приобретение спортивного инвентаря для ДЮСШ в размере 0,5 млн.руб.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счет социального партнерства – 0,5 млн.руб.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3500430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92905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658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DDEBCF"/>
            </a:gs>
            <a:gs pos="100000">
              <a:schemeClr val="bg1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tapoc.trbo.yandex.net/tapoc_secure_proxy/9a62e3b27b4a1ff3c0678d327c1fd7ac?url=http%3A%2F%2Fgus-gorod.social33.ru%2Fimages%2Fimg%2Fsasta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000108"/>
            <a:ext cx="5935857" cy="548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447088" cy="850900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642918"/>
            <a:ext cx="2304256" cy="1077218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Поддержка общественных организаций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54 тыс. </a:t>
            </a:r>
            <a:r>
              <a:rPr lang="ru-RU" sz="1600" b="1" dirty="0">
                <a:solidFill>
                  <a:srgbClr val="C00000"/>
                </a:solidFill>
              </a:rPr>
              <a:t>руб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2714620"/>
            <a:ext cx="2304256" cy="2031325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Проведены районные специальные олимпиады для детей с ограниченными возможностями здоровья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18 тыс.руб.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143512"/>
            <a:ext cx="4714876" cy="156966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1000" dirty="0">
              <a:solidFill>
                <a:srgbClr val="293C8F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Оказание помощи участникам и труженикам тыла Великой Отечественной войны  - 239,6 тыс.руб.</a:t>
            </a:r>
          </a:p>
          <a:p>
            <a:pPr algn="ctr">
              <a:defRPr/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429132"/>
            <a:ext cx="2448272" cy="1538883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Выплата льгот и гарантий неработающим Почетным гражданам района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77 тыс.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857364"/>
            <a:ext cx="2304256" cy="1969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1000" dirty="0">
              <a:solidFill>
                <a:srgbClr val="293C8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Произведена оплата проезда  25 детей, обучающихся в ГБПОУ «</a:t>
            </a:r>
            <a:r>
              <a:rPr lang="ru-RU" sz="1600" b="1" dirty="0" err="1" smtClean="0">
                <a:solidFill>
                  <a:srgbClr val="C00000"/>
                </a:solidFill>
              </a:rPr>
              <a:t>Ульканский</a:t>
            </a:r>
            <a:r>
              <a:rPr lang="ru-RU" sz="1600" b="1" dirty="0" smtClean="0">
                <a:solidFill>
                  <a:srgbClr val="C00000"/>
                </a:solidFill>
              </a:rPr>
              <a:t> межотраслевой техникум»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161 тыс.руб.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571480"/>
            <a:ext cx="3571900" cy="1569660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Оказана материальная помощь 48 гражданам, оказавшимся в трудной жизненной ситуации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на сумму 492 тыс.руб. из МБ,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за счет средств соц.партнерства – 480 тыс.руб.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909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58031"/>
            <a:ext cx="41843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Сельское хозяйство</a:t>
            </a:r>
            <a:endParaRPr lang="ru-RU" sz="3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785794"/>
            <a:ext cx="873284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территории района осуществляют деятельность 5 КФХ. Выручка за 2017 года составила 7,6 млн.руб.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42844" y="1428736"/>
            <a:ext cx="2071702" cy="4184548"/>
          </a:xfrm>
          <a:prstGeom prst="wedgeRectCallout">
            <a:avLst>
              <a:gd name="adj1" fmla="val -22362"/>
              <a:gd name="adj2" fmla="val 75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Из областного и федерального бюджетов в 2017 году  КФХ  были выделены денежные средства в размере 331,1 тыс. руб.</a:t>
            </a:r>
            <a:endParaRPr lang="ru-RU" b="1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2214546" y="1357298"/>
            <a:ext cx="6786610" cy="11430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Субсидия на возмещение части затрат на приобретение семян с учетом доставки в районы Крайнего Севера и приравненные к ним местности 144 тыс. руб.</a:t>
            </a:r>
            <a:endParaRPr lang="ru-RU" dirty="0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2214546" y="2786058"/>
            <a:ext cx="6786610" cy="135732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Субсидии на содержание товарного маточного поголовья крупного рогатого скота молочного направления с учетом производства молока на одну голову 175 тыс. руб.</a:t>
            </a:r>
            <a:endParaRPr lang="ru-RU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2214546" y="4357694"/>
            <a:ext cx="6786610" cy="107157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 малых форм хозяйствования (выплата процентов по сельскохозяйственным кредитам ЛПХ) – 12,1 тыс. руб.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53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СЕЛЬСКОЕ ХОЗЯЙСТВО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00034" y="1000108"/>
            <a:ext cx="2500330" cy="4714908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Выделены средства в 2017 году  на поддержку КФХ из средств местного бюджета в сумме 320 тыс.руб.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3071802" y="928670"/>
            <a:ext cx="5786478" cy="2071702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Субсидия для развития производства сельскохозяйственной продукции  в сумме 120 тыс.руб.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071802" y="3357562"/>
            <a:ext cx="5786478" cy="2071702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Субсидия на поддержку начинающих фермеров в сумме 200 тыс.руб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72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Малый бизнес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территории района зарегистрировано 480 индивидуальных предпринимателей, осуществляют деятельность 110 предприятий малого бизнеса. Количество работающих около 976 человек. Среднемесячная заработная плата – 20030 рублей.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4643446"/>
            <a:ext cx="5286412" cy="17716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Оказывается содействие в предоставлении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микрозаймов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субъектам малого и среднего предпринимательства.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 2017 году выдано 59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микрозаймов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на сумму   24 485 тыс.руб.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2000240"/>
            <a:ext cx="4000528" cy="22145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Выделена субсидия  на развитие бизнеса (возмещение субъектам предпринимательства части затрат, связанных с приобретением производственного оборудования  для развития  бизнеса) в сумме 100 тыс.руб.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2000240"/>
            <a:ext cx="4714908" cy="2286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Проведен конкурс «Лучший предприниматель года»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Казачинско-Ленского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муниципального района  в 2017 году. По итогам конкурса победителями были определены три индивидуальных предпринимателя, которые получили денежные сертификаты на общую сумму 94 тыс. руб.    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agrotechnik.com.ua/images/news/1454580272_138364384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29132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мероприятий «Народные инициативы» выделено:</a:t>
            </a:r>
          </a:p>
          <a:p>
            <a:pPr algn="ctr">
              <a:buFontTx/>
              <a:buChar char="-"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-  8151,45 тыс.руб., </a:t>
            </a:r>
          </a:p>
          <a:p>
            <a:pPr algn="ctr">
              <a:buFontTx/>
              <a:buChar char="-"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района 247,38 тыс.руб., </a:t>
            </a:r>
          </a:p>
          <a:p>
            <a:pPr algn="ctr">
              <a:buFontTx/>
              <a:buChar char="-"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бюджетов городских сельских поселений – 589,37 тыс.руб.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9325" y="323850"/>
            <a:ext cx="152400" cy="1428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1" y="1190693"/>
          <a:ext cx="9144001" cy="566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9"/>
                <a:gridCol w="1603107"/>
                <a:gridCol w="1704814"/>
                <a:gridCol w="1549831"/>
              </a:tblGrid>
              <a:tr h="12373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областной бюджет,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местный бюджет,   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2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Казачинско-Ленского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4794,28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4546,9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247,38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Казачинское сельское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616,61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554,95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61,66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1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Карамское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70,84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1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Ключевское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365,87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145,67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66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Магистральнинское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1616,47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1374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242,47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1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Мартыновское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52,63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1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Небельское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58,11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5,81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7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Новоселовское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206,32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7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Тарасовское сельское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68,63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3,43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623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Ульканское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1138,44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1024,6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113,84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71543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доставка детского игрового оборудования (МОУ"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Карамская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ООШ", МКОУ "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Небельская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ООШ", МДОУ детский сад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"Елочка", МДОУ детский сад  "Белочка")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5"/>
            <a:ext cx="421481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71744"/>
            <a:ext cx="492919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4290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Администрацией района реализованы следующие мероприятия: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642942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Приобретение палаток, ДЭС, автомобиля УАЗ, мотоблока марки Нева для  МБУ База отдыха "Талая»</a:t>
            </a:r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6166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857232"/>
            <a:ext cx="29032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981076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000066"/>
                </a:solidFill>
              </a:rPr>
              <a:t>Предварительные итоги развития экономики </a:t>
            </a:r>
            <a:r>
              <a:rPr lang="ru-RU" sz="2200" b="1" dirty="0" err="1" smtClean="0">
                <a:solidFill>
                  <a:srgbClr val="000066"/>
                </a:solidFill>
              </a:rPr>
              <a:t>Казачинско-Ленского</a:t>
            </a:r>
            <a:r>
              <a:rPr lang="ru-RU" sz="2200" b="1" dirty="0" smtClean="0">
                <a:solidFill>
                  <a:srgbClr val="000066"/>
                </a:solidFill>
              </a:rPr>
              <a:t> муниципального района за 201</a:t>
            </a:r>
            <a:r>
              <a:rPr lang="en-US" sz="2200" b="1" dirty="0" smtClean="0">
                <a:solidFill>
                  <a:srgbClr val="000066"/>
                </a:solidFill>
              </a:rPr>
              <a:t>7</a:t>
            </a:r>
            <a:r>
              <a:rPr lang="ru-RU" sz="2200" b="1" dirty="0" smtClean="0">
                <a:solidFill>
                  <a:srgbClr val="000066"/>
                </a:solidFill>
              </a:rPr>
              <a:t> год к аналогичному периоду прошлого года</a:t>
            </a:r>
          </a:p>
        </p:txBody>
      </p:sp>
      <p:sp>
        <p:nvSpPr>
          <p:cNvPr id="14339" name="AutoShape 15"/>
          <p:cNvSpPr>
            <a:spLocks noChangeArrowheads="1"/>
          </p:cNvSpPr>
          <p:nvPr/>
        </p:nvSpPr>
        <p:spPr bwMode="auto">
          <a:xfrm>
            <a:off x="684213" y="2133600"/>
            <a:ext cx="770413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8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anchor="ctr">
            <a:flatTx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/>
              <a:t>инвестиции в основной капитал </a:t>
            </a:r>
            <a:r>
              <a:rPr lang="ru-RU" sz="2000" b="1" dirty="0" smtClean="0"/>
              <a:t>за 9 месяцев 201</a:t>
            </a:r>
            <a:r>
              <a:rPr lang="en-US" sz="2000" b="1" dirty="0"/>
              <a:t>7</a:t>
            </a:r>
            <a:r>
              <a:rPr lang="ru-RU" sz="2000" b="1" dirty="0"/>
              <a:t> года</a:t>
            </a:r>
            <a:r>
              <a:rPr lang="en-US" sz="2000" b="1" dirty="0"/>
              <a:t> </a:t>
            </a:r>
            <a:r>
              <a:rPr lang="ru-RU" sz="2000" b="1" dirty="0" smtClean="0"/>
              <a:t>увеличились в 2,88 раза и составили 1231,8 млн.руб.</a:t>
            </a:r>
            <a:endParaRPr lang="ru-RU" sz="2000" b="1" dirty="0"/>
          </a:p>
        </p:txBody>
      </p:sp>
      <p:sp>
        <p:nvSpPr>
          <p:cNvPr id="14340" name="AutoShape 15"/>
          <p:cNvSpPr>
            <a:spLocks noChangeArrowheads="1"/>
          </p:cNvSpPr>
          <p:nvPr/>
        </p:nvSpPr>
        <p:spPr bwMode="auto">
          <a:xfrm>
            <a:off x="714348" y="3929066"/>
            <a:ext cx="7704137" cy="78581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8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anchor="ctr">
            <a:flatTx/>
          </a:bodyPr>
          <a:lstStyle/>
          <a:p>
            <a:pPr algn="l"/>
            <a:r>
              <a:rPr lang="ru-RU" sz="2000" b="1" dirty="0" smtClean="0"/>
              <a:t>Поступление налогов и сборов в консолидированный  бюджет района в 2017 году – 341,9 млн.руб., что составило 118,8% к уровню 2016 года</a:t>
            </a:r>
            <a:endParaRPr lang="en-US" sz="2000" b="1" dirty="0"/>
          </a:p>
        </p:txBody>
      </p:sp>
      <p:sp>
        <p:nvSpPr>
          <p:cNvPr id="14341" name="AutoShape 15"/>
          <p:cNvSpPr>
            <a:spLocks noChangeArrowheads="1"/>
          </p:cNvSpPr>
          <p:nvPr/>
        </p:nvSpPr>
        <p:spPr bwMode="auto">
          <a:xfrm>
            <a:off x="755650" y="4970463"/>
            <a:ext cx="767400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8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anchor="ctr">
            <a:flatTx/>
          </a:bodyPr>
          <a:lstStyle/>
          <a:p>
            <a:pPr algn="l"/>
            <a:r>
              <a:rPr lang="ru-RU" sz="2000" b="1" dirty="0"/>
              <a:t>среднемесячная заработная плата </a:t>
            </a:r>
            <a:endParaRPr lang="en-US" sz="2000" b="1" dirty="0"/>
          </a:p>
          <a:p>
            <a:pPr algn="l"/>
            <a:r>
              <a:rPr lang="ru-RU" sz="2000" b="1" dirty="0" smtClean="0"/>
              <a:t>за 201</a:t>
            </a:r>
            <a:r>
              <a:rPr lang="en-US" sz="2000" b="1" dirty="0"/>
              <a:t>7</a:t>
            </a:r>
            <a:r>
              <a:rPr lang="ru-RU" sz="2000" b="1" dirty="0"/>
              <a:t> </a:t>
            </a:r>
            <a:r>
              <a:rPr lang="ru-RU" sz="2000" b="1" dirty="0" smtClean="0"/>
              <a:t>год </a:t>
            </a:r>
            <a:r>
              <a:rPr lang="ru-RU" sz="2000" b="1" dirty="0"/>
              <a:t>увеличилась на </a:t>
            </a:r>
            <a:r>
              <a:rPr lang="ru-RU" sz="2000" b="1" dirty="0" smtClean="0"/>
              <a:t> 3,9%, составила 47478,62 руб.</a:t>
            </a:r>
            <a:endParaRPr lang="ru-RU" sz="2000" b="1" dirty="0"/>
          </a:p>
        </p:txBody>
      </p:sp>
      <p:sp>
        <p:nvSpPr>
          <p:cNvPr id="14342" name="AutoShape 15"/>
          <p:cNvSpPr>
            <a:spLocks noChangeArrowheads="1"/>
          </p:cNvSpPr>
          <p:nvPr/>
        </p:nvSpPr>
        <p:spPr bwMode="auto">
          <a:xfrm>
            <a:off x="755650" y="5876925"/>
            <a:ext cx="77041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8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anchor="ctr">
            <a:flatTx/>
          </a:bodyPr>
          <a:lstStyle/>
          <a:p>
            <a:pPr algn="l"/>
            <a:r>
              <a:rPr lang="ru-RU" sz="2000" b="1" dirty="0" smtClean="0"/>
              <a:t>уровень  регистрируемой безработицы (к трудоспособному населению) остался на уровне прошлого года – 1,6%</a:t>
            </a:r>
            <a:endParaRPr lang="en-US" sz="2000" b="1" dirty="0"/>
          </a:p>
        </p:txBody>
      </p:sp>
      <p:sp>
        <p:nvSpPr>
          <p:cNvPr id="14343" name="AutoShape 15"/>
          <p:cNvSpPr>
            <a:spLocks noChangeArrowheads="1"/>
          </p:cNvSpPr>
          <p:nvPr/>
        </p:nvSpPr>
        <p:spPr bwMode="auto">
          <a:xfrm>
            <a:off x="714348" y="1071546"/>
            <a:ext cx="770413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8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anchor="ctr">
            <a:flatTx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/>
              <a:t>Выручка от реализации продукции (работ, услуг)</a:t>
            </a:r>
            <a:endParaRPr lang="en-US" sz="2000" b="1" dirty="0"/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/>
              <a:t>за 201</a:t>
            </a:r>
            <a:r>
              <a:rPr lang="en-US" sz="2000" b="1" dirty="0"/>
              <a:t>7</a:t>
            </a:r>
            <a:r>
              <a:rPr lang="ru-RU" sz="2000" b="1" dirty="0"/>
              <a:t> </a:t>
            </a:r>
            <a:r>
              <a:rPr lang="ru-RU" sz="2000" b="1" dirty="0" smtClean="0"/>
              <a:t>год снизилась на 2,4% (174,8 млн.руб.), составила 7142,8 млн.руб.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14344" name="AutoShape 15"/>
          <p:cNvSpPr>
            <a:spLocks noChangeArrowheads="1"/>
          </p:cNvSpPr>
          <p:nvPr/>
        </p:nvSpPr>
        <p:spPr bwMode="auto">
          <a:xfrm>
            <a:off x="642910" y="3000372"/>
            <a:ext cx="778674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8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anchor="ctr">
            <a:flatTx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/>
              <a:t>ввод в действие жилых домов </a:t>
            </a:r>
            <a:endParaRPr lang="en-US" sz="2000" b="1" dirty="0"/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/>
              <a:t>за 201</a:t>
            </a:r>
            <a:r>
              <a:rPr lang="en-US" sz="2000" b="1" dirty="0"/>
              <a:t>7</a:t>
            </a:r>
            <a:r>
              <a:rPr lang="ru-RU" sz="2000" b="1" dirty="0"/>
              <a:t> </a:t>
            </a:r>
            <a:r>
              <a:rPr lang="ru-RU" sz="2000" b="1" dirty="0" smtClean="0"/>
              <a:t>год составил – 7845 кв.м. (2016 год – 765 кв.м.)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346" name="AutoShape 24"/>
          <p:cNvSpPr>
            <a:spLocks noChangeArrowheads="1"/>
          </p:cNvSpPr>
          <p:nvPr/>
        </p:nvSpPr>
        <p:spPr bwMode="auto">
          <a:xfrm>
            <a:off x="257175" y="5084763"/>
            <a:ext cx="287338" cy="360362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25"/>
          <p:cNvSpPr>
            <a:spLocks noChangeArrowheads="1"/>
          </p:cNvSpPr>
          <p:nvPr/>
        </p:nvSpPr>
        <p:spPr bwMode="auto">
          <a:xfrm>
            <a:off x="249238" y="4149725"/>
            <a:ext cx="287337" cy="360363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 rot="10800000">
            <a:off x="214282" y="1285860"/>
            <a:ext cx="287337" cy="360363"/>
          </a:xfrm>
          <a:prstGeom prst="triangle">
            <a:avLst>
              <a:gd name="adj" fmla="val 46852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214282" y="2285992"/>
            <a:ext cx="287337" cy="360363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214283" y="3071810"/>
            <a:ext cx="285752" cy="431801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3"/>
            <a:ext cx="878687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Приобретение, доставка и установка оборудования, мебели  для школ муниципального района :МБОУ "</a:t>
            </a:r>
            <a:r>
              <a:rPr lang="ru-RU" dirty="0" err="1" smtClean="0"/>
              <a:t>Магистральнинская</a:t>
            </a:r>
            <a:r>
              <a:rPr lang="ru-RU" dirty="0" smtClean="0"/>
              <a:t> СОШ №22", МОУ "</a:t>
            </a:r>
            <a:r>
              <a:rPr lang="ru-RU" dirty="0" err="1" smtClean="0"/>
              <a:t>Карамская</a:t>
            </a:r>
            <a:r>
              <a:rPr lang="ru-RU" dirty="0" smtClean="0"/>
              <a:t> ООШ", МОУ "</a:t>
            </a:r>
            <a:r>
              <a:rPr lang="ru-RU" dirty="0" err="1" smtClean="0"/>
              <a:t>Окунайская</a:t>
            </a:r>
            <a:r>
              <a:rPr lang="ru-RU" dirty="0" smtClean="0"/>
              <a:t> СОШ №1", МОУ "</a:t>
            </a:r>
            <a:r>
              <a:rPr lang="ru-RU" dirty="0" err="1" smtClean="0"/>
              <a:t>Ульканская</a:t>
            </a:r>
            <a:r>
              <a:rPr lang="ru-RU" dirty="0" smtClean="0"/>
              <a:t> СОШ №2 ", МОУ "</a:t>
            </a:r>
            <a:r>
              <a:rPr lang="ru-RU" dirty="0" err="1" smtClean="0"/>
              <a:t>Казачинская</a:t>
            </a:r>
            <a:r>
              <a:rPr lang="ru-RU" dirty="0" smtClean="0"/>
              <a:t> СОШ", МОУ "Ключевская СОШ", МКОУ "</a:t>
            </a:r>
            <a:r>
              <a:rPr lang="ru-RU" dirty="0" err="1" smtClean="0"/>
              <a:t>Небельская</a:t>
            </a:r>
            <a:r>
              <a:rPr lang="ru-RU" dirty="0" smtClean="0"/>
              <a:t> ООШ", МОУ "</a:t>
            </a:r>
            <a:r>
              <a:rPr lang="ru-RU" dirty="0" err="1" smtClean="0"/>
              <a:t>Магистральнинская</a:t>
            </a:r>
            <a:r>
              <a:rPr lang="ru-RU" dirty="0" smtClean="0"/>
              <a:t> СОШ №2"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928934"/>
            <a:ext cx="485775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3"/>
            <a:ext cx="9001156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Приобретение, доставка  и установка электробытового оборудования для столовых и пищеблоков учреждений образования   : МБОУ "</a:t>
            </a:r>
            <a:r>
              <a:rPr lang="ru-RU" dirty="0" err="1" smtClean="0"/>
              <a:t>Магистральнинская</a:t>
            </a:r>
            <a:r>
              <a:rPr lang="ru-RU" dirty="0" smtClean="0"/>
              <a:t> СОШ №22", МОУ "</a:t>
            </a:r>
            <a:r>
              <a:rPr lang="ru-RU" dirty="0" err="1" smtClean="0"/>
              <a:t>Окунайская</a:t>
            </a:r>
            <a:r>
              <a:rPr lang="ru-RU" dirty="0" smtClean="0"/>
              <a:t> СОШ №1",  МОУ "</a:t>
            </a:r>
            <a:r>
              <a:rPr lang="ru-RU" dirty="0" err="1" smtClean="0"/>
              <a:t>Казачинская</a:t>
            </a:r>
            <a:r>
              <a:rPr lang="ru-RU" dirty="0" smtClean="0"/>
              <a:t> СОШ", МОУ "Ключевская СОШ", МКОУ "</a:t>
            </a:r>
            <a:r>
              <a:rPr lang="ru-RU" dirty="0" err="1" smtClean="0"/>
              <a:t>Небельская</a:t>
            </a:r>
            <a:r>
              <a:rPr lang="ru-RU" dirty="0" smtClean="0"/>
              <a:t> ООШ", МОУ "</a:t>
            </a:r>
            <a:r>
              <a:rPr lang="ru-RU" dirty="0" err="1" smtClean="0"/>
              <a:t>Магистральнинская</a:t>
            </a:r>
            <a:r>
              <a:rPr lang="ru-RU" dirty="0" smtClean="0"/>
              <a:t> СОШ №2", МКОУ "</a:t>
            </a:r>
            <a:r>
              <a:rPr lang="ru-RU" dirty="0" err="1" smtClean="0"/>
              <a:t>Ульканская</a:t>
            </a:r>
            <a:r>
              <a:rPr lang="ru-RU" dirty="0" smtClean="0"/>
              <a:t> ООШ №1", обособленное структурное подразделение детский сад "Солнышко"  МОУ "</a:t>
            </a:r>
            <a:r>
              <a:rPr lang="ru-RU" dirty="0" err="1" smtClean="0"/>
              <a:t>Ульканская</a:t>
            </a:r>
            <a:r>
              <a:rPr lang="ru-RU" dirty="0" smtClean="0"/>
              <a:t> СОШ №2"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00348"/>
            <a:ext cx="31289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2214554"/>
            <a:ext cx="2786082" cy="40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Приобретение микроавтобуса типа  "Газель" в муниципальную собственность для организации  межмуниципальных перевозок, приобретение машины для строжки деревянных полов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409027" cy="330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86058"/>
            <a:ext cx="5286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Городскими,  сельскими муниципальными образованиями средства  выделенные на реализацию проекта Народные инициативы направлены на следующие мероприятия: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928670"/>
            <a:ext cx="3714776" cy="1057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Культура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(приобретение мебели, оборудование, установка пожарной сигнализации)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143116"/>
            <a:ext cx="385765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Благоустройство территории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(приобретение елок, елочных гирлянд, газонные ограждения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3286124"/>
            <a:ext cx="392909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Дорожная деятельность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(приобретение разметочной машины,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минитрактора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4429132"/>
            <a:ext cx="4143404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Физическая культура и спорт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(приобретение спортивного инвентаря, оборудования, формы)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5643578"/>
            <a:ext cx="4071966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ЖКХ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(приобретение оборудования)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357686" y="1000108"/>
            <a:ext cx="1071570" cy="914400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32,2%,1,35 млн.р.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5214942" y="2214554"/>
            <a:ext cx="1071570" cy="914400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21,8%, 0,91 млн.р.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6286512" y="3214686"/>
            <a:ext cx="1071570" cy="914400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18,6%, 0,78 млн.р.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7929586" y="5072074"/>
            <a:ext cx="45719" cy="7143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7358082" y="4429132"/>
            <a:ext cx="1071570" cy="914400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15,9%, 0,67 млн.р.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Выноска со стрелкой влево 15"/>
          <p:cNvSpPr/>
          <p:nvPr/>
        </p:nvSpPr>
        <p:spPr>
          <a:xfrm>
            <a:off x="8072462" y="5643578"/>
            <a:ext cx="1071538" cy="914400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11,5%, 0,48 млн.р.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заключено 17 соглашений о социально-экономическом партнерстве с предприятиями осуществляющим хозяйственную деятельность на территории района. Исполнение на 31.12.2017 года составило в сумме 15,8 млн.руб.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57752" y="1071546"/>
            <a:ext cx="2214578" cy="20002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отдыха детей  1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00364" y="3286124"/>
            <a:ext cx="2714644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направлены:</a:t>
            </a:r>
          </a:p>
        </p:txBody>
      </p:sp>
      <p:sp>
        <p:nvSpPr>
          <p:cNvPr id="6" name="Овал 5"/>
          <p:cNvSpPr/>
          <p:nvPr/>
        </p:nvSpPr>
        <p:spPr>
          <a:xfrm>
            <a:off x="142844" y="1000108"/>
            <a:ext cx="2357454" cy="21431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Ремонт бюджетных учреждений 6,16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00298" y="928670"/>
            <a:ext cx="2286016" cy="20002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Разработка ПСД  инженерно экологические изыскания 2,3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00826" y="3929066"/>
            <a:ext cx="2200284" cy="19288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 0,49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7686" y="4714884"/>
            <a:ext cx="2357454" cy="20002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Материальная помощь гражданам 0,48 млн.руб.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643702" y="2357430"/>
            <a:ext cx="2214546" cy="15716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Дорожная деятельность  0,53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71670" y="4643446"/>
            <a:ext cx="2286016" cy="18573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Приобретение мебели в школу  СОШ №22 – 0,26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282" y="4572008"/>
            <a:ext cx="1857356" cy="1785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Фонд содействия (остаток) 3,47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7158" y="3143248"/>
            <a:ext cx="1985970" cy="13573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Прочие 1,11  млн.руб.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2285984" y="2786058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4107653" y="2964653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350947" y="3007243"/>
            <a:ext cx="339856" cy="326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6"/>
          </p:cNvCxnSpPr>
          <p:nvPr/>
        </p:nvCxnSpPr>
        <p:spPr>
          <a:xfrm flipV="1">
            <a:off x="5715008" y="3571876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1"/>
          </p:cNvCxnSpPr>
          <p:nvPr/>
        </p:nvCxnSpPr>
        <p:spPr>
          <a:xfrm>
            <a:off x="5572132" y="3929066"/>
            <a:ext cx="1250918" cy="282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  <a:endCxn id="14" idx="6"/>
          </p:cNvCxnSpPr>
          <p:nvPr/>
        </p:nvCxnSpPr>
        <p:spPr>
          <a:xfrm rot="10800000" flipV="1">
            <a:off x="2343128" y="3714751"/>
            <a:ext cx="65723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3"/>
          </p:cNvCxnSpPr>
          <p:nvPr/>
        </p:nvCxnSpPr>
        <p:spPr>
          <a:xfrm rot="5400000">
            <a:off x="2171956" y="3703239"/>
            <a:ext cx="911360" cy="1540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714744" y="435769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4929190" y="435769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12" y="116632"/>
            <a:ext cx="4357718" cy="92869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Реконструкция здания дома культуры </a:t>
            </a:r>
          </a:p>
          <a:p>
            <a:pPr algn="ctr"/>
            <a:r>
              <a:rPr lang="ru-RU" b="1" dirty="0" smtClean="0"/>
              <a:t>со зрительным залом на 250 мест </a:t>
            </a:r>
          </a:p>
          <a:p>
            <a:pPr algn="ctr"/>
            <a:r>
              <a:rPr lang="ru-RU" b="1" dirty="0" smtClean="0"/>
              <a:t>с.Казачинское</a:t>
            </a:r>
            <a:endParaRPr lang="en-US" b="1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79512" y="1124744"/>
            <a:ext cx="4357718" cy="7143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Строительство многофункциональной </a:t>
            </a:r>
          </a:p>
          <a:p>
            <a:pPr algn="ctr"/>
            <a:r>
              <a:rPr lang="ru-RU" b="1" dirty="0" smtClean="0"/>
              <a:t>площадки с.Казачинское</a:t>
            </a:r>
            <a:endParaRPr lang="en-US" b="1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79512" y="2492896"/>
            <a:ext cx="4319588" cy="7200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Капитальный ремонт </a:t>
            </a:r>
          </a:p>
          <a:p>
            <a:pPr algn="ctr"/>
            <a:r>
              <a:rPr lang="ru-RU" b="1" dirty="0" smtClean="0"/>
              <a:t>МОУ «</a:t>
            </a:r>
            <a:r>
              <a:rPr lang="ru-RU" b="1" dirty="0" err="1" smtClean="0"/>
              <a:t>Магистральнинская</a:t>
            </a:r>
            <a:r>
              <a:rPr lang="ru-RU" b="1" dirty="0" smtClean="0"/>
              <a:t> СОШ  № 2»</a:t>
            </a:r>
            <a:endParaRPr lang="en-US" b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724128" y="116632"/>
            <a:ext cx="3033456" cy="1020677"/>
          </a:xfrm>
          <a:prstGeom prst="flowChartAlternateProcess">
            <a:avLst/>
          </a:prstGeom>
          <a:solidFill>
            <a:srgbClr val="CCFF66">
              <a:alpha val="48000"/>
            </a:srgb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 algn="ctr"/>
            <a:r>
              <a:rPr lang="ru-RU" sz="2400" b="1" dirty="0" smtClean="0">
                <a:latin typeface="Tahoma" pitchFamily="34" charset="0"/>
              </a:rPr>
              <a:t>В 2018 году </a:t>
            </a:r>
          </a:p>
          <a:p>
            <a:pPr marL="342900" indent="-342900" algn="ctr"/>
            <a:r>
              <a:rPr lang="ru-RU" sz="2400" b="1" dirty="0" smtClean="0">
                <a:latin typeface="Tahoma" pitchFamily="34" charset="0"/>
              </a:rPr>
              <a:t>запланировано:</a:t>
            </a:r>
            <a:endParaRPr lang="ru-RU" sz="2400" b="1" dirty="0">
              <a:latin typeface="Tahoma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79512" y="1916832"/>
            <a:ext cx="4357718" cy="49436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Строительство хоккейного корта п.Улькан</a:t>
            </a:r>
            <a:endParaRPr lang="en-US" b="1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79512" y="3284984"/>
            <a:ext cx="4357718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Подготовка пакета документов для </a:t>
            </a:r>
          </a:p>
          <a:p>
            <a:pPr algn="ctr"/>
            <a:r>
              <a:rPr lang="ru-RU" b="1" dirty="0" smtClean="0"/>
              <a:t>вхождения в программу </a:t>
            </a:r>
          </a:p>
          <a:p>
            <a:pPr algn="ctr"/>
            <a:r>
              <a:rPr lang="ru-RU" b="1" dirty="0" smtClean="0"/>
              <a:t> по строительству спортивного </a:t>
            </a:r>
          </a:p>
          <a:p>
            <a:pPr algn="ctr"/>
            <a:r>
              <a:rPr lang="ru-RU" b="1" dirty="0" smtClean="0"/>
              <a:t>оздоровительного </a:t>
            </a:r>
          </a:p>
          <a:p>
            <a:pPr algn="ctr"/>
            <a:r>
              <a:rPr lang="ru-RU" b="1" dirty="0" smtClean="0"/>
              <a:t>комплекса в селе Казачинское.</a:t>
            </a:r>
            <a:endParaRPr lang="en-US" b="1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79512" y="4797152"/>
            <a:ext cx="4357718" cy="107157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Прохождение экспертизы ПСД</a:t>
            </a:r>
          </a:p>
          <a:p>
            <a:pPr algn="ctr"/>
            <a:r>
              <a:rPr lang="ru-RU" b="1" dirty="0" smtClean="0"/>
              <a:t> по строительству</a:t>
            </a:r>
          </a:p>
          <a:p>
            <a:pPr algn="ctr"/>
            <a:r>
              <a:rPr lang="ru-RU" b="1" dirty="0" smtClean="0"/>
              <a:t> Ключевской СОШ</a:t>
            </a:r>
            <a:endParaRPr lang="en-US" b="1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644008" y="1340768"/>
            <a:ext cx="4357718" cy="92869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Капитальный ремонт </a:t>
            </a:r>
            <a:r>
              <a:rPr lang="ru-RU" b="1" dirty="0" err="1" smtClean="0"/>
              <a:t>Казачинской</a:t>
            </a:r>
            <a:endParaRPr lang="ru-RU" b="1" dirty="0" smtClean="0"/>
          </a:p>
          <a:p>
            <a:pPr algn="ctr"/>
            <a:r>
              <a:rPr lang="ru-RU" b="1" dirty="0" smtClean="0"/>
              <a:t>участковой больницы</a:t>
            </a:r>
            <a:endParaRPr lang="en-US" b="1" dirty="0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644008" y="2348880"/>
            <a:ext cx="4392488" cy="129614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Приобретение 2 автобусов для </a:t>
            </a:r>
          </a:p>
          <a:p>
            <a:pPr algn="ctr"/>
            <a:r>
              <a:rPr lang="ru-RU" b="1" dirty="0" smtClean="0"/>
              <a:t>организации межмуниципальных </a:t>
            </a:r>
          </a:p>
          <a:p>
            <a:pPr algn="ctr"/>
            <a:r>
              <a:rPr lang="ru-RU" b="1" dirty="0" smtClean="0"/>
              <a:t>перевозок и для отдела культуры (в рамках </a:t>
            </a:r>
          </a:p>
          <a:p>
            <a:pPr algn="ctr"/>
            <a:r>
              <a:rPr lang="ru-RU" b="1" dirty="0" smtClean="0"/>
              <a:t>проекта «Народные инициативы»)</a:t>
            </a:r>
            <a:endParaRPr lang="en-US" b="1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644008" y="3717032"/>
            <a:ext cx="4357718" cy="92869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Ремонт спортивно-оздоровительного</a:t>
            </a:r>
          </a:p>
          <a:p>
            <a:pPr algn="ctr"/>
            <a:r>
              <a:rPr lang="ru-RU" b="1" dirty="0" smtClean="0"/>
              <a:t>комплекса «Атлант»</a:t>
            </a:r>
          </a:p>
          <a:p>
            <a:pPr algn="ctr"/>
            <a:r>
              <a:rPr lang="ru-RU" b="1" dirty="0" smtClean="0"/>
              <a:t>п. Улькан</a:t>
            </a:r>
            <a:endParaRPr lang="en-US" b="1" dirty="0"/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4644008" y="5733256"/>
            <a:ext cx="4357718" cy="92869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Ремонт автомобильной дороги </a:t>
            </a:r>
          </a:p>
          <a:p>
            <a:pPr algn="ctr"/>
            <a:r>
              <a:rPr lang="ru-RU" b="1" dirty="0" err="1" smtClean="0"/>
              <a:t>Магистральный-Жигалово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(участок </a:t>
            </a:r>
            <a:r>
              <a:rPr lang="ru-RU" b="1" dirty="0" smtClean="0"/>
              <a:t>«</a:t>
            </a:r>
            <a:r>
              <a:rPr lang="ru-RU" b="1" dirty="0" err="1" smtClean="0"/>
              <a:t>Ковыкта</a:t>
            </a:r>
            <a:r>
              <a:rPr lang="ru-RU" b="1" dirty="0" smtClean="0"/>
              <a:t>»)</a:t>
            </a:r>
            <a:endParaRPr lang="en-US" b="1" dirty="0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179512" y="5949280"/>
            <a:ext cx="4357718" cy="7200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Ремонт спортивного зала </a:t>
            </a:r>
          </a:p>
          <a:p>
            <a:pPr algn="ctr"/>
            <a:r>
              <a:rPr lang="ru-RU" b="1" dirty="0" smtClean="0"/>
              <a:t>МОУ «</a:t>
            </a:r>
            <a:r>
              <a:rPr lang="ru-RU" b="1" dirty="0" err="1" smtClean="0"/>
              <a:t>Ульканская</a:t>
            </a:r>
            <a:r>
              <a:rPr lang="ru-RU" b="1" dirty="0" smtClean="0"/>
              <a:t> ООШ № 1»</a:t>
            </a:r>
          </a:p>
          <a:p>
            <a:pPr algn="ctr"/>
            <a:endParaRPr lang="en-US" b="1" dirty="0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4644008" y="4725144"/>
            <a:ext cx="4357718" cy="92869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b="1" dirty="0" smtClean="0"/>
              <a:t>Капитальный и ремонт и </a:t>
            </a:r>
          </a:p>
          <a:p>
            <a:pPr algn="ctr"/>
            <a:r>
              <a:rPr lang="ru-RU" b="1" dirty="0" smtClean="0"/>
              <a:t>оснащение оборудованием пищеблоков</a:t>
            </a:r>
          </a:p>
          <a:p>
            <a:pPr algn="ctr"/>
            <a:r>
              <a:rPr lang="ru-RU" b="1" dirty="0" smtClean="0"/>
              <a:t>образовательных учреждений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СПАСИБО</a:t>
            </a:r>
            <a:endParaRPr lang="ru-RU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ЗА ВНИМАНИЕ!</a:t>
            </a:r>
            <a:endParaRPr lang="ru-RU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одержимое 7"/>
          <p:cNvGraphicFramePr>
            <a:graphicFrameLocks/>
          </p:cNvGraphicFramePr>
          <p:nvPr/>
        </p:nvGraphicFramePr>
        <p:xfrm>
          <a:off x="247649" y="723900"/>
          <a:ext cx="4943476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14942" y="2500306"/>
            <a:ext cx="35718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доля выручки приходится на </a:t>
            </a:r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 –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63,5 </a:t>
            </a:r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долю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18,2</a:t>
            </a:r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лесное хозяйство </a:t>
            </a:r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x-none" sz="2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3571876"/>
          <a:ext cx="7273925" cy="2830840"/>
        </p:xfrm>
        <a:graphic>
          <a:graphicData uri="http://schemas.openxmlformats.org/drawingml/2006/table">
            <a:tbl>
              <a:tblPr/>
              <a:tblGrid>
                <a:gridCol w="4522787"/>
                <a:gridCol w="917575"/>
                <a:gridCol w="915988"/>
                <a:gridCol w="917575"/>
              </a:tblGrid>
              <a:tr h="177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1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Вывозка древесины, всего (тыс.куб.м.)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7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Пиломатериалы, всего (тыс.куб.м.)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03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Гранулы топливные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пиллеты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(т.)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Щепа технологическая (тыс. куб.м.)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8861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Основой производственного потенциала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Казачинско-Ленского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лесопромышленный комплекс.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района в 2017 году осуществляли свою деятельность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предприятий-арендаторов.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Заключены  договора аренды, с установленным ежегодным отпуском 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  <a:tab pos="927100" algn="l"/>
                <a:tab pos="3198813" algn="ctr"/>
                <a:tab pos="61690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1959,3 тыс.куб.м, в том числе по хвойному хозяйству 1523,5 тыс.куб.м.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0"/>
            <a:ext cx="3872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Рынок    труда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4"/>
            <a:ext cx="821537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работающих, по предварительным данным,   за 2017 год – 7,2 тыс. человек, что составило 107,6% к аналогичному периоду прошлого года (2016 г – 6,69 тыс.человек).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Соотношение количества зарегистрированных безработных к экономически активному населению - 1,6%.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предварительным данным фонд оплаты труда работников на 01.01.2018 года  составил 4106,14   млн. руб.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плата, по предварительным данным, за 2017 г. составила  47478,62  рублей, что составило  103,9%  к аналогичному периоду прошлого года ( 2016 г. – 45703,3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500174"/>
          <a:ext cx="8215370" cy="489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35716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Среднемесячная заработная плата по району составила - 47478,62 руб.,</a:t>
            </a:r>
          </a:p>
          <a:p>
            <a:r>
              <a:rPr lang="ru-RU" sz="2000" b="1" dirty="0" smtClean="0"/>
              <a:t> в том числе: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территории района ведутся геологоразведочные работы в пределах </a:t>
            </a:r>
            <a:r>
              <a:rPr lang="ru-RU" sz="2400" b="1" dirty="0" err="1" smtClean="0"/>
              <a:t>Хандинского</a:t>
            </a:r>
            <a:r>
              <a:rPr lang="ru-RU" sz="2400" b="1" dirty="0" smtClean="0"/>
              <a:t> участка недр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600076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22июня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2017 года  состоялась совместная рабочая поездка руководителей ООО «Газпром геологоразведка» и представителей региональных органов власти Иркутской области на производственные объекты компании, расположенные на территории </a:t>
            </a:r>
            <a:r>
              <a:rPr lang="ru-RU" sz="2000" b="1" dirty="0" err="1" smtClean="0"/>
              <a:t>Хандинской</a:t>
            </a:r>
            <a:r>
              <a:rPr lang="ru-RU" sz="2000" b="1" dirty="0" smtClean="0"/>
              <a:t> площади.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314"/>
            <a:ext cx="900115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Участники посетили производственные объекты предприятия — базу сейсморазведочной партии № 23 ООО «</a:t>
            </a:r>
            <a:r>
              <a:rPr lang="ru-RU" sz="2000" b="1" dirty="0" err="1" smtClean="0"/>
              <a:t>ТНГ-Групп</a:t>
            </a:r>
            <a:r>
              <a:rPr lang="ru-RU" sz="2000" b="1" dirty="0" smtClean="0"/>
              <a:t>», а также буровую площадку разведочной скважины № 12 </a:t>
            </a:r>
            <a:r>
              <a:rPr lang="ru-RU" sz="2000" b="1" dirty="0" err="1" smtClean="0"/>
              <a:t>Хандинской</a:t>
            </a:r>
            <a:r>
              <a:rPr lang="ru-RU" sz="2000" b="1" dirty="0" smtClean="0"/>
              <a:t> площади, на которой в настоящее время проводятся работы по бурению.</a:t>
            </a:r>
            <a:endParaRPr lang="ru-RU" sz="2000" b="1" dirty="0"/>
          </a:p>
        </p:txBody>
      </p:sp>
      <p:pic>
        <p:nvPicPr>
          <p:cNvPr id="9" name="Рисунок 8" descr="http://www.gazprom.ru/f/posts/37/124400/6351-27.06.2017-saveleva.a-3b57c6c4058494dd306c0f18ca0caed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85794"/>
            <a:ext cx="3071802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286388"/>
            <a:ext cx="892971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поступило налоговых платежей в местный бюджет в сумме – 57,6 млн.руб.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FE52-7DF8-494F-91A1-5D8063C75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28"/>
            <a:ext cx="85725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2017 году продолжилась  работа по строительству второй ветки (пути)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нового Байкальского тоннеля на перегоне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Дальбичинда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Даван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gazeta-bam.ru/media/cache/f0/26/43/09/71/1c/f0264309711c7baa6b37c72126dd72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85992"/>
            <a:ext cx="4662642" cy="3500462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4282" y="1916660"/>
            <a:ext cx="3786214" cy="4268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31664" rIns="539580" bIns="3967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6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поступило налоговых платежей в местный бюджет от предприятия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6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«БТС» - 6,5 млн.руб. в консолидированный бюджет района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66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2570</Words>
  <Application>Microsoft Office PowerPoint</Application>
  <PresentationFormat>Экран (4:3)</PresentationFormat>
  <Paragraphs>421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1_Тема Office</vt:lpstr>
      <vt:lpstr>Диаграмма</vt:lpstr>
      <vt:lpstr>Слайд 1</vt:lpstr>
      <vt:lpstr>Слайд 2</vt:lpstr>
      <vt:lpstr>Предварительные итоги развития экономики Казачинско-Ленского муниципального района за 2017 год к аналогичному периоду прошлого года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Организация культурно–досуговой  деятельности</vt:lpstr>
      <vt:lpstr>Слайд 19</vt:lpstr>
      <vt:lpstr>Слайд 20</vt:lpstr>
      <vt:lpstr> Молодежная политика. </vt:lpstr>
      <vt:lpstr>  Развитие физической культуры и спорта</vt:lpstr>
      <vt:lpstr>Социальная политика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548</cp:revision>
  <cp:lastPrinted>2017-03-15T12:00:23Z</cp:lastPrinted>
  <dcterms:created xsi:type="dcterms:W3CDTF">2017-02-06T05:27:53Z</dcterms:created>
  <dcterms:modified xsi:type="dcterms:W3CDTF">2018-03-15T11:29:47Z</dcterms:modified>
</cp:coreProperties>
</file>